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1"/>
    <p:sldMasterId id="2147483761" r:id="rId2"/>
    <p:sldMasterId id="2147483772" r:id="rId3"/>
    <p:sldMasterId id="2147483792" r:id="rId4"/>
    <p:sldMasterId id="2147483802" r:id="rId5"/>
  </p:sldMasterIdLst>
  <p:notesMasterIdLst>
    <p:notesMasterId r:id="rId121"/>
  </p:notesMasterIdLst>
  <p:sldIdLst>
    <p:sldId id="256" r:id="rId6"/>
    <p:sldId id="257" r:id="rId7"/>
    <p:sldId id="301" r:id="rId8"/>
    <p:sldId id="324" r:id="rId9"/>
    <p:sldId id="342" r:id="rId10"/>
    <p:sldId id="343" r:id="rId11"/>
    <p:sldId id="344" r:id="rId12"/>
    <p:sldId id="345" r:id="rId13"/>
    <p:sldId id="347" r:id="rId14"/>
    <p:sldId id="348" r:id="rId15"/>
    <p:sldId id="349" r:id="rId16"/>
    <p:sldId id="395" r:id="rId17"/>
    <p:sldId id="287" r:id="rId18"/>
    <p:sldId id="288" r:id="rId19"/>
    <p:sldId id="4518" r:id="rId20"/>
    <p:sldId id="258" r:id="rId21"/>
    <p:sldId id="392" r:id="rId22"/>
    <p:sldId id="4519" r:id="rId23"/>
    <p:sldId id="298" r:id="rId24"/>
    <p:sldId id="299" r:id="rId25"/>
    <p:sldId id="459" r:id="rId26"/>
    <p:sldId id="261" r:id="rId27"/>
    <p:sldId id="262" r:id="rId28"/>
    <p:sldId id="263" r:id="rId29"/>
    <p:sldId id="264" r:id="rId30"/>
    <p:sldId id="393" r:id="rId31"/>
    <p:sldId id="384" r:id="rId32"/>
    <p:sldId id="385" r:id="rId33"/>
    <p:sldId id="269" r:id="rId34"/>
    <p:sldId id="388" r:id="rId35"/>
    <p:sldId id="268" r:id="rId36"/>
    <p:sldId id="4540" r:id="rId37"/>
    <p:sldId id="270" r:id="rId38"/>
    <p:sldId id="278" r:id="rId39"/>
    <p:sldId id="2931" r:id="rId40"/>
    <p:sldId id="271" r:id="rId41"/>
    <p:sldId id="4533" r:id="rId42"/>
    <p:sldId id="357" r:id="rId43"/>
    <p:sldId id="351" r:id="rId44"/>
    <p:sldId id="272" r:id="rId45"/>
    <p:sldId id="4541" r:id="rId46"/>
    <p:sldId id="361" r:id="rId47"/>
    <p:sldId id="382" r:id="rId48"/>
    <p:sldId id="325" r:id="rId49"/>
    <p:sldId id="319" r:id="rId50"/>
    <p:sldId id="386" r:id="rId51"/>
    <p:sldId id="274" r:id="rId52"/>
    <p:sldId id="275" r:id="rId53"/>
    <p:sldId id="358" r:id="rId54"/>
    <p:sldId id="370" r:id="rId55"/>
    <p:sldId id="460" r:id="rId56"/>
    <p:sldId id="369" r:id="rId57"/>
    <p:sldId id="480" r:id="rId58"/>
    <p:sldId id="462" r:id="rId59"/>
    <p:sldId id="387" r:id="rId60"/>
    <p:sldId id="376" r:id="rId61"/>
    <p:sldId id="375" r:id="rId62"/>
    <p:sldId id="372" r:id="rId63"/>
    <p:sldId id="367" r:id="rId64"/>
    <p:sldId id="373" r:id="rId65"/>
    <p:sldId id="374" r:id="rId66"/>
    <p:sldId id="380" r:id="rId67"/>
    <p:sldId id="378" r:id="rId68"/>
    <p:sldId id="379" r:id="rId69"/>
    <p:sldId id="276" r:id="rId70"/>
    <p:sldId id="2930" r:id="rId71"/>
    <p:sldId id="377" r:id="rId72"/>
    <p:sldId id="277" r:id="rId73"/>
    <p:sldId id="284" r:id="rId74"/>
    <p:sldId id="285" r:id="rId75"/>
    <p:sldId id="461" r:id="rId76"/>
    <p:sldId id="383" r:id="rId77"/>
    <p:sldId id="390" r:id="rId78"/>
    <p:sldId id="389" r:id="rId79"/>
    <p:sldId id="300" r:id="rId80"/>
    <p:sldId id="356" r:id="rId81"/>
    <p:sldId id="265" r:id="rId82"/>
    <p:sldId id="359" r:id="rId83"/>
    <p:sldId id="364" r:id="rId84"/>
    <p:sldId id="363" r:id="rId85"/>
    <p:sldId id="368" r:id="rId86"/>
    <p:sldId id="381" r:id="rId87"/>
    <p:sldId id="267" r:id="rId88"/>
    <p:sldId id="2932" r:id="rId89"/>
    <p:sldId id="2942" r:id="rId90"/>
    <p:sldId id="2938" r:id="rId91"/>
    <p:sldId id="2939" r:id="rId92"/>
    <p:sldId id="2933" r:id="rId93"/>
    <p:sldId id="2934" r:id="rId94"/>
    <p:sldId id="2935" r:id="rId95"/>
    <p:sldId id="2936" r:id="rId96"/>
    <p:sldId id="2937" r:id="rId97"/>
    <p:sldId id="600" r:id="rId98"/>
    <p:sldId id="601" r:id="rId99"/>
    <p:sldId id="585" r:id="rId100"/>
    <p:sldId id="603" r:id="rId101"/>
    <p:sldId id="2941" r:id="rId102"/>
    <p:sldId id="2940" r:id="rId103"/>
    <p:sldId id="4513" r:id="rId104"/>
    <p:sldId id="4523" r:id="rId105"/>
    <p:sldId id="4522" r:id="rId106"/>
    <p:sldId id="4515" r:id="rId107"/>
    <p:sldId id="1506" r:id="rId108"/>
    <p:sldId id="2440" r:id="rId109"/>
    <p:sldId id="2441" r:id="rId110"/>
    <p:sldId id="4527" r:id="rId111"/>
    <p:sldId id="4524" r:id="rId112"/>
    <p:sldId id="4526" r:id="rId113"/>
    <p:sldId id="1144" r:id="rId114"/>
    <p:sldId id="1196" r:id="rId115"/>
    <p:sldId id="4528" r:id="rId116"/>
    <p:sldId id="4529" r:id="rId117"/>
    <p:sldId id="4532" r:id="rId118"/>
    <p:sldId id="322" r:id="rId119"/>
    <p:sldId id="4512" r:id="rId120"/>
  </p:sldIdLst>
  <p:sldSz cx="9144000" cy="5143500" type="screen16x9"/>
  <p:notesSz cx="9296400" cy="147701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380895" algn="l" rtl="0" fontAlgn="base">
      <a:spcBef>
        <a:spcPct val="0"/>
      </a:spcBef>
      <a:spcAft>
        <a:spcPct val="0"/>
      </a:spcAft>
      <a:defRPr kern="1200">
        <a:solidFill>
          <a:schemeClr val="tx1"/>
        </a:solidFill>
        <a:latin typeface="Arial" charset="0"/>
        <a:ea typeface="+mn-ea"/>
        <a:cs typeface="+mn-cs"/>
      </a:defRPr>
    </a:lvl2pPr>
    <a:lvl3pPr marL="761790" algn="l" rtl="0" fontAlgn="base">
      <a:spcBef>
        <a:spcPct val="0"/>
      </a:spcBef>
      <a:spcAft>
        <a:spcPct val="0"/>
      </a:spcAft>
      <a:defRPr kern="1200">
        <a:solidFill>
          <a:schemeClr val="tx1"/>
        </a:solidFill>
        <a:latin typeface="Arial" charset="0"/>
        <a:ea typeface="+mn-ea"/>
        <a:cs typeface="+mn-cs"/>
      </a:defRPr>
    </a:lvl3pPr>
    <a:lvl4pPr marL="1142683" algn="l" rtl="0" fontAlgn="base">
      <a:spcBef>
        <a:spcPct val="0"/>
      </a:spcBef>
      <a:spcAft>
        <a:spcPct val="0"/>
      </a:spcAft>
      <a:defRPr kern="1200">
        <a:solidFill>
          <a:schemeClr val="tx1"/>
        </a:solidFill>
        <a:latin typeface="Arial" charset="0"/>
        <a:ea typeface="+mn-ea"/>
        <a:cs typeface="+mn-cs"/>
      </a:defRPr>
    </a:lvl4pPr>
    <a:lvl5pPr marL="1523573" algn="l" rtl="0" fontAlgn="base">
      <a:spcBef>
        <a:spcPct val="0"/>
      </a:spcBef>
      <a:spcAft>
        <a:spcPct val="0"/>
      </a:spcAft>
      <a:defRPr kern="1200">
        <a:solidFill>
          <a:schemeClr val="tx1"/>
        </a:solidFill>
        <a:latin typeface="Arial" charset="0"/>
        <a:ea typeface="+mn-ea"/>
        <a:cs typeface="+mn-cs"/>
      </a:defRPr>
    </a:lvl5pPr>
    <a:lvl6pPr marL="1904467" algn="l" defTabSz="761790" rtl="0" eaLnBrk="1" latinLnBrk="0" hangingPunct="1">
      <a:defRPr kern="1200">
        <a:solidFill>
          <a:schemeClr val="tx1"/>
        </a:solidFill>
        <a:latin typeface="Arial" charset="0"/>
        <a:ea typeface="+mn-ea"/>
        <a:cs typeface="+mn-cs"/>
      </a:defRPr>
    </a:lvl6pPr>
    <a:lvl7pPr marL="2285362" algn="l" defTabSz="761790" rtl="0" eaLnBrk="1" latinLnBrk="0" hangingPunct="1">
      <a:defRPr kern="1200">
        <a:solidFill>
          <a:schemeClr val="tx1"/>
        </a:solidFill>
        <a:latin typeface="Arial" charset="0"/>
        <a:ea typeface="+mn-ea"/>
        <a:cs typeface="+mn-cs"/>
      </a:defRPr>
    </a:lvl7pPr>
    <a:lvl8pPr marL="2666253" algn="l" defTabSz="761790" rtl="0" eaLnBrk="1" latinLnBrk="0" hangingPunct="1">
      <a:defRPr kern="1200">
        <a:solidFill>
          <a:schemeClr val="tx1"/>
        </a:solidFill>
        <a:latin typeface="Arial" charset="0"/>
        <a:ea typeface="+mn-ea"/>
        <a:cs typeface="+mn-cs"/>
      </a:defRPr>
    </a:lvl8pPr>
    <a:lvl9pPr marL="3047146" algn="l" defTabSz="76179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20A32379-7537-4858-98DA-FA12D11AF48D}">
          <p14:sldIdLst>
            <p14:sldId id="256"/>
            <p14:sldId id="257"/>
          </p14:sldIdLst>
        </p14:section>
        <p14:section name="Introduction to DLP" id="{61CA1851-0980-4066-9E7A-ABD6AD5F448A}">
          <p14:sldIdLst>
            <p14:sldId id="301"/>
            <p14:sldId id="324"/>
            <p14:sldId id="342"/>
            <p14:sldId id="343"/>
            <p14:sldId id="344"/>
            <p14:sldId id="345"/>
            <p14:sldId id="347"/>
            <p14:sldId id="348"/>
            <p14:sldId id="349"/>
          </p14:sldIdLst>
        </p14:section>
        <p14:section name="DMD Optical Properties" id="{F8AB435E-7662-4D1C-A649-39A95FEB0DF3}">
          <p14:sldIdLst>
            <p14:sldId id="395"/>
            <p14:sldId id="287"/>
            <p14:sldId id="288"/>
            <p14:sldId id="4518"/>
            <p14:sldId id="258"/>
            <p14:sldId id="392"/>
            <p14:sldId id="4519"/>
            <p14:sldId id="298"/>
            <p14:sldId id="299"/>
            <p14:sldId id="459"/>
            <p14:sldId id="261"/>
            <p14:sldId id="262"/>
            <p14:sldId id="263"/>
            <p14:sldId id="264"/>
            <p14:sldId id="393"/>
            <p14:sldId id="384"/>
          </p14:sldIdLst>
        </p14:section>
        <p14:section name="Projection Architecture and Design" id="{F89E992E-4D2C-43E6-BD21-FEE3A2603C93}">
          <p14:sldIdLst>
            <p14:sldId id="385"/>
            <p14:sldId id="269"/>
            <p14:sldId id="388"/>
          </p14:sldIdLst>
        </p14:section>
        <p14:section name="Light Source Illuminator System Design" id="{14ECF220-B0D4-46EE-936E-7C6C672A6640}">
          <p14:sldIdLst>
            <p14:sldId id="268"/>
            <p14:sldId id="4540"/>
            <p14:sldId id="270"/>
            <p14:sldId id="278"/>
            <p14:sldId id="2931"/>
            <p14:sldId id="271"/>
            <p14:sldId id="4533"/>
            <p14:sldId id="357"/>
            <p14:sldId id="351"/>
            <p14:sldId id="272"/>
            <p14:sldId id="4541"/>
            <p14:sldId id="361"/>
            <p14:sldId id="382"/>
            <p14:sldId id="325"/>
            <p14:sldId id="319"/>
          </p14:sldIdLst>
        </p14:section>
        <p14:section name="Illumination Relay Design" id="{58A6030E-853D-41A1-9D44-4118023F592E}">
          <p14:sldIdLst>
            <p14:sldId id="386"/>
            <p14:sldId id="274"/>
            <p14:sldId id="275"/>
            <p14:sldId id="358"/>
            <p14:sldId id="370"/>
            <p14:sldId id="460"/>
            <p14:sldId id="369"/>
            <p14:sldId id="480"/>
            <p14:sldId id="462"/>
            <p14:sldId id="387"/>
            <p14:sldId id="376"/>
            <p14:sldId id="375"/>
            <p14:sldId id="372"/>
            <p14:sldId id="367"/>
            <p14:sldId id="373"/>
            <p14:sldId id="374"/>
            <p14:sldId id="380"/>
            <p14:sldId id="378"/>
            <p14:sldId id="379"/>
          </p14:sldIdLst>
        </p14:section>
        <p14:section name="Projection Lens Considerations" id="{D3D824D5-CF57-483F-988D-1C651CD50156}">
          <p14:sldIdLst>
            <p14:sldId id="276"/>
            <p14:sldId id="2930"/>
            <p14:sldId id="377"/>
            <p14:sldId id="277"/>
            <p14:sldId id="284"/>
            <p14:sldId id="285"/>
            <p14:sldId id="461"/>
            <p14:sldId id="383"/>
            <p14:sldId id="390"/>
          </p14:sldIdLst>
        </p14:section>
        <p14:section name="Resolution Enhancement" id="{FF87D6CA-E858-45F7-BDF9-83A18B5A4ABB}">
          <p14:sldIdLst>
            <p14:sldId id="389"/>
            <p14:sldId id="300"/>
            <p14:sldId id="356"/>
          </p14:sldIdLst>
        </p14:section>
        <p14:section name="Colorimetry &amp; System Lumens Budgeting" id="{BBCD7B41-C53F-445F-8335-CE9E813E0852}">
          <p14:sldIdLst>
            <p14:sldId id="265"/>
            <p14:sldId id="359"/>
            <p14:sldId id="364"/>
            <p14:sldId id="363"/>
            <p14:sldId id="368"/>
            <p14:sldId id="381"/>
            <p14:sldId id="267"/>
            <p14:sldId id="2932"/>
            <p14:sldId id="2942"/>
            <p14:sldId id="2938"/>
            <p14:sldId id="2939"/>
            <p14:sldId id="2933"/>
            <p14:sldId id="2934"/>
            <p14:sldId id="2935"/>
            <p14:sldId id="2936"/>
            <p14:sldId id="2937"/>
            <p14:sldId id="600"/>
            <p14:sldId id="601"/>
            <p14:sldId id="585"/>
            <p14:sldId id="603"/>
            <p14:sldId id="2941"/>
            <p14:sldId id="2940"/>
            <p14:sldId id="4513"/>
            <p14:sldId id="4523"/>
            <p14:sldId id="4522"/>
            <p14:sldId id="4515"/>
            <p14:sldId id="1506"/>
            <p14:sldId id="2440"/>
            <p14:sldId id="2441"/>
            <p14:sldId id="4527"/>
            <p14:sldId id="4524"/>
            <p14:sldId id="4526"/>
            <p14:sldId id="1144"/>
            <p14:sldId id="1196"/>
            <p14:sldId id="4528"/>
            <p14:sldId id="4529"/>
            <p14:sldId id="4532"/>
            <p14:sldId id="322"/>
            <p14:sldId id="4512"/>
          </p14:sldIdLst>
        </p14:section>
      </p14:sectionLst>
    </p:ext>
    <p:ext uri="{EFAFB233-063F-42B5-8137-9DF3F51BA10A}">
      <p15:sldGuideLst xmlns:p15="http://schemas.microsoft.com/office/powerpoint/2012/main">
        <p15:guide id="1" orient="horz" pos="1620">
          <p15:clr>
            <a:srgbClr val="A4A3A4"/>
          </p15:clr>
        </p15:guide>
        <p15:guide id="2" pos="2878">
          <p15:clr>
            <a:srgbClr val="A4A3A4"/>
          </p15:clr>
        </p15:guide>
      </p15:sldGuideLst>
    </p:ext>
    <p:ext uri="{2D200454-40CA-4A62-9FC3-DE9A4176ACB9}">
      <p15:notesGuideLst xmlns:p15="http://schemas.microsoft.com/office/powerpoint/2012/main">
        <p15:guide id="1" orient="horz" pos="4652">
          <p15:clr>
            <a:srgbClr val="A4A3A4"/>
          </p15:clr>
        </p15:guide>
        <p15:guide id="2" pos="292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C6ED9D"/>
    <a:srgbClr val="FFE26B"/>
    <a:srgbClr val="FFD1D1"/>
    <a:srgbClr val="D0F0AE"/>
    <a:srgbClr val="FFE884"/>
    <a:srgbClr val="BBE98B"/>
    <a:srgbClr val="FFFFFF"/>
    <a:srgbClr val="FFDD51"/>
    <a:srgbClr val="F8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84" autoAdjust="0"/>
    <p:restoredTop sz="94660"/>
  </p:normalViewPr>
  <p:slideViewPr>
    <p:cSldViewPr snapToGrid="0">
      <p:cViewPr varScale="1">
        <p:scale>
          <a:sx n="141" d="100"/>
          <a:sy n="141" d="100"/>
        </p:scale>
        <p:origin x="468" y="120"/>
      </p:cViewPr>
      <p:guideLst>
        <p:guide orient="horz" pos="1620"/>
        <p:guide pos="2878"/>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4652"/>
        <p:guide pos="292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theme" Target="theme/theme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0133137\AppData\Local\Microsoft\Windows\INetCache\Content.Outlook\4A6IPFEF\5.4%20SST%2014.5%20deg%20tilt%20Contrast%20Modeling.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720" b="1" i="0" u="none" strike="noStrike" kern="1200" spc="0" baseline="0">
                <a:solidFill>
                  <a:schemeClr val="tx1">
                    <a:lumMod val="65000"/>
                    <a:lumOff val="35000"/>
                  </a:schemeClr>
                </a:solidFill>
                <a:latin typeface="+mn-lt"/>
                <a:ea typeface="+mn-ea"/>
                <a:cs typeface="+mn-cs"/>
              </a:defRPr>
            </a:pPr>
            <a:r>
              <a:rPr lang="en-US" b="1" dirty="0"/>
              <a:t>5.4</a:t>
            </a:r>
            <a:r>
              <a:rPr lang="el-GR" b="1" dirty="0"/>
              <a:t>μ</a:t>
            </a:r>
            <a:r>
              <a:rPr lang="en-US" b="1" dirty="0"/>
              <a:t>m TRP Typical Full</a:t>
            </a:r>
            <a:r>
              <a:rPr lang="en-US" b="1" baseline="0" dirty="0"/>
              <a:t> On/Off C</a:t>
            </a:r>
            <a:r>
              <a:rPr lang="en-US" b="1" dirty="0"/>
              <a:t>ontrast</a:t>
            </a:r>
          </a:p>
        </c:rich>
      </c:tx>
      <c:layout>
        <c:manualLayout>
          <c:xMode val="edge"/>
          <c:yMode val="edge"/>
          <c:x val="0.21693895764497648"/>
          <c:y val="3.1380281446532141E-2"/>
        </c:manualLayout>
      </c:layout>
      <c:overlay val="0"/>
      <c:spPr>
        <a:noFill/>
        <a:ln>
          <a:noFill/>
        </a:ln>
        <a:effectLst/>
      </c:spPr>
      <c:txPr>
        <a:bodyPr rot="0" spcFirstLastPara="1" vertOverflow="ellipsis" vert="horz" wrap="square" anchor="ctr" anchorCtr="1"/>
        <a:lstStyle/>
        <a:p>
          <a:pPr>
            <a:defRPr sz="72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816428565580207"/>
          <c:y val="0.14340788621065187"/>
          <c:w val="0.82984375616404304"/>
          <c:h val="0.69613695145507526"/>
        </c:manualLayout>
      </c:layout>
      <c:lineChart>
        <c:grouping val="standard"/>
        <c:varyColors val="0"/>
        <c:ser>
          <c:idx val="2"/>
          <c:order val="0"/>
          <c:tx>
            <c:strRef>
              <c:f>Summary!$V$5</c:f>
              <c:strCache>
                <c:ptCount val="1"/>
                <c:pt idx="0">
                  <c:v>TRP Baseline</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Summary!$S$6:$S$10</c:f>
              <c:numCache>
                <c:formatCode>General</c:formatCode>
                <c:ptCount val="5"/>
                <c:pt idx="0">
                  <c:v>1.7</c:v>
                </c:pt>
                <c:pt idx="1">
                  <c:v>2</c:v>
                </c:pt>
                <c:pt idx="2">
                  <c:v>2.4</c:v>
                </c:pt>
                <c:pt idx="3">
                  <c:v>2.7</c:v>
                </c:pt>
                <c:pt idx="4">
                  <c:v>3</c:v>
                </c:pt>
              </c:numCache>
            </c:numRef>
          </c:cat>
          <c:val>
            <c:numRef>
              <c:f>Summary!$V$6:$V$10</c:f>
              <c:numCache>
                <c:formatCode>General</c:formatCode>
                <c:ptCount val="5"/>
                <c:pt idx="0">
                  <c:v>510</c:v>
                </c:pt>
                <c:pt idx="1">
                  <c:v>1080</c:v>
                </c:pt>
                <c:pt idx="2">
                  <c:v>1775</c:v>
                </c:pt>
                <c:pt idx="3">
                  <c:v>2380</c:v>
                </c:pt>
                <c:pt idx="4">
                  <c:v>2720</c:v>
                </c:pt>
              </c:numCache>
            </c:numRef>
          </c:val>
          <c:smooth val="0"/>
          <c:extLst>
            <c:ext xmlns:c16="http://schemas.microsoft.com/office/drawing/2014/chart" uri="{C3380CC4-5D6E-409C-BE32-E72D297353CC}">
              <c16:uniqueId val="{00000000-AEFE-4EA3-877A-70829A5A7EF5}"/>
            </c:ext>
          </c:extLst>
        </c:ser>
        <c:dLbls>
          <c:showLegendKey val="0"/>
          <c:showVal val="0"/>
          <c:showCatName val="0"/>
          <c:showSerName val="0"/>
          <c:showPercent val="0"/>
          <c:showBubbleSize val="0"/>
        </c:dLbls>
        <c:marker val="1"/>
        <c:smooth val="0"/>
        <c:axId val="1853527808"/>
        <c:axId val="1832101744"/>
      </c:lineChart>
      <c:catAx>
        <c:axId val="1853527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solidFill>
                <a:latin typeface="+mn-lt"/>
                <a:ea typeface="+mn-ea"/>
                <a:cs typeface="+mn-cs"/>
              </a:defRPr>
            </a:pPr>
            <a:endParaRPr lang="en-US"/>
          </a:p>
        </c:txPr>
        <c:crossAx val="1832101744"/>
        <c:crosses val="autoZero"/>
        <c:auto val="1"/>
        <c:lblAlgn val="ctr"/>
        <c:lblOffset val="100"/>
        <c:noMultiLvlLbl val="0"/>
      </c:catAx>
      <c:valAx>
        <c:axId val="18321017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crossAx val="18535278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a:outerShdw blurRad="50800" dist="38100" dir="2700000" algn="tl" rotWithShape="0">
        <a:prstClr val="black">
          <a:alpha val="40000"/>
        </a:prstClr>
      </a:outerShdw>
    </a:effectLst>
  </c:spPr>
  <c:txPr>
    <a:bodyPr/>
    <a:lstStyle/>
    <a:p>
      <a:pPr>
        <a:defRPr sz="600"/>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FB6088-CAD1-480F-B7DE-7AED5C985743}" type="doc">
      <dgm:prSet loTypeId="urn:microsoft.com/office/officeart/2005/8/layout/orgChart1" loCatId="hierarchy" qsTypeId="urn:microsoft.com/office/officeart/2005/8/quickstyle/simple3" qsCatId="simple" csTypeId="urn:microsoft.com/office/officeart/2005/8/colors/accent6_4" csCatId="accent6" phldr="1"/>
      <dgm:spPr/>
      <dgm:t>
        <a:bodyPr/>
        <a:lstStyle/>
        <a:p>
          <a:endParaRPr lang="en-US"/>
        </a:p>
      </dgm:t>
    </dgm:pt>
    <dgm:pt modelId="{471F6CF0-65B4-40FB-9B3B-2EE9FBA8B460}">
      <dgm:prSet phldrT="[Text]" custT="1"/>
      <dgm:spPr/>
      <dgm:t>
        <a:bodyPr/>
        <a:lstStyle/>
        <a:p>
          <a:r>
            <a:rPr lang="en-US" sz="1600" dirty="0"/>
            <a:t>Projector Illumination Sources</a:t>
          </a:r>
        </a:p>
      </dgm:t>
    </dgm:pt>
    <dgm:pt modelId="{9CAB1C18-FCC3-49A9-8A89-EDD070E30AF4}" type="parTrans" cxnId="{2E9525B9-39D8-4073-9BBD-C0088F6DF27D}">
      <dgm:prSet/>
      <dgm:spPr/>
      <dgm:t>
        <a:bodyPr/>
        <a:lstStyle/>
        <a:p>
          <a:endParaRPr lang="en-US"/>
        </a:p>
      </dgm:t>
    </dgm:pt>
    <dgm:pt modelId="{CDBE48BC-B7E5-4E03-8F47-17085049E017}" type="sibTrans" cxnId="{2E9525B9-39D8-4073-9BBD-C0088F6DF27D}">
      <dgm:prSet/>
      <dgm:spPr/>
      <dgm:t>
        <a:bodyPr/>
        <a:lstStyle/>
        <a:p>
          <a:endParaRPr lang="en-US"/>
        </a:p>
      </dgm:t>
    </dgm:pt>
    <dgm:pt modelId="{F2677566-1DA1-4EB2-8D33-B571D2354F1F}">
      <dgm:prSet phldrT="[Text]" custT="1"/>
      <dgm:spPr/>
      <dgm:t>
        <a:bodyPr/>
        <a:lstStyle/>
        <a:p>
          <a:r>
            <a:rPr lang="en-US" sz="1000" b="1" dirty="0"/>
            <a:t>LED</a:t>
          </a:r>
        </a:p>
      </dgm:t>
    </dgm:pt>
    <dgm:pt modelId="{3318479D-1064-4285-B641-CF0DEC4CB54A}" type="parTrans" cxnId="{C8EA10CD-AC0D-437E-BC8C-3608B76EC160}">
      <dgm:prSet/>
      <dgm:spPr/>
      <dgm:t>
        <a:bodyPr/>
        <a:lstStyle/>
        <a:p>
          <a:endParaRPr lang="en-US"/>
        </a:p>
      </dgm:t>
    </dgm:pt>
    <dgm:pt modelId="{0D27EA73-3429-49F0-B7DA-C576FAA252CE}" type="sibTrans" cxnId="{C8EA10CD-AC0D-437E-BC8C-3608B76EC160}">
      <dgm:prSet/>
      <dgm:spPr/>
      <dgm:t>
        <a:bodyPr/>
        <a:lstStyle/>
        <a:p>
          <a:endParaRPr lang="en-US"/>
        </a:p>
      </dgm:t>
    </dgm:pt>
    <dgm:pt modelId="{2B84B37C-E2F6-45C0-A626-2F8F10F8E221}">
      <dgm:prSet phldrT="[Text]" custT="1"/>
      <dgm:spPr>
        <a:gradFill rotWithShape="0">
          <a:gsLst>
            <a:gs pos="0">
              <a:srgbClr val="7F7F7F">
                <a:shade val="80000"/>
                <a:hueOff val="0"/>
                <a:satOff val="0"/>
                <a:lumOff val="0"/>
                <a:alphaOff val="0"/>
                <a:tint val="50000"/>
                <a:satMod val="300000"/>
              </a:srgbClr>
            </a:gs>
            <a:gs pos="35000">
              <a:srgbClr val="7F7F7F">
                <a:shade val="80000"/>
                <a:hueOff val="0"/>
                <a:satOff val="0"/>
                <a:lumOff val="0"/>
                <a:alphaOff val="0"/>
                <a:tint val="37000"/>
                <a:satMod val="300000"/>
              </a:srgbClr>
            </a:gs>
            <a:gs pos="100000">
              <a:srgbClr val="7F7F7F">
                <a:shade val="8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spcFirstLastPara="0" vert="horz" wrap="square" lIns="6350" tIns="6350" rIns="6350" bIns="6350" numCol="1" spcCol="1270" anchor="ctr" anchorCtr="0"/>
        <a:lstStyle/>
        <a:p>
          <a:r>
            <a:rPr lang="en-US" sz="800" kern="1200" dirty="0"/>
            <a:t>“</a:t>
          </a:r>
          <a:r>
            <a:rPr lang="en-US" sz="1000" b="1" kern="1200" dirty="0">
              <a:solidFill>
                <a:srgbClr val="000000"/>
              </a:solidFill>
              <a:latin typeface="Arial"/>
              <a:ea typeface="+mn-ea"/>
              <a:cs typeface="+mn-cs"/>
            </a:rPr>
            <a:t>Laser</a:t>
          </a:r>
          <a:r>
            <a:rPr lang="en-US" sz="800" kern="1200" dirty="0"/>
            <a:t>”</a:t>
          </a:r>
        </a:p>
      </dgm:t>
    </dgm:pt>
    <dgm:pt modelId="{256BB53A-DE5B-4E2E-9ADA-E7240E47938C}" type="parTrans" cxnId="{CAC2EAD8-C637-4387-A978-B403BB95BED8}">
      <dgm:prSet/>
      <dgm:spPr/>
      <dgm:t>
        <a:bodyPr/>
        <a:lstStyle/>
        <a:p>
          <a:endParaRPr lang="en-US"/>
        </a:p>
      </dgm:t>
    </dgm:pt>
    <dgm:pt modelId="{1A6A9EF5-85B4-4262-87DC-A44382C81BFE}" type="sibTrans" cxnId="{CAC2EAD8-C637-4387-A978-B403BB95BED8}">
      <dgm:prSet/>
      <dgm:spPr/>
      <dgm:t>
        <a:bodyPr/>
        <a:lstStyle/>
        <a:p>
          <a:endParaRPr lang="en-US"/>
        </a:p>
      </dgm:t>
    </dgm:pt>
    <dgm:pt modelId="{D67BF0F2-428D-4504-8D7F-109CA676A885}">
      <dgm:prSet phldrT="[Text]"/>
      <dgm:spPr/>
      <dgm:t>
        <a:bodyPr/>
        <a:lstStyle/>
        <a:p>
          <a:r>
            <a:rPr lang="en-US" dirty="0"/>
            <a:t>1-channel </a:t>
          </a:r>
        </a:p>
        <a:p>
          <a:r>
            <a:rPr lang="en-US" dirty="0"/>
            <a:t>(RGB-in-1)</a:t>
          </a:r>
        </a:p>
      </dgm:t>
    </dgm:pt>
    <dgm:pt modelId="{B6B469CF-E677-40F6-96D0-79BFD20DB4C6}" type="parTrans" cxnId="{65CE7546-0059-45B9-BA37-DDFCF8946039}">
      <dgm:prSet/>
      <dgm:spPr/>
      <dgm:t>
        <a:bodyPr/>
        <a:lstStyle/>
        <a:p>
          <a:endParaRPr lang="en-US"/>
        </a:p>
      </dgm:t>
    </dgm:pt>
    <dgm:pt modelId="{E6D57715-C620-4738-8151-FD24043C8156}" type="sibTrans" cxnId="{65CE7546-0059-45B9-BA37-DDFCF8946039}">
      <dgm:prSet/>
      <dgm:spPr/>
      <dgm:t>
        <a:bodyPr/>
        <a:lstStyle/>
        <a:p>
          <a:endParaRPr lang="en-US"/>
        </a:p>
      </dgm:t>
    </dgm:pt>
    <dgm:pt modelId="{67814497-19F5-4871-97E1-1C8BE723ADF6}">
      <dgm:prSet phldrT="[Text]"/>
      <dgm:spPr/>
      <dgm:t>
        <a:bodyPr/>
        <a:lstStyle/>
        <a:p>
          <a:r>
            <a:rPr lang="en-US" dirty="0"/>
            <a:t>2-channel </a:t>
          </a:r>
        </a:p>
        <a:p>
          <a:r>
            <a:rPr lang="en-US" dirty="0"/>
            <a:t>(RB +G)</a:t>
          </a:r>
        </a:p>
      </dgm:t>
    </dgm:pt>
    <dgm:pt modelId="{540B5B8D-8B54-45F7-9D74-90A1BCBC7634}" type="parTrans" cxnId="{062400C0-6EF6-4C37-A1DA-4FA9D33E5C94}">
      <dgm:prSet/>
      <dgm:spPr/>
      <dgm:t>
        <a:bodyPr/>
        <a:lstStyle/>
        <a:p>
          <a:endParaRPr lang="en-US"/>
        </a:p>
      </dgm:t>
    </dgm:pt>
    <dgm:pt modelId="{FDB71FF0-0B7C-41A3-A6B6-B1B1911B90C3}" type="sibTrans" cxnId="{062400C0-6EF6-4C37-A1DA-4FA9D33E5C94}">
      <dgm:prSet/>
      <dgm:spPr/>
      <dgm:t>
        <a:bodyPr/>
        <a:lstStyle/>
        <a:p>
          <a:endParaRPr lang="en-US"/>
        </a:p>
      </dgm:t>
    </dgm:pt>
    <dgm:pt modelId="{E8F1AD56-4D12-42DB-88BA-60F6294FD241}">
      <dgm:prSet phldrT="[Text]"/>
      <dgm:spPr/>
      <dgm:t>
        <a:bodyPr/>
        <a:lstStyle/>
        <a:p>
          <a:r>
            <a:rPr lang="en-US" dirty="0"/>
            <a:t>3-channel (R+B+G)</a:t>
          </a:r>
        </a:p>
      </dgm:t>
    </dgm:pt>
    <dgm:pt modelId="{90B14C6F-D783-446A-9B74-F9D3E55518A1}" type="parTrans" cxnId="{EB9043A9-C913-4517-AEB2-140497C9FF24}">
      <dgm:prSet/>
      <dgm:spPr/>
      <dgm:t>
        <a:bodyPr/>
        <a:lstStyle/>
        <a:p>
          <a:endParaRPr lang="en-US"/>
        </a:p>
      </dgm:t>
    </dgm:pt>
    <dgm:pt modelId="{5170A4B9-EEEC-4D82-93B7-B187268E36C6}" type="sibTrans" cxnId="{EB9043A9-C913-4517-AEB2-140497C9FF24}">
      <dgm:prSet/>
      <dgm:spPr/>
      <dgm:t>
        <a:bodyPr/>
        <a:lstStyle/>
        <a:p>
          <a:endParaRPr lang="en-US"/>
        </a:p>
      </dgm:t>
    </dgm:pt>
    <dgm:pt modelId="{37238FE5-2941-49B9-9AB6-93FE356B5FA9}">
      <dgm:prSet phldrT="[Text]"/>
      <dgm:spPr/>
      <dgm:t>
        <a:bodyPr/>
        <a:lstStyle/>
        <a:p>
          <a:r>
            <a:rPr lang="en-US" dirty="0"/>
            <a:t>4-channel (</a:t>
          </a:r>
          <a:r>
            <a:rPr lang="en-US" dirty="0" err="1"/>
            <a:t>R+B+G+dB</a:t>
          </a:r>
          <a:r>
            <a:rPr lang="en-US" dirty="0"/>
            <a:t>) </a:t>
          </a:r>
        </a:p>
        <a:p>
          <a:r>
            <a:rPr lang="en-US" dirty="0"/>
            <a:t>(top side pump)</a:t>
          </a:r>
        </a:p>
      </dgm:t>
    </dgm:pt>
    <dgm:pt modelId="{69F01930-4093-4B48-9EBD-091D6C441565}" type="parTrans" cxnId="{CFF41824-32C7-4499-A99E-6D2A87A6A68A}">
      <dgm:prSet/>
      <dgm:spPr/>
      <dgm:t>
        <a:bodyPr/>
        <a:lstStyle/>
        <a:p>
          <a:endParaRPr lang="en-US"/>
        </a:p>
      </dgm:t>
    </dgm:pt>
    <dgm:pt modelId="{33C5F73E-264C-46AB-8DCC-B5E3474CE7C2}" type="sibTrans" cxnId="{CFF41824-32C7-4499-A99E-6D2A87A6A68A}">
      <dgm:prSet/>
      <dgm:spPr/>
      <dgm:t>
        <a:bodyPr/>
        <a:lstStyle/>
        <a:p>
          <a:endParaRPr lang="en-US"/>
        </a:p>
      </dgm:t>
    </dgm:pt>
    <dgm:pt modelId="{0A2E39BA-9ECB-4FFA-AE9B-BE8B0B7E3144}">
      <dgm:prSet phldrT="[Text]"/>
      <dgm:spPr/>
      <dgm:t>
        <a:bodyPr/>
        <a:lstStyle/>
        <a:p>
          <a:r>
            <a:rPr lang="en-US" dirty="0"/>
            <a:t>5-channel (</a:t>
          </a:r>
          <a:r>
            <a:rPr lang="en-US" dirty="0" err="1"/>
            <a:t>R+G+B+dB+dR</a:t>
          </a:r>
          <a:r>
            <a:rPr lang="en-US" dirty="0"/>
            <a:t>) (hyper Red)</a:t>
          </a:r>
        </a:p>
      </dgm:t>
    </dgm:pt>
    <dgm:pt modelId="{EA838E78-C5B1-4CC7-A187-E1FCBBCE69F8}" type="parTrans" cxnId="{CBE71BCE-1371-4997-B026-D47DA6C95242}">
      <dgm:prSet/>
      <dgm:spPr/>
      <dgm:t>
        <a:bodyPr/>
        <a:lstStyle/>
        <a:p>
          <a:endParaRPr lang="en-US"/>
        </a:p>
      </dgm:t>
    </dgm:pt>
    <dgm:pt modelId="{4E918E92-C558-429A-94DE-BC96601519DF}" type="sibTrans" cxnId="{CBE71BCE-1371-4997-B026-D47DA6C95242}">
      <dgm:prSet/>
      <dgm:spPr/>
      <dgm:t>
        <a:bodyPr/>
        <a:lstStyle/>
        <a:p>
          <a:endParaRPr lang="en-US"/>
        </a:p>
      </dgm:t>
    </dgm:pt>
    <dgm:pt modelId="{9EBCE723-B2FD-4678-B21F-A9C81EAD2443}">
      <dgm:prSet phldrT="[Text]"/>
      <dgm:spPr/>
      <dgm:t>
        <a:bodyPr/>
        <a:lstStyle/>
        <a:p>
          <a:r>
            <a:rPr lang="en-US" b="1" dirty="0"/>
            <a:t>Laser Phosphor</a:t>
          </a:r>
        </a:p>
        <a:p>
          <a:r>
            <a:rPr lang="en-US" b="0" i="1" dirty="0"/>
            <a:t>(Blue Laser +…)</a:t>
          </a:r>
        </a:p>
      </dgm:t>
    </dgm:pt>
    <dgm:pt modelId="{F36369D4-8826-4AE9-92B7-A7D74BC36662}" type="parTrans" cxnId="{C3ADD7D7-F7B4-4D96-B02F-A686DB37E4AA}">
      <dgm:prSet/>
      <dgm:spPr/>
      <dgm:t>
        <a:bodyPr/>
        <a:lstStyle/>
        <a:p>
          <a:endParaRPr lang="en-US"/>
        </a:p>
      </dgm:t>
    </dgm:pt>
    <dgm:pt modelId="{E2E58740-340A-43ED-83C7-5EBE46904301}" type="sibTrans" cxnId="{C3ADD7D7-F7B4-4D96-B02F-A686DB37E4AA}">
      <dgm:prSet/>
      <dgm:spPr/>
      <dgm:t>
        <a:bodyPr/>
        <a:lstStyle/>
        <a:p>
          <a:endParaRPr lang="en-US"/>
        </a:p>
      </dgm:t>
    </dgm:pt>
    <dgm:pt modelId="{2CD03311-0E07-4DE1-88D3-A7E832BB37B4}">
      <dgm:prSet phldrT="[Text]"/>
      <dgm:spPr/>
      <dgm:t>
        <a:bodyPr/>
        <a:lstStyle/>
        <a:p>
          <a:r>
            <a:rPr lang="en-US" b="1" dirty="0"/>
            <a:t>Direct RGB Laser</a:t>
          </a:r>
        </a:p>
        <a:p>
          <a:r>
            <a:rPr lang="en-US" b="1" dirty="0"/>
            <a:t>(“Triple Laser”)</a:t>
          </a:r>
        </a:p>
      </dgm:t>
    </dgm:pt>
    <dgm:pt modelId="{B2C0689B-0678-4C10-B569-D29575206BA0}" type="parTrans" cxnId="{52CBC975-13F4-48E2-8798-D2841A5F1D4F}">
      <dgm:prSet/>
      <dgm:spPr/>
      <dgm:t>
        <a:bodyPr/>
        <a:lstStyle/>
        <a:p>
          <a:endParaRPr lang="en-US"/>
        </a:p>
      </dgm:t>
    </dgm:pt>
    <dgm:pt modelId="{0105EFE6-53B1-4745-9C91-2615113C0BCB}" type="sibTrans" cxnId="{52CBC975-13F4-48E2-8798-D2841A5F1D4F}">
      <dgm:prSet/>
      <dgm:spPr/>
      <dgm:t>
        <a:bodyPr/>
        <a:lstStyle/>
        <a:p>
          <a:endParaRPr lang="en-US"/>
        </a:p>
      </dgm:t>
    </dgm:pt>
    <dgm:pt modelId="{54EF8A72-3EF1-4380-AA81-9C4421E41A0A}">
      <dgm:prSet phldrT="[Text]"/>
      <dgm:spPr/>
      <dgm:t>
        <a:bodyPr/>
        <a:lstStyle/>
        <a:p>
          <a:r>
            <a:rPr lang="en-US" dirty="0"/>
            <a:t>Single Wheel</a:t>
          </a:r>
        </a:p>
      </dgm:t>
    </dgm:pt>
    <dgm:pt modelId="{BC242891-7295-4A09-A165-BEF0A6D77E9C}" type="parTrans" cxnId="{67DECE6B-D0A0-425E-A7BC-B67D85BC8717}">
      <dgm:prSet/>
      <dgm:spPr/>
      <dgm:t>
        <a:bodyPr/>
        <a:lstStyle/>
        <a:p>
          <a:endParaRPr lang="en-US"/>
        </a:p>
      </dgm:t>
    </dgm:pt>
    <dgm:pt modelId="{4ED9F03B-6811-455D-8C88-C9E0402D083E}" type="sibTrans" cxnId="{67DECE6B-D0A0-425E-A7BC-B67D85BC8717}">
      <dgm:prSet/>
      <dgm:spPr/>
      <dgm:t>
        <a:bodyPr/>
        <a:lstStyle/>
        <a:p>
          <a:endParaRPr lang="en-US"/>
        </a:p>
      </dgm:t>
    </dgm:pt>
    <dgm:pt modelId="{21B3FF37-0052-400E-88DD-F5B92C04073C}">
      <dgm:prSet phldrT="[Text]"/>
      <dgm:spPr/>
      <dgm:t>
        <a:bodyPr/>
        <a:lstStyle/>
        <a:p>
          <a:r>
            <a:rPr lang="en-US" dirty="0"/>
            <a:t>Dual Wheel</a:t>
          </a:r>
        </a:p>
      </dgm:t>
    </dgm:pt>
    <dgm:pt modelId="{13DD1F08-C306-4356-A2DD-07C15C3AD9A5}" type="parTrans" cxnId="{C1752765-587C-4459-9ADF-3821F54AD436}">
      <dgm:prSet/>
      <dgm:spPr/>
      <dgm:t>
        <a:bodyPr/>
        <a:lstStyle/>
        <a:p>
          <a:endParaRPr lang="en-US"/>
        </a:p>
      </dgm:t>
    </dgm:pt>
    <dgm:pt modelId="{ED8C76B2-2742-4521-9783-C200C15CB52D}" type="sibTrans" cxnId="{C1752765-587C-4459-9ADF-3821F54AD436}">
      <dgm:prSet/>
      <dgm:spPr/>
      <dgm:t>
        <a:bodyPr/>
        <a:lstStyle/>
        <a:p>
          <a:endParaRPr lang="en-US"/>
        </a:p>
      </dgm:t>
    </dgm:pt>
    <dgm:pt modelId="{C582647E-25A3-437E-AAF7-0CC5F10A20E9}">
      <dgm:prSet phldrT="[Text]"/>
      <dgm:spPr/>
      <dgm:t>
        <a:bodyPr/>
        <a:lstStyle/>
        <a:p>
          <a:r>
            <a:rPr lang="en-US" dirty="0"/>
            <a:t>Multi Segment Phosphor Wheel</a:t>
          </a:r>
        </a:p>
      </dgm:t>
    </dgm:pt>
    <dgm:pt modelId="{BC9684FF-FB2C-4B8E-9A3D-DE996D915EF6}" type="parTrans" cxnId="{3034B134-B864-44D3-9F27-14E697FFC3B1}">
      <dgm:prSet/>
      <dgm:spPr/>
      <dgm:t>
        <a:bodyPr/>
        <a:lstStyle/>
        <a:p>
          <a:endParaRPr lang="en-US"/>
        </a:p>
      </dgm:t>
    </dgm:pt>
    <dgm:pt modelId="{F985EB55-A34A-4B4F-BAE6-68A64F15B102}" type="sibTrans" cxnId="{3034B134-B864-44D3-9F27-14E697FFC3B1}">
      <dgm:prSet/>
      <dgm:spPr/>
      <dgm:t>
        <a:bodyPr/>
        <a:lstStyle/>
        <a:p>
          <a:endParaRPr lang="en-US"/>
        </a:p>
      </dgm:t>
    </dgm:pt>
    <dgm:pt modelId="{6A95FDE8-0374-41F0-87C8-090D62560B66}">
      <dgm:prSet phldrT="[Text]" custT="1"/>
      <dgm:spPr/>
      <dgm:t>
        <a:bodyPr/>
        <a:lstStyle/>
        <a:p>
          <a:r>
            <a:rPr lang="en-US" sz="1000" b="1" dirty="0"/>
            <a:t>Lamp</a:t>
          </a:r>
        </a:p>
      </dgm:t>
    </dgm:pt>
    <dgm:pt modelId="{298C5170-4469-43C1-A512-8C0B3E4A96E0}" type="parTrans" cxnId="{9A155DE7-4D54-4614-B588-EF25693A3D71}">
      <dgm:prSet/>
      <dgm:spPr/>
      <dgm:t>
        <a:bodyPr/>
        <a:lstStyle/>
        <a:p>
          <a:endParaRPr lang="en-US"/>
        </a:p>
      </dgm:t>
    </dgm:pt>
    <dgm:pt modelId="{AD3254F4-BB5F-4729-BFE0-7AE673CBBBB6}" type="sibTrans" cxnId="{9A155DE7-4D54-4614-B588-EF25693A3D71}">
      <dgm:prSet/>
      <dgm:spPr/>
      <dgm:t>
        <a:bodyPr/>
        <a:lstStyle/>
        <a:p>
          <a:endParaRPr lang="en-US"/>
        </a:p>
      </dgm:t>
    </dgm:pt>
    <dgm:pt modelId="{8A0898A3-13C6-4FA6-B9AE-900FE6F058B1}">
      <dgm:prSet phldrT="[Text]" custT="1"/>
      <dgm:spPr/>
      <dgm:t>
        <a:bodyPr/>
        <a:lstStyle/>
        <a:p>
          <a:r>
            <a:rPr lang="en-US" sz="1000" b="1" dirty="0"/>
            <a:t>Hybrids</a:t>
          </a:r>
        </a:p>
      </dgm:t>
    </dgm:pt>
    <dgm:pt modelId="{4435A1A7-A85F-49D8-8804-B33326A57CDD}" type="parTrans" cxnId="{DCD5F684-BA2C-4342-B189-C30F19DE1079}">
      <dgm:prSet/>
      <dgm:spPr/>
      <dgm:t>
        <a:bodyPr/>
        <a:lstStyle/>
        <a:p>
          <a:endParaRPr lang="en-US"/>
        </a:p>
      </dgm:t>
    </dgm:pt>
    <dgm:pt modelId="{2C5174AF-09F6-4BE9-B6D3-998827152AC1}" type="sibTrans" cxnId="{DCD5F684-BA2C-4342-B189-C30F19DE1079}">
      <dgm:prSet/>
      <dgm:spPr/>
      <dgm:t>
        <a:bodyPr/>
        <a:lstStyle/>
        <a:p>
          <a:endParaRPr lang="en-US"/>
        </a:p>
      </dgm:t>
    </dgm:pt>
    <dgm:pt modelId="{1C059924-C169-40EE-BC63-9A292BE97749}">
      <dgm:prSet phldrT="[Text]"/>
      <dgm:spPr/>
      <dgm:t>
        <a:bodyPr/>
        <a:lstStyle/>
        <a:p>
          <a:r>
            <a:rPr lang="en-US" dirty="0"/>
            <a:t>LED + Laser</a:t>
          </a:r>
        </a:p>
        <a:p>
          <a:r>
            <a:rPr lang="en-US" dirty="0"/>
            <a:t>(red boost)</a:t>
          </a:r>
        </a:p>
      </dgm:t>
    </dgm:pt>
    <dgm:pt modelId="{F6219803-A7FB-4560-A556-E29739AF46A2}" type="parTrans" cxnId="{AA0DAD66-77F0-4A03-AAA5-B9D0493CAFF8}">
      <dgm:prSet/>
      <dgm:spPr/>
      <dgm:t>
        <a:bodyPr/>
        <a:lstStyle/>
        <a:p>
          <a:endParaRPr lang="en-US"/>
        </a:p>
      </dgm:t>
    </dgm:pt>
    <dgm:pt modelId="{70E171FB-AD26-4A1F-A657-021F8D8C6E79}" type="sibTrans" cxnId="{AA0DAD66-77F0-4A03-AAA5-B9D0493CAFF8}">
      <dgm:prSet/>
      <dgm:spPr/>
      <dgm:t>
        <a:bodyPr/>
        <a:lstStyle/>
        <a:p>
          <a:endParaRPr lang="en-US"/>
        </a:p>
      </dgm:t>
    </dgm:pt>
    <dgm:pt modelId="{3D326BB3-F71C-4CF2-861B-6CE51D186882}">
      <dgm:prSet phldrT="[Text]"/>
      <dgm:spPr/>
      <dgm:t>
        <a:bodyPr/>
        <a:lstStyle/>
        <a:p>
          <a:r>
            <a:rPr lang="en-US" dirty="0" err="1"/>
            <a:t>LaPh</a:t>
          </a:r>
          <a:r>
            <a:rPr lang="en-US" dirty="0"/>
            <a:t> + Laser</a:t>
          </a:r>
        </a:p>
      </dgm:t>
    </dgm:pt>
    <dgm:pt modelId="{1088C846-035A-4D1D-9A3F-01BFE2C2EB16}" type="parTrans" cxnId="{5275D2C4-8090-4A0A-9A9A-CB238C500354}">
      <dgm:prSet/>
      <dgm:spPr/>
      <dgm:t>
        <a:bodyPr/>
        <a:lstStyle/>
        <a:p>
          <a:endParaRPr lang="en-US"/>
        </a:p>
      </dgm:t>
    </dgm:pt>
    <dgm:pt modelId="{B6F25E95-5729-4C54-A34C-B4CDE9CF38D2}" type="sibTrans" cxnId="{5275D2C4-8090-4A0A-9A9A-CB238C500354}">
      <dgm:prSet/>
      <dgm:spPr/>
      <dgm:t>
        <a:bodyPr/>
        <a:lstStyle/>
        <a:p>
          <a:endParaRPr lang="en-US"/>
        </a:p>
      </dgm:t>
    </dgm:pt>
    <dgm:pt modelId="{67F28238-CDF6-4970-B8BE-0C7D3AF84302}">
      <dgm:prSet phldrT="[Text]"/>
      <dgm:spPr/>
      <dgm:t>
        <a:bodyPr/>
        <a:lstStyle/>
        <a:p>
          <a:r>
            <a:rPr lang="en-US" dirty="0" err="1"/>
            <a:t>LaPh</a:t>
          </a:r>
          <a:r>
            <a:rPr lang="en-US" dirty="0"/>
            <a:t> + LED</a:t>
          </a:r>
        </a:p>
      </dgm:t>
    </dgm:pt>
    <dgm:pt modelId="{FBFDF151-EAE7-4ADD-975A-D35C32850DF5}" type="parTrans" cxnId="{0E16A51A-073B-436C-83FC-3FC342E3F093}">
      <dgm:prSet/>
      <dgm:spPr/>
      <dgm:t>
        <a:bodyPr/>
        <a:lstStyle/>
        <a:p>
          <a:endParaRPr lang="en-US"/>
        </a:p>
      </dgm:t>
    </dgm:pt>
    <dgm:pt modelId="{69CF1654-BB61-479D-A197-12CB70B1CD23}" type="sibTrans" cxnId="{0E16A51A-073B-436C-83FC-3FC342E3F093}">
      <dgm:prSet/>
      <dgm:spPr/>
      <dgm:t>
        <a:bodyPr/>
        <a:lstStyle/>
        <a:p>
          <a:endParaRPr lang="en-US"/>
        </a:p>
      </dgm:t>
    </dgm:pt>
    <dgm:pt modelId="{34496EF0-04ED-48F4-807B-4E597C34BAD8}">
      <dgm:prSet phldrT="[Text]"/>
      <dgm:spPr/>
      <dgm:t>
        <a:bodyPr/>
        <a:lstStyle/>
        <a:p>
          <a:r>
            <a:rPr lang="en-US" dirty="0" err="1"/>
            <a:t>LaPh</a:t>
          </a:r>
          <a:r>
            <a:rPr lang="en-US" dirty="0"/>
            <a:t> + Laser + LED</a:t>
          </a:r>
        </a:p>
      </dgm:t>
    </dgm:pt>
    <dgm:pt modelId="{9823450A-D768-4CC6-854B-D28C2AFC2DFB}" type="parTrans" cxnId="{D153414B-989E-482C-B056-7FEE3CF53AF4}">
      <dgm:prSet/>
      <dgm:spPr/>
      <dgm:t>
        <a:bodyPr/>
        <a:lstStyle/>
        <a:p>
          <a:endParaRPr lang="en-US"/>
        </a:p>
      </dgm:t>
    </dgm:pt>
    <dgm:pt modelId="{8BA7F639-FC33-4C77-881F-7F545E3B177A}" type="sibTrans" cxnId="{D153414B-989E-482C-B056-7FEE3CF53AF4}">
      <dgm:prSet/>
      <dgm:spPr/>
      <dgm:t>
        <a:bodyPr/>
        <a:lstStyle/>
        <a:p>
          <a:endParaRPr lang="en-US"/>
        </a:p>
      </dgm:t>
    </dgm:pt>
    <dgm:pt modelId="{0D64A7B4-B22E-41CF-B5CF-F74EA7FC55C7}">
      <dgm:prSet phldrT="[Text]"/>
      <dgm:spPr/>
      <dgm:t>
        <a:bodyPr/>
        <a:lstStyle/>
        <a:p>
          <a:r>
            <a:rPr lang="en-US" dirty="0"/>
            <a:t>Static Yellow Phosphor + Color Filter Wheel</a:t>
          </a:r>
        </a:p>
      </dgm:t>
    </dgm:pt>
    <dgm:pt modelId="{E2852943-12F8-43D5-94EA-720DD6BC23B7}" type="parTrans" cxnId="{A53DEDA8-3B02-4B93-8692-939E0984B4D7}">
      <dgm:prSet/>
      <dgm:spPr/>
      <dgm:t>
        <a:bodyPr/>
        <a:lstStyle/>
        <a:p>
          <a:endParaRPr lang="en-US"/>
        </a:p>
      </dgm:t>
    </dgm:pt>
    <dgm:pt modelId="{D63FB56D-4DB7-4F00-9481-904B2B327EB2}" type="sibTrans" cxnId="{A53DEDA8-3B02-4B93-8692-939E0984B4D7}">
      <dgm:prSet/>
      <dgm:spPr/>
      <dgm:t>
        <a:bodyPr/>
        <a:lstStyle/>
        <a:p>
          <a:endParaRPr lang="en-US"/>
        </a:p>
      </dgm:t>
    </dgm:pt>
    <dgm:pt modelId="{F8385818-4B42-444B-8235-B232001DE793}">
      <dgm:prSet phldrT="[Text]"/>
      <dgm:spPr/>
      <dgm:t>
        <a:bodyPr/>
        <a:lstStyle/>
        <a:p>
          <a:r>
            <a:rPr lang="en-US" dirty="0"/>
            <a:t>Yellow Phosphor Wheel + Color Wheel</a:t>
          </a:r>
        </a:p>
      </dgm:t>
    </dgm:pt>
    <dgm:pt modelId="{57DD409C-3ADA-422B-8C07-228EF1A7B348}" type="parTrans" cxnId="{B2F84214-E5B4-4E51-9E1E-F098E7ED85F8}">
      <dgm:prSet/>
      <dgm:spPr/>
      <dgm:t>
        <a:bodyPr/>
        <a:lstStyle/>
        <a:p>
          <a:endParaRPr lang="en-US"/>
        </a:p>
      </dgm:t>
    </dgm:pt>
    <dgm:pt modelId="{BFDF1A04-FAFC-4F13-9A1E-FE141F4C2F00}" type="sibTrans" cxnId="{B2F84214-E5B4-4E51-9E1E-F098E7ED85F8}">
      <dgm:prSet/>
      <dgm:spPr/>
      <dgm:t>
        <a:bodyPr/>
        <a:lstStyle/>
        <a:p>
          <a:endParaRPr lang="en-US"/>
        </a:p>
      </dgm:t>
    </dgm:pt>
    <dgm:pt modelId="{E04BC827-E3E2-4EE5-940F-03283B80879D}">
      <dgm:prSet phldrT="[Text]"/>
      <dgm:spPr/>
      <dgm:t>
        <a:bodyPr/>
        <a:lstStyle/>
        <a:p>
          <a:r>
            <a:rPr lang="en-US" dirty="0"/>
            <a:t>R + B </a:t>
          </a:r>
        </a:p>
        <a:p>
          <a:r>
            <a:rPr lang="en-US" dirty="0"/>
            <a:t>Laser Assist</a:t>
          </a:r>
        </a:p>
      </dgm:t>
    </dgm:pt>
    <dgm:pt modelId="{40C358B2-F032-4CE1-86C5-B437FFA18087}" type="parTrans" cxnId="{7CAAE774-92AE-4F6B-80B7-7FC04203DE17}">
      <dgm:prSet/>
      <dgm:spPr/>
      <dgm:t>
        <a:bodyPr/>
        <a:lstStyle/>
        <a:p>
          <a:endParaRPr lang="en-US"/>
        </a:p>
      </dgm:t>
    </dgm:pt>
    <dgm:pt modelId="{A2D3E8CF-F93C-4147-BBF7-F666D0212644}" type="sibTrans" cxnId="{7CAAE774-92AE-4F6B-80B7-7FC04203DE17}">
      <dgm:prSet/>
      <dgm:spPr/>
      <dgm:t>
        <a:bodyPr/>
        <a:lstStyle/>
        <a:p>
          <a:endParaRPr lang="en-US"/>
        </a:p>
      </dgm:t>
    </dgm:pt>
    <dgm:pt modelId="{1786FABD-103C-4DD4-A156-85BF02036866}">
      <dgm:prSet phldrT="[Text]"/>
      <dgm:spPr/>
      <dgm:t>
        <a:bodyPr/>
        <a:lstStyle/>
        <a:p>
          <a:r>
            <a:rPr lang="en-US" dirty="0"/>
            <a:t>R+G+B </a:t>
          </a:r>
        </a:p>
        <a:p>
          <a:r>
            <a:rPr lang="en-US" dirty="0"/>
            <a:t>Laser Assist</a:t>
          </a:r>
        </a:p>
      </dgm:t>
    </dgm:pt>
    <dgm:pt modelId="{05CDFD53-109C-4678-ABAC-02729875DFA0}" type="parTrans" cxnId="{1F0E7AC7-4AD7-4501-A80E-FD693F6B9558}">
      <dgm:prSet/>
      <dgm:spPr/>
      <dgm:t>
        <a:bodyPr/>
        <a:lstStyle/>
        <a:p>
          <a:endParaRPr lang="en-US"/>
        </a:p>
      </dgm:t>
    </dgm:pt>
    <dgm:pt modelId="{E8270936-4536-4A41-9974-3186B53BCA7E}" type="sibTrans" cxnId="{1F0E7AC7-4AD7-4501-A80E-FD693F6B9558}">
      <dgm:prSet/>
      <dgm:spPr/>
      <dgm:t>
        <a:bodyPr/>
        <a:lstStyle/>
        <a:p>
          <a:endParaRPr lang="en-US"/>
        </a:p>
      </dgm:t>
    </dgm:pt>
    <dgm:pt modelId="{BF11ACC9-032B-4C69-85A2-34067CEE94A1}">
      <dgm:prSet phldrT="[Text]"/>
      <dgm:spPr/>
      <dgm:t>
        <a:bodyPr/>
        <a:lstStyle/>
        <a:p>
          <a:r>
            <a:rPr lang="en-US" dirty="0"/>
            <a:t>Xenon</a:t>
          </a:r>
        </a:p>
      </dgm:t>
    </dgm:pt>
    <dgm:pt modelId="{1281F924-CAB4-4152-80F1-F35939A987A2}" type="parTrans" cxnId="{6B78FA58-907B-4279-8525-866565F2F2F7}">
      <dgm:prSet/>
      <dgm:spPr/>
      <dgm:t>
        <a:bodyPr/>
        <a:lstStyle/>
        <a:p>
          <a:endParaRPr lang="en-US"/>
        </a:p>
      </dgm:t>
    </dgm:pt>
    <dgm:pt modelId="{E28D4A2F-9363-43DF-8DCA-3A95C5B5BA8D}" type="sibTrans" cxnId="{6B78FA58-907B-4279-8525-866565F2F2F7}">
      <dgm:prSet/>
      <dgm:spPr/>
      <dgm:t>
        <a:bodyPr/>
        <a:lstStyle/>
        <a:p>
          <a:endParaRPr lang="en-US"/>
        </a:p>
      </dgm:t>
    </dgm:pt>
    <dgm:pt modelId="{299314FE-CF71-407C-BFAA-94C56EEC5E08}">
      <dgm:prSet phldrT="[Text]"/>
      <dgm:spPr/>
      <dgm:t>
        <a:bodyPr/>
        <a:lstStyle/>
        <a:p>
          <a:r>
            <a:rPr lang="en-US" dirty="0"/>
            <a:t>Metal Halide</a:t>
          </a:r>
        </a:p>
      </dgm:t>
    </dgm:pt>
    <dgm:pt modelId="{7473849E-B562-43F6-9CCD-747BC65E28AB}" type="parTrans" cxnId="{22374D48-52D7-4EB8-9020-D09BEF3CBB5F}">
      <dgm:prSet/>
      <dgm:spPr/>
      <dgm:t>
        <a:bodyPr/>
        <a:lstStyle/>
        <a:p>
          <a:endParaRPr lang="en-US"/>
        </a:p>
      </dgm:t>
    </dgm:pt>
    <dgm:pt modelId="{ED696459-C43F-43C9-BEB7-D8F511DFFF43}" type="sibTrans" cxnId="{22374D48-52D7-4EB8-9020-D09BEF3CBB5F}">
      <dgm:prSet/>
      <dgm:spPr/>
      <dgm:t>
        <a:bodyPr/>
        <a:lstStyle/>
        <a:p>
          <a:endParaRPr lang="en-US"/>
        </a:p>
      </dgm:t>
    </dgm:pt>
    <dgm:pt modelId="{BDD3FCA8-0DFD-4DB5-9BCB-85399DD71DFA}">
      <dgm:prSet phldrT="[Text]"/>
      <dgm:spPr/>
      <dgm:t>
        <a:bodyPr/>
        <a:lstStyle/>
        <a:p>
          <a:r>
            <a:rPr lang="en-US" dirty="0"/>
            <a:t>Halogen</a:t>
          </a:r>
        </a:p>
      </dgm:t>
    </dgm:pt>
    <dgm:pt modelId="{AC05E101-8991-468D-8B7C-762436546BAF}" type="parTrans" cxnId="{D2D9122D-B7E7-4AAC-8495-B3D2D403560F}">
      <dgm:prSet/>
      <dgm:spPr/>
      <dgm:t>
        <a:bodyPr/>
        <a:lstStyle/>
        <a:p>
          <a:endParaRPr lang="en-US"/>
        </a:p>
      </dgm:t>
    </dgm:pt>
    <dgm:pt modelId="{0E3313B5-383E-4622-8F9A-64A2630E0DD4}" type="sibTrans" cxnId="{D2D9122D-B7E7-4AAC-8495-B3D2D403560F}">
      <dgm:prSet/>
      <dgm:spPr/>
      <dgm:t>
        <a:bodyPr/>
        <a:lstStyle/>
        <a:p>
          <a:endParaRPr lang="en-US"/>
        </a:p>
      </dgm:t>
    </dgm:pt>
    <dgm:pt modelId="{0EEC3D9B-DAC5-4D84-A814-6FA6F2F1BA4F}">
      <dgm:prSet phldrT="[Text]"/>
      <dgm:spPr/>
      <dgm:t>
        <a:bodyPr/>
        <a:lstStyle/>
        <a:p>
          <a:r>
            <a:rPr lang="en-US" dirty="0"/>
            <a:t>UHP</a:t>
          </a:r>
        </a:p>
      </dgm:t>
    </dgm:pt>
    <dgm:pt modelId="{CBFE139C-A559-43D7-925C-3D2A48C3679B}" type="parTrans" cxnId="{B7990396-44ED-46F1-9A90-2189BDCBD801}">
      <dgm:prSet/>
      <dgm:spPr/>
      <dgm:t>
        <a:bodyPr/>
        <a:lstStyle/>
        <a:p>
          <a:endParaRPr lang="en-US"/>
        </a:p>
      </dgm:t>
    </dgm:pt>
    <dgm:pt modelId="{9624F09D-D6F1-436C-9065-4923ADCB3B31}" type="sibTrans" cxnId="{B7990396-44ED-46F1-9A90-2189BDCBD801}">
      <dgm:prSet/>
      <dgm:spPr/>
      <dgm:t>
        <a:bodyPr/>
        <a:lstStyle/>
        <a:p>
          <a:endParaRPr lang="en-US"/>
        </a:p>
      </dgm:t>
    </dgm:pt>
    <dgm:pt modelId="{BED16037-0041-40BE-8507-D601E17C25F9}">
      <dgm:prSet phldrT="[Text]"/>
      <dgm:spPr/>
      <dgm:t>
        <a:bodyPr/>
        <a:lstStyle/>
        <a:p>
          <a:r>
            <a:rPr lang="en-US" dirty="0"/>
            <a:t>RGB-in-1 </a:t>
          </a:r>
        </a:p>
        <a:p>
          <a:r>
            <a:rPr lang="en-US" dirty="0"/>
            <a:t>Laser Module</a:t>
          </a:r>
        </a:p>
      </dgm:t>
    </dgm:pt>
    <dgm:pt modelId="{716E1D1A-18EE-4F04-B1BD-1435A940087C}" type="parTrans" cxnId="{5FC3A41A-3A60-4300-A254-72DA430E8A42}">
      <dgm:prSet/>
      <dgm:spPr/>
      <dgm:t>
        <a:bodyPr/>
        <a:lstStyle/>
        <a:p>
          <a:endParaRPr lang="en-US"/>
        </a:p>
      </dgm:t>
    </dgm:pt>
    <dgm:pt modelId="{8645483F-3438-4F8F-84D3-08B97E2A4189}" type="sibTrans" cxnId="{5FC3A41A-3A60-4300-A254-72DA430E8A42}">
      <dgm:prSet/>
      <dgm:spPr/>
      <dgm:t>
        <a:bodyPr/>
        <a:lstStyle/>
        <a:p>
          <a:endParaRPr lang="en-US"/>
        </a:p>
      </dgm:t>
    </dgm:pt>
    <dgm:pt modelId="{FD307C58-C0D5-4345-A47D-6DADAD602B1A}">
      <dgm:prSet phldrT="[Text]"/>
      <dgm:spPr/>
      <dgm:t>
        <a:bodyPr/>
        <a:lstStyle/>
        <a:p>
          <a:r>
            <a:rPr lang="en-US" dirty="0"/>
            <a:t>G/B + R </a:t>
          </a:r>
        </a:p>
        <a:p>
          <a:r>
            <a:rPr lang="en-US" dirty="0"/>
            <a:t>Laser modules</a:t>
          </a:r>
        </a:p>
      </dgm:t>
    </dgm:pt>
    <dgm:pt modelId="{E942C56A-7FAA-40EF-8BBB-991F1E4DF378}" type="parTrans" cxnId="{EAB96726-0FCA-4849-9143-73913C16A563}">
      <dgm:prSet/>
      <dgm:spPr/>
      <dgm:t>
        <a:bodyPr/>
        <a:lstStyle/>
        <a:p>
          <a:endParaRPr lang="en-US"/>
        </a:p>
      </dgm:t>
    </dgm:pt>
    <dgm:pt modelId="{B682DF6D-8522-4AAF-8CF5-59613C796CE1}" type="sibTrans" cxnId="{EAB96726-0FCA-4849-9143-73913C16A563}">
      <dgm:prSet/>
      <dgm:spPr/>
      <dgm:t>
        <a:bodyPr/>
        <a:lstStyle/>
        <a:p>
          <a:endParaRPr lang="en-US"/>
        </a:p>
      </dgm:t>
    </dgm:pt>
    <dgm:pt modelId="{7095158C-C72B-4F14-AD4F-FF42B9C1DF31}">
      <dgm:prSet phldrT="[Text]"/>
      <dgm:spPr/>
      <dgm:t>
        <a:bodyPr/>
        <a:lstStyle/>
        <a:p>
          <a:r>
            <a:rPr lang="en-US" dirty="0"/>
            <a:t>R + G + B </a:t>
          </a:r>
        </a:p>
        <a:p>
          <a:r>
            <a:rPr lang="en-US" dirty="0"/>
            <a:t>Laser modules</a:t>
          </a:r>
        </a:p>
      </dgm:t>
    </dgm:pt>
    <dgm:pt modelId="{F1312662-0364-4A50-93D6-3752B4E5BD4A}" type="parTrans" cxnId="{F6829437-F00D-4DD5-9B2D-BEFCF6493894}">
      <dgm:prSet/>
      <dgm:spPr/>
      <dgm:t>
        <a:bodyPr/>
        <a:lstStyle/>
        <a:p>
          <a:endParaRPr lang="en-US"/>
        </a:p>
      </dgm:t>
    </dgm:pt>
    <dgm:pt modelId="{AAF8385D-4058-4F07-BC0F-DC5D84184B8A}" type="sibTrans" cxnId="{F6829437-F00D-4DD5-9B2D-BEFCF6493894}">
      <dgm:prSet/>
      <dgm:spPr/>
      <dgm:t>
        <a:bodyPr/>
        <a:lstStyle/>
        <a:p>
          <a:endParaRPr lang="en-US"/>
        </a:p>
      </dgm:t>
    </dgm:pt>
    <dgm:pt modelId="{823174CF-5B9C-4D9D-97A6-BBE6547C1BEF}">
      <dgm:prSet phldrT="[Text]"/>
      <dgm:spPr/>
      <dgm:t>
        <a:bodyPr/>
        <a:lstStyle/>
        <a:p>
          <a:r>
            <a:rPr lang="en-US" dirty="0"/>
            <a:t>‘White’ Phosphor + Color Filter Wheel</a:t>
          </a:r>
        </a:p>
      </dgm:t>
    </dgm:pt>
    <dgm:pt modelId="{AB5BB166-86C4-44DA-B0D6-7B9230E537D2}" type="parTrans" cxnId="{9E9316D8-E91A-43CE-9F17-46512E33FC88}">
      <dgm:prSet/>
      <dgm:spPr/>
      <dgm:t>
        <a:bodyPr/>
        <a:lstStyle/>
        <a:p>
          <a:endParaRPr lang="en-US"/>
        </a:p>
      </dgm:t>
    </dgm:pt>
    <dgm:pt modelId="{A34243C3-4768-46DF-AF7F-B4882D8883A2}" type="sibTrans" cxnId="{9E9316D8-E91A-43CE-9F17-46512E33FC88}">
      <dgm:prSet/>
      <dgm:spPr/>
      <dgm:t>
        <a:bodyPr/>
        <a:lstStyle/>
        <a:p>
          <a:endParaRPr lang="en-US"/>
        </a:p>
      </dgm:t>
    </dgm:pt>
    <dgm:pt modelId="{C6B90557-2267-4073-9B95-74F6C9D29D4D}">
      <dgm:prSet phldrT="[Text]"/>
      <dgm:spPr/>
      <dgm:t>
        <a:bodyPr/>
        <a:lstStyle/>
        <a:p>
          <a:r>
            <a:rPr lang="en-US" dirty="0"/>
            <a:t>Phosphor + Color Filter Wheel</a:t>
          </a:r>
        </a:p>
      </dgm:t>
    </dgm:pt>
    <dgm:pt modelId="{22725178-908B-4474-9A01-8E7997DC5954}" type="parTrans" cxnId="{50B3F288-0010-4008-9ECD-46F0AE0DB322}">
      <dgm:prSet/>
      <dgm:spPr/>
      <dgm:t>
        <a:bodyPr/>
        <a:lstStyle/>
        <a:p>
          <a:endParaRPr lang="en-US"/>
        </a:p>
      </dgm:t>
    </dgm:pt>
    <dgm:pt modelId="{75179203-6E2D-40B0-B1EB-F0A4AD1582A2}" type="sibTrans" cxnId="{50B3F288-0010-4008-9ECD-46F0AE0DB322}">
      <dgm:prSet/>
      <dgm:spPr/>
      <dgm:t>
        <a:bodyPr/>
        <a:lstStyle/>
        <a:p>
          <a:endParaRPr lang="en-US"/>
        </a:p>
      </dgm:t>
    </dgm:pt>
    <dgm:pt modelId="{F9086466-E420-4438-81B5-16F4C1484B3E}" type="pres">
      <dgm:prSet presAssocID="{5AFB6088-CAD1-480F-B7DE-7AED5C985743}" presName="hierChild1" presStyleCnt="0">
        <dgm:presLayoutVars>
          <dgm:orgChart val="1"/>
          <dgm:chPref val="1"/>
          <dgm:dir/>
          <dgm:animOne val="branch"/>
          <dgm:animLvl val="lvl"/>
          <dgm:resizeHandles/>
        </dgm:presLayoutVars>
      </dgm:prSet>
      <dgm:spPr/>
    </dgm:pt>
    <dgm:pt modelId="{9E7D8BD6-50C7-45A6-A713-0DCCAEBB6663}" type="pres">
      <dgm:prSet presAssocID="{471F6CF0-65B4-40FB-9B3B-2EE9FBA8B460}" presName="hierRoot1" presStyleCnt="0">
        <dgm:presLayoutVars>
          <dgm:hierBranch val="init"/>
        </dgm:presLayoutVars>
      </dgm:prSet>
      <dgm:spPr/>
    </dgm:pt>
    <dgm:pt modelId="{DDB28EC4-0C0B-476B-A35C-29DB0D6D2CB9}" type="pres">
      <dgm:prSet presAssocID="{471F6CF0-65B4-40FB-9B3B-2EE9FBA8B460}" presName="rootComposite1" presStyleCnt="0"/>
      <dgm:spPr/>
    </dgm:pt>
    <dgm:pt modelId="{A28CDEC8-E53C-4D72-9556-442D00889783}" type="pres">
      <dgm:prSet presAssocID="{471F6CF0-65B4-40FB-9B3B-2EE9FBA8B460}" presName="rootText1" presStyleLbl="node0" presStyleIdx="0" presStyleCnt="1" custScaleX="440642">
        <dgm:presLayoutVars>
          <dgm:chPref val="3"/>
        </dgm:presLayoutVars>
      </dgm:prSet>
      <dgm:spPr/>
    </dgm:pt>
    <dgm:pt modelId="{0E396481-87F0-4E0D-A111-4E755CCD2932}" type="pres">
      <dgm:prSet presAssocID="{471F6CF0-65B4-40FB-9B3B-2EE9FBA8B460}" presName="rootConnector1" presStyleLbl="node1" presStyleIdx="0" presStyleCnt="0"/>
      <dgm:spPr/>
    </dgm:pt>
    <dgm:pt modelId="{996FCCFD-4C37-4717-8FF6-EA95609BD84E}" type="pres">
      <dgm:prSet presAssocID="{471F6CF0-65B4-40FB-9B3B-2EE9FBA8B460}" presName="hierChild2" presStyleCnt="0"/>
      <dgm:spPr/>
    </dgm:pt>
    <dgm:pt modelId="{EDA3DC23-FEA5-4347-A13E-B46BD1E60A67}" type="pres">
      <dgm:prSet presAssocID="{298C5170-4469-43C1-A512-8C0B3E4A96E0}" presName="Name37" presStyleLbl="parChTrans1D2" presStyleIdx="0" presStyleCnt="4"/>
      <dgm:spPr/>
    </dgm:pt>
    <dgm:pt modelId="{FD409B77-8CAA-4CA0-BB23-F445FE3848FF}" type="pres">
      <dgm:prSet presAssocID="{6A95FDE8-0374-41F0-87C8-090D62560B66}" presName="hierRoot2" presStyleCnt="0">
        <dgm:presLayoutVars>
          <dgm:hierBranch val="init"/>
        </dgm:presLayoutVars>
      </dgm:prSet>
      <dgm:spPr/>
    </dgm:pt>
    <dgm:pt modelId="{334D1BD1-BF27-48F3-BB18-6C8D7484807A}" type="pres">
      <dgm:prSet presAssocID="{6A95FDE8-0374-41F0-87C8-090D62560B66}" presName="rootComposite" presStyleCnt="0"/>
      <dgm:spPr/>
    </dgm:pt>
    <dgm:pt modelId="{A1C4808C-C7DD-4798-B927-06C967C7A901}" type="pres">
      <dgm:prSet presAssocID="{6A95FDE8-0374-41F0-87C8-090D62560B66}" presName="rootText" presStyleLbl="node2" presStyleIdx="0" presStyleCnt="4">
        <dgm:presLayoutVars>
          <dgm:chPref val="3"/>
        </dgm:presLayoutVars>
      </dgm:prSet>
      <dgm:spPr/>
    </dgm:pt>
    <dgm:pt modelId="{4966653E-8EF1-4B5D-85B2-8001CD7FFF43}" type="pres">
      <dgm:prSet presAssocID="{6A95FDE8-0374-41F0-87C8-090D62560B66}" presName="rootConnector" presStyleLbl="node2" presStyleIdx="0" presStyleCnt="4"/>
      <dgm:spPr/>
    </dgm:pt>
    <dgm:pt modelId="{401CB850-F4C8-49CD-9EFF-CC1E02AC45E1}" type="pres">
      <dgm:prSet presAssocID="{6A95FDE8-0374-41F0-87C8-090D62560B66}" presName="hierChild4" presStyleCnt="0"/>
      <dgm:spPr/>
    </dgm:pt>
    <dgm:pt modelId="{6F6F76AB-FF18-4114-BCBE-B48B02A888FA}" type="pres">
      <dgm:prSet presAssocID="{1281F924-CAB4-4152-80F1-F35939A987A2}" presName="Name37" presStyleLbl="parChTrans1D3" presStyleIdx="0" presStyleCnt="15"/>
      <dgm:spPr/>
    </dgm:pt>
    <dgm:pt modelId="{79E2AAEB-A2CA-47AE-AF3B-F7E51AD84ABB}" type="pres">
      <dgm:prSet presAssocID="{BF11ACC9-032B-4C69-85A2-34067CEE94A1}" presName="hierRoot2" presStyleCnt="0">
        <dgm:presLayoutVars>
          <dgm:hierBranch val="init"/>
        </dgm:presLayoutVars>
      </dgm:prSet>
      <dgm:spPr/>
    </dgm:pt>
    <dgm:pt modelId="{B339163A-80A8-455F-9E92-E6CD37569A0E}" type="pres">
      <dgm:prSet presAssocID="{BF11ACC9-032B-4C69-85A2-34067CEE94A1}" presName="rootComposite" presStyleCnt="0"/>
      <dgm:spPr/>
    </dgm:pt>
    <dgm:pt modelId="{638E6D4A-DF52-4F99-BB6F-066DCF4302CB}" type="pres">
      <dgm:prSet presAssocID="{BF11ACC9-032B-4C69-85A2-34067CEE94A1}" presName="rootText" presStyleLbl="node3" presStyleIdx="0" presStyleCnt="15">
        <dgm:presLayoutVars>
          <dgm:chPref val="3"/>
        </dgm:presLayoutVars>
      </dgm:prSet>
      <dgm:spPr/>
    </dgm:pt>
    <dgm:pt modelId="{8056C16B-FF35-44CB-ACF6-DD5B68E128D3}" type="pres">
      <dgm:prSet presAssocID="{BF11ACC9-032B-4C69-85A2-34067CEE94A1}" presName="rootConnector" presStyleLbl="node3" presStyleIdx="0" presStyleCnt="15"/>
      <dgm:spPr/>
    </dgm:pt>
    <dgm:pt modelId="{F5C9D190-15B7-4BC9-8FB0-411118165BD6}" type="pres">
      <dgm:prSet presAssocID="{BF11ACC9-032B-4C69-85A2-34067CEE94A1}" presName="hierChild4" presStyleCnt="0"/>
      <dgm:spPr/>
    </dgm:pt>
    <dgm:pt modelId="{38E76D84-B4BA-4D09-8DA1-D44CB7B1A84C}" type="pres">
      <dgm:prSet presAssocID="{BF11ACC9-032B-4C69-85A2-34067CEE94A1}" presName="hierChild5" presStyleCnt="0"/>
      <dgm:spPr/>
    </dgm:pt>
    <dgm:pt modelId="{FF8894E4-A7F7-41E9-AF38-644DAE24C8ED}" type="pres">
      <dgm:prSet presAssocID="{7473849E-B562-43F6-9CCD-747BC65E28AB}" presName="Name37" presStyleLbl="parChTrans1D3" presStyleIdx="1" presStyleCnt="15"/>
      <dgm:spPr/>
    </dgm:pt>
    <dgm:pt modelId="{EF7EAF4D-EAC5-4457-92F0-1C865F1123A6}" type="pres">
      <dgm:prSet presAssocID="{299314FE-CF71-407C-BFAA-94C56EEC5E08}" presName="hierRoot2" presStyleCnt="0">
        <dgm:presLayoutVars>
          <dgm:hierBranch val="init"/>
        </dgm:presLayoutVars>
      </dgm:prSet>
      <dgm:spPr/>
    </dgm:pt>
    <dgm:pt modelId="{DD81149A-3D89-44EC-9AC4-A7EBB4826966}" type="pres">
      <dgm:prSet presAssocID="{299314FE-CF71-407C-BFAA-94C56EEC5E08}" presName="rootComposite" presStyleCnt="0"/>
      <dgm:spPr/>
    </dgm:pt>
    <dgm:pt modelId="{30B03179-E761-47D1-B6D5-32AA93D48F95}" type="pres">
      <dgm:prSet presAssocID="{299314FE-CF71-407C-BFAA-94C56EEC5E08}" presName="rootText" presStyleLbl="node3" presStyleIdx="1" presStyleCnt="15">
        <dgm:presLayoutVars>
          <dgm:chPref val="3"/>
        </dgm:presLayoutVars>
      </dgm:prSet>
      <dgm:spPr/>
    </dgm:pt>
    <dgm:pt modelId="{79753DBD-4129-43EB-811E-C146B8CCAF09}" type="pres">
      <dgm:prSet presAssocID="{299314FE-CF71-407C-BFAA-94C56EEC5E08}" presName="rootConnector" presStyleLbl="node3" presStyleIdx="1" presStyleCnt="15"/>
      <dgm:spPr/>
    </dgm:pt>
    <dgm:pt modelId="{43B44014-06C1-4AAD-94B2-4703E9D0DA51}" type="pres">
      <dgm:prSet presAssocID="{299314FE-CF71-407C-BFAA-94C56EEC5E08}" presName="hierChild4" presStyleCnt="0"/>
      <dgm:spPr/>
    </dgm:pt>
    <dgm:pt modelId="{572CD672-C232-4B74-ABFF-521334E8596B}" type="pres">
      <dgm:prSet presAssocID="{299314FE-CF71-407C-BFAA-94C56EEC5E08}" presName="hierChild5" presStyleCnt="0"/>
      <dgm:spPr/>
    </dgm:pt>
    <dgm:pt modelId="{313CBB57-E461-4CD1-B280-B7EF0AD084FB}" type="pres">
      <dgm:prSet presAssocID="{AC05E101-8991-468D-8B7C-762436546BAF}" presName="Name37" presStyleLbl="parChTrans1D3" presStyleIdx="2" presStyleCnt="15"/>
      <dgm:spPr/>
    </dgm:pt>
    <dgm:pt modelId="{F73F6220-80ED-41A5-9087-7A12DB6C25B8}" type="pres">
      <dgm:prSet presAssocID="{BDD3FCA8-0DFD-4DB5-9BCB-85399DD71DFA}" presName="hierRoot2" presStyleCnt="0">
        <dgm:presLayoutVars>
          <dgm:hierBranch val="init"/>
        </dgm:presLayoutVars>
      </dgm:prSet>
      <dgm:spPr/>
    </dgm:pt>
    <dgm:pt modelId="{5E99772D-460C-4D5F-8FE4-5BA8DEF147C9}" type="pres">
      <dgm:prSet presAssocID="{BDD3FCA8-0DFD-4DB5-9BCB-85399DD71DFA}" presName="rootComposite" presStyleCnt="0"/>
      <dgm:spPr/>
    </dgm:pt>
    <dgm:pt modelId="{72B5FB81-A78B-41BD-BA11-C6BE4EC028E2}" type="pres">
      <dgm:prSet presAssocID="{BDD3FCA8-0DFD-4DB5-9BCB-85399DD71DFA}" presName="rootText" presStyleLbl="node3" presStyleIdx="2" presStyleCnt="15">
        <dgm:presLayoutVars>
          <dgm:chPref val="3"/>
        </dgm:presLayoutVars>
      </dgm:prSet>
      <dgm:spPr/>
    </dgm:pt>
    <dgm:pt modelId="{19F37C63-EEB1-4E2C-889E-48F55B89A442}" type="pres">
      <dgm:prSet presAssocID="{BDD3FCA8-0DFD-4DB5-9BCB-85399DD71DFA}" presName="rootConnector" presStyleLbl="node3" presStyleIdx="2" presStyleCnt="15"/>
      <dgm:spPr/>
    </dgm:pt>
    <dgm:pt modelId="{2C81F74B-B852-42A6-A2DD-7E5E2D0C709C}" type="pres">
      <dgm:prSet presAssocID="{BDD3FCA8-0DFD-4DB5-9BCB-85399DD71DFA}" presName="hierChild4" presStyleCnt="0"/>
      <dgm:spPr/>
    </dgm:pt>
    <dgm:pt modelId="{AABEF1DE-9BB2-435F-ACD4-54E88D98D0D8}" type="pres">
      <dgm:prSet presAssocID="{BDD3FCA8-0DFD-4DB5-9BCB-85399DD71DFA}" presName="hierChild5" presStyleCnt="0"/>
      <dgm:spPr/>
    </dgm:pt>
    <dgm:pt modelId="{383CF11E-BC4A-4624-9772-1AFFE8F95524}" type="pres">
      <dgm:prSet presAssocID="{CBFE139C-A559-43D7-925C-3D2A48C3679B}" presName="Name37" presStyleLbl="parChTrans1D3" presStyleIdx="3" presStyleCnt="15"/>
      <dgm:spPr/>
    </dgm:pt>
    <dgm:pt modelId="{A077A423-1611-4D4B-8AEA-50A5E49C3DDC}" type="pres">
      <dgm:prSet presAssocID="{0EEC3D9B-DAC5-4D84-A814-6FA6F2F1BA4F}" presName="hierRoot2" presStyleCnt="0">
        <dgm:presLayoutVars>
          <dgm:hierBranch val="init"/>
        </dgm:presLayoutVars>
      </dgm:prSet>
      <dgm:spPr/>
    </dgm:pt>
    <dgm:pt modelId="{B36C375C-EE57-484F-9CD8-425D283D456D}" type="pres">
      <dgm:prSet presAssocID="{0EEC3D9B-DAC5-4D84-A814-6FA6F2F1BA4F}" presName="rootComposite" presStyleCnt="0"/>
      <dgm:spPr/>
    </dgm:pt>
    <dgm:pt modelId="{80874B39-C1F4-46F4-88B2-4F0D6FEA5F7D}" type="pres">
      <dgm:prSet presAssocID="{0EEC3D9B-DAC5-4D84-A814-6FA6F2F1BA4F}" presName="rootText" presStyleLbl="node3" presStyleIdx="3" presStyleCnt="15">
        <dgm:presLayoutVars>
          <dgm:chPref val="3"/>
        </dgm:presLayoutVars>
      </dgm:prSet>
      <dgm:spPr/>
    </dgm:pt>
    <dgm:pt modelId="{CE4B3E14-8816-4E4F-ADD3-C4F123D8937F}" type="pres">
      <dgm:prSet presAssocID="{0EEC3D9B-DAC5-4D84-A814-6FA6F2F1BA4F}" presName="rootConnector" presStyleLbl="node3" presStyleIdx="3" presStyleCnt="15"/>
      <dgm:spPr/>
    </dgm:pt>
    <dgm:pt modelId="{C6892EDE-00B7-4E09-8CE0-8269F0EF92C5}" type="pres">
      <dgm:prSet presAssocID="{0EEC3D9B-DAC5-4D84-A814-6FA6F2F1BA4F}" presName="hierChild4" presStyleCnt="0"/>
      <dgm:spPr/>
    </dgm:pt>
    <dgm:pt modelId="{7402372F-72C0-48B5-A938-977CAA4BE76D}" type="pres">
      <dgm:prSet presAssocID="{0EEC3D9B-DAC5-4D84-A814-6FA6F2F1BA4F}" presName="hierChild5" presStyleCnt="0"/>
      <dgm:spPr/>
    </dgm:pt>
    <dgm:pt modelId="{3C9165AC-C194-461C-B22E-F86231F25378}" type="pres">
      <dgm:prSet presAssocID="{6A95FDE8-0374-41F0-87C8-090D62560B66}" presName="hierChild5" presStyleCnt="0"/>
      <dgm:spPr/>
    </dgm:pt>
    <dgm:pt modelId="{9BE68B50-2BBD-4A06-BEA1-D40F666E6E3A}" type="pres">
      <dgm:prSet presAssocID="{3318479D-1064-4285-B641-CF0DEC4CB54A}" presName="Name37" presStyleLbl="parChTrans1D2" presStyleIdx="1" presStyleCnt="4"/>
      <dgm:spPr/>
    </dgm:pt>
    <dgm:pt modelId="{BF214A38-9794-4FF6-B073-02E0E12400AA}" type="pres">
      <dgm:prSet presAssocID="{F2677566-1DA1-4EB2-8D33-B571D2354F1F}" presName="hierRoot2" presStyleCnt="0">
        <dgm:presLayoutVars>
          <dgm:hierBranch val="init"/>
        </dgm:presLayoutVars>
      </dgm:prSet>
      <dgm:spPr/>
    </dgm:pt>
    <dgm:pt modelId="{DA70D547-5A90-43B3-9112-680C0747821C}" type="pres">
      <dgm:prSet presAssocID="{F2677566-1DA1-4EB2-8D33-B571D2354F1F}" presName="rootComposite" presStyleCnt="0"/>
      <dgm:spPr/>
    </dgm:pt>
    <dgm:pt modelId="{A3A04117-0EEC-41A0-AF9D-4C485AFD6C31}" type="pres">
      <dgm:prSet presAssocID="{F2677566-1DA1-4EB2-8D33-B571D2354F1F}" presName="rootText" presStyleLbl="node2" presStyleIdx="1" presStyleCnt="4">
        <dgm:presLayoutVars>
          <dgm:chPref val="3"/>
        </dgm:presLayoutVars>
      </dgm:prSet>
      <dgm:spPr/>
    </dgm:pt>
    <dgm:pt modelId="{A57BCF66-9B53-4C5C-807D-87D2E6FEC5C7}" type="pres">
      <dgm:prSet presAssocID="{F2677566-1DA1-4EB2-8D33-B571D2354F1F}" presName="rootConnector" presStyleLbl="node2" presStyleIdx="1" presStyleCnt="4"/>
      <dgm:spPr/>
    </dgm:pt>
    <dgm:pt modelId="{BDE20858-DBF4-4788-8154-B6867AA31BC5}" type="pres">
      <dgm:prSet presAssocID="{F2677566-1DA1-4EB2-8D33-B571D2354F1F}" presName="hierChild4" presStyleCnt="0"/>
      <dgm:spPr/>
    </dgm:pt>
    <dgm:pt modelId="{855EB995-71EB-40F3-B815-42A07B1F585F}" type="pres">
      <dgm:prSet presAssocID="{B6B469CF-E677-40F6-96D0-79BFD20DB4C6}" presName="Name37" presStyleLbl="parChTrans1D3" presStyleIdx="4" presStyleCnt="15"/>
      <dgm:spPr/>
    </dgm:pt>
    <dgm:pt modelId="{6340B82D-E6EA-4538-890A-F543945482D4}" type="pres">
      <dgm:prSet presAssocID="{D67BF0F2-428D-4504-8D7F-109CA676A885}" presName="hierRoot2" presStyleCnt="0">
        <dgm:presLayoutVars>
          <dgm:hierBranch val="init"/>
        </dgm:presLayoutVars>
      </dgm:prSet>
      <dgm:spPr/>
    </dgm:pt>
    <dgm:pt modelId="{E68AD675-7C96-42FC-ABAE-14FE2C19E2AE}" type="pres">
      <dgm:prSet presAssocID="{D67BF0F2-428D-4504-8D7F-109CA676A885}" presName="rootComposite" presStyleCnt="0"/>
      <dgm:spPr/>
    </dgm:pt>
    <dgm:pt modelId="{35CEFEBA-B0AB-4B63-8DE4-A4B5A397AFBD}" type="pres">
      <dgm:prSet presAssocID="{D67BF0F2-428D-4504-8D7F-109CA676A885}" presName="rootText" presStyleLbl="node3" presStyleIdx="4" presStyleCnt="15">
        <dgm:presLayoutVars>
          <dgm:chPref val="3"/>
        </dgm:presLayoutVars>
      </dgm:prSet>
      <dgm:spPr/>
    </dgm:pt>
    <dgm:pt modelId="{5DC4E65C-E378-4890-9A6B-D747F8BC2727}" type="pres">
      <dgm:prSet presAssocID="{D67BF0F2-428D-4504-8D7F-109CA676A885}" presName="rootConnector" presStyleLbl="node3" presStyleIdx="4" presStyleCnt="15"/>
      <dgm:spPr/>
    </dgm:pt>
    <dgm:pt modelId="{98489D41-A9D1-4A06-A891-6F5FD08BE39B}" type="pres">
      <dgm:prSet presAssocID="{D67BF0F2-428D-4504-8D7F-109CA676A885}" presName="hierChild4" presStyleCnt="0"/>
      <dgm:spPr/>
    </dgm:pt>
    <dgm:pt modelId="{F5D2A65B-F066-40FA-9502-AD0252069690}" type="pres">
      <dgm:prSet presAssocID="{D67BF0F2-428D-4504-8D7F-109CA676A885}" presName="hierChild5" presStyleCnt="0"/>
      <dgm:spPr/>
    </dgm:pt>
    <dgm:pt modelId="{DFA3C2D0-ADE7-436B-B2A4-A1412C061130}" type="pres">
      <dgm:prSet presAssocID="{540B5B8D-8B54-45F7-9D74-90A1BCBC7634}" presName="Name37" presStyleLbl="parChTrans1D3" presStyleIdx="5" presStyleCnt="15"/>
      <dgm:spPr/>
    </dgm:pt>
    <dgm:pt modelId="{37659770-80B6-4010-9FE7-CB0CB1A2C4B5}" type="pres">
      <dgm:prSet presAssocID="{67814497-19F5-4871-97E1-1C8BE723ADF6}" presName="hierRoot2" presStyleCnt="0">
        <dgm:presLayoutVars>
          <dgm:hierBranch val="init"/>
        </dgm:presLayoutVars>
      </dgm:prSet>
      <dgm:spPr/>
    </dgm:pt>
    <dgm:pt modelId="{CD35842A-489F-4D30-A571-50378945BF6F}" type="pres">
      <dgm:prSet presAssocID="{67814497-19F5-4871-97E1-1C8BE723ADF6}" presName="rootComposite" presStyleCnt="0"/>
      <dgm:spPr/>
    </dgm:pt>
    <dgm:pt modelId="{BE7AA249-DEC1-4AD1-BA93-60F18F309D45}" type="pres">
      <dgm:prSet presAssocID="{67814497-19F5-4871-97E1-1C8BE723ADF6}" presName="rootText" presStyleLbl="node3" presStyleIdx="5" presStyleCnt="15">
        <dgm:presLayoutVars>
          <dgm:chPref val="3"/>
        </dgm:presLayoutVars>
      </dgm:prSet>
      <dgm:spPr/>
    </dgm:pt>
    <dgm:pt modelId="{0F1C4612-C380-4FE6-A9E0-F93370B70568}" type="pres">
      <dgm:prSet presAssocID="{67814497-19F5-4871-97E1-1C8BE723ADF6}" presName="rootConnector" presStyleLbl="node3" presStyleIdx="5" presStyleCnt="15"/>
      <dgm:spPr/>
    </dgm:pt>
    <dgm:pt modelId="{A510760D-D398-4173-A313-718E8FA65121}" type="pres">
      <dgm:prSet presAssocID="{67814497-19F5-4871-97E1-1C8BE723ADF6}" presName="hierChild4" presStyleCnt="0"/>
      <dgm:spPr/>
    </dgm:pt>
    <dgm:pt modelId="{6373786E-25CA-437B-ABA8-D8C8E658F929}" type="pres">
      <dgm:prSet presAssocID="{67814497-19F5-4871-97E1-1C8BE723ADF6}" presName="hierChild5" presStyleCnt="0"/>
      <dgm:spPr/>
    </dgm:pt>
    <dgm:pt modelId="{55887998-CF19-43D7-A1E7-49AB34E3F665}" type="pres">
      <dgm:prSet presAssocID="{90B14C6F-D783-446A-9B74-F9D3E55518A1}" presName="Name37" presStyleLbl="parChTrans1D3" presStyleIdx="6" presStyleCnt="15"/>
      <dgm:spPr/>
    </dgm:pt>
    <dgm:pt modelId="{725026FE-1C3F-4773-B256-0EED9104E8C2}" type="pres">
      <dgm:prSet presAssocID="{E8F1AD56-4D12-42DB-88BA-60F6294FD241}" presName="hierRoot2" presStyleCnt="0">
        <dgm:presLayoutVars>
          <dgm:hierBranch val="init"/>
        </dgm:presLayoutVars>
      </dgm:prSet>
      <dgm:spPr/>
    </dgm:pt>
    <dgm:pt modelId="{0C1FBED3-E763-485C-9349-45E0C1CDF2A5}" type="pres">
      <dgm:prSet presAssocID="{E8F1AD56-4D12-42DB-88BA-60F6294FD241}" presName="rootComposite" presStyleCnt="0"/>
      <dgm:spPr/>
    </dgm:pt>
    <dgm:pt modelId="{B1B2C1E0-176F-41F3-8B11-E75E0319FA56}" type="pres">
      <dgm:prSet presAssocID="{E8F1AD56-4D12-42DB-88BA-60F6294FD241}" presName="rootText" presStyleLbl="node3" presStyleIdx="6" presStyleCnt="15">
        <dgm:presLayoutVars>
          <dgm:chPref val="3"/>
        </dgm:presLayoutVars>
      </dgm:prSet>
      <dgm:spPr/>
    </dgm:pt>
    <dgm:pt modelId="{01B1AB98-3A57-445D-B45F-21C458FD25C2}" type="pres">
      <dgm:prSet presAssocID="{E8F1AD56-4D12-42DB-88BA-60F6294FD241}" presName="rootConnector" presStyleLbl="node3" presStyleIdx="6" presStyleCnt="15"/>
      <dgm:spPr/>
    </dgm:pt>
    <dgm:pt modelId="{2D095EFA-952C-408E-8139-3641210FB71E}" type="pres">
      <dgm:prSet presAssocID="{E8F1AD56-4D12-42DB-88BA-60F6294FD241}" presName="hierChild4" presStyleCnt="0"/>
      <dgm:spPr/>
    </dgm:pt>
    <dgm:pt modelId="{8577188E-315C-4127-BC49-D9AE25E9D13B}" type="pres">
      <dgm:prSet presAssocID="{E8F1AD56-4D12-42DB-88BA-60F6294FD241}" presName="hierChild5" presStyleCnt="0"/>
      <dgm:spPr/>
    </dgm:pt>
    <dgm:pt modelId="{6C7F377D-855B-4BE8-803C-D7DD0012ED69}" type="pres">
      <dgm:prSet presAssocID="{69F01930-4093-4B48-9EBD-091D6C441565}" presName="Name37" presStyleLbl="parChTrans1D3" presStyleIdx="7" presStyleCnt="15"/>
      <dgm:spPr/>
    </dgm:pt>
    <dgm:pt modelId="{4737B361-3E4A-4936-A814-5F63A0B42391}" type="pres">
      <dgm:prSet presAssocID="{37238FE5-2941-49B9-9AB6-93FE356B5FA9}" presName="hierRoot2" presStyleCnt="0">
        <dgm:presLayoutVars>
          <dgm:hierBranch val="init"/>
        </dgm:presLayoutVars>
      </dgm:prSet>
      <dgm:spPr/>
    </dgm:pt>
    <dgm:pt modelId="{DC49270F-A085-461E-A015-4284619D4F39}" type="pres">
      <dgm:prSet presAssocID="{37238FE5-2941-49B9-9AB6-93FE356B5FA9}" presName="rootComposite" presStyleCnt="0"/>
      <dgm:spPr/>
    </dgm:pt>
    <dgm:pt modelId="{74DF069B-C87A-4A24-9384-CDBD49748F06}" type="pres">
      <dgm:prSet presAssocID="{37238FE5-2941-49B9-9AB6-93FE356B5FA9}" presName="rootText" presStyleLbl="node3" presStyleIdx="7" presStyleCnt="15">
        <dgm:presLayoutVars>
          <dgm:chPref val="3"/>
        </dgm:presLayoutVars>
      </dgm:prSet>
      <dgm:spPr/>
    </dgm:pt>
    <dgm:pt modelId="{03491207-0C71-4D2B-A835-457505970C6F}" type="pres">
      <dgm:prSet presAssocID="{37238FE5-2941-49B9-9AB6-93FE356B5FA9}" presName="rootConnector" presStyleLbl="node3" presStyleIdx="7" presStyleCnt="15"/>
      <dgm:spPr/>
    </dgm:pt>
    <dgm:pt modelId="{EBA062F1-E306-4E45-BAE6-CBD43978DE83}" type="pres">
      <dgm:prSet presAssocID="{37238FE5-2941-49B9-9AB6-93FE356B5FA9}" presName="hierChild4" presStyleCnt="0"/>
      <dgm:spPr/>
    </dgm:pt>
    <dgm:pt modelId="{D65B3931-FD39-45DC-BC0C-E04B1B35E027}" type="pres">
      <dgm:prSet presAssocID="{37238FE5-2941-49B9-9AB6-93FE356B5FA9}" presName="hierChild5" presStyleCnt="0"/>
      <dgm:spPr/>
    </dgm:pt>
    <dgm:pt modelId="{2E8218B7-F85D-45DD-8276-2E9D5628A5EF}" type="pres">
      <dgm:prSet presAssocID="{EA838E78-C5B1-4CC7-A187-E1FCBBCE69F8}" presName="Name37" presStyleLbl="parChTrans1D3" presStyleIdx="8" presStyleCnt="15"/>
      <dgm:spPr/>
    </dgm:pt>
    <dgm:pt modelId="{2BAFBD99-C281-4A3F-B3C2-4E8F850FD27B}" type="pres">
      <dgm:prSet presAssocID="{0A2E39BA-9ECB-4FFA-AE9B-BE8B0B7E3144}" presName="hierRoot2" presStyleCnt="0">
        <dgm:presLayoutVars>
          <dgm:hierBranch val="init"/>
        </dgm:presLayoutVars>
      </dgm:prSet>
      <dgm:spPr/>
    </dgm:pt>
    <dgm:pt modelId="{76DD984A-DCE2-4681-8E5C-7A9B292AB9E2}" type="pres">
      <dgm:prSet presAssocID="{0A2E39BA-9ECB-4FFA-AE9B-BE8B0B7E3144}" presName="rootComposite" presStyleCnt="0"/>
      <dgm:spPr/>
    </dgm:pt>
    <dgm:pt modelId="{49790308-C1D9-4B97-AB41-311359611168}" type="pres">
      <dgm:prSet presAssocID="{0A2E39BA-9ECB-4FFA-AE9B-BE8B0B7E3144}" presName="rootText" presStyleLbl="node3" presStyleIdx="8" presStyleCnt="15" custScaleX="102195">
        <dgm:presLayoutVars>
          <dgm:chPref val="3"/>
        </dgm:presLayoutVars>
      </dgm:prSet>
      <dgm:spPr/>
    </dgm:pt>
    <dgm:pt modelId="{B43C25AA-18E9-4998-AA65-78EA257DFC61}" type="pres">
      <dgm:prSet presAssocID="{0A2E39BA-9ECB-4FFA-AE9B-BE8B0B7E3144}" presName="rootConnector" presStyleLbl="node3" presStyleIdx="8" presStyleCnt="15"/>
      <dgm:spPr/>
    </dgm:pt>
    <dgm:pt modelId="{6B27D5B7-3A4E-4932-B44B-8D89ECEC7093}" type="pres">
      <dgm:prSet presAssocID="{0A2E39BA-9ECB-4FFA-AE9B-BE8B0B7E3144}" presName="hierChild4" presStyleCnt="0"/>
      <dgm:spPr/>
    </dgm:pt>
    <dgm:pt modelId="{AE5DB344-BADA-41F6-96BF-7EEDE46AE196}" type="pres">
      <dgm:prSet presAssocID="{0A2E39BA-9ECB-4FFA-AE9B-BE8B0B7E3144}" presName="hierChild5" presStyleCnt="0"/>
      <dgm:spPr/>
    </dgm:pt>
    <dgm:pt modelId="{A018473B-B93C-45BE-9435-87E4EC7957E8}" type="pres">
      <dgm:prSet presAssocID="{F2677566-1DA1-4EB2-8D33-B571D2354F1F}" presName="hierChild5" presStyleCnt="0"/>
      <dgm:spPr/>
    </dgm:pt>
    <dgm:pt modelId="{D970DFA1-1D6B-409A-8E7C-69AD6DC78584}" type="pres">
      <dgm:prSet presAssocID="{256BB53A-DE5B-4E2E-9ADA-E7240E47938C}" presName="Name37" presStyleLbl="parChTrans1D2" presStyleIdx="2" presStyleCnt="4"/>
      <dgm:spPr/>
    </dgm:pt>
    <dgm:pt modelId="{7306DB44-BBBE-4F87-8F53-C8AB6B6C9B07}" type="pres">
      <dgm:prSet presAssocID="{2B84B37C-E2F6-45C0-A626-2F8F10F8E221}" presName="hierRoot2" presStyleCnt="0">
        <dgm:presLayoutVars>
          <dgm:hierBranch val="init"/>
        </dgm:presLayoutVars>
      </dgm:prSet>
      <dgm:spPr/>
    </dgm:pt>
    <dgm:pt modelId="{7FC6820F-FA22-40D0-BF35-9313C1F00E37}" type="pres">
      <dgm:prSet presAssocID="{2B84B37C-E2F6-45C0-A626-2F8F10F8E221}" presName="rootComposite" presStyleCnt="0"/>
      <dgm:spPr/>
    </dgm:pt>
    <dgm:pt modelId="{081E4DE9-60ED-4A81-8363-D567DF9D4938}" type="pres">
      <dgm:prSet presAssocID="{2B84B37C-E2F6-45C0-A626-2F8F10F8E221}" presName="rootText" presStyleLbl="node2" presStyleIdx="2" presStyleCnt="4">
        <dgm:presLayoutVars>
          <dgm:chPref val="3"/>
        </dgm:presLayoutVars>
      </dgm:prSet>
      <dgm:spPr>
        <a:xfrm>
          <a:off x="3963394" y="555289"/>
          <a:ext cx="778265" cy="389132"/>
        </a:xfrm>
        <a:prstGeom prst="rect">
          <a:avLst/>
        </a:prstGeom>
      </dgm:spPr>
    </dgm:pt>
    <dgm:pt modelId="{908DB6FB-F258-4FE2-9E35-F2785524CD20}" type="pres">
      <dgm:prSet presAssocID="{2B84B37C-E2F6-45C0-A626-2F8F10F8E221}" presName="rootConnector" presStyleLbl="node2" presStyleIdx="2" presStyleCnt="4"/>
      <dgm:spPr/>
    </dgm:pt>
    <dgm:pt modelId="{54CE1985-DC57-4B52-AB73-03BB9FD462A6}" type="pres">
      <dgm:prSet presAssocID="{2B84B37C-E2F6-45C0-A626-2F8F10F8E221}" presName="hierChild4" presStyleCnt="0"/>
      <dgm:spPr/>
    </dgm:pt>
    <dgm:pt modelId="{089FDAAC-4905-4B5F-A266-D2EA553BE4DA}" type="pres">
      <dgm:prSet presAssocID="{F36369D4-8826-4AE9-92B7-A7D74BC36662}" presName="Name37" presStyleLbl="parChTrans1D3" presStyleIdx="9" presStyleCnt="15"/>
      <dgm:spPr/>
    </dgm:pt>
    <dgm:pt modelId="{30DDE6AF-8948-4962-A53E-BAAC7447275B}" type="pres">
      <dgm:prSet presAssocID="{9EBCE723-B2FD-4678-B21F-A9C81EAD2443}" presName="hierRoot2" presStyleCnt="0">
        <dgm:presLayoutVars>
          <dgm:hierBranch val="init"/>
        </dgm:presLayoutVars>
      </dgm:prSet>
      <dgm:spPr/>
    </dgm:pt>
    <dgm:pt modelId="{48FE809C-66A1-4173-837F-6079F61700D4}" type="pres">
      <dgm:prSet presAssocID="{9EBCE723-B2FD-4678-B21F-A9C81EAD2443}" presName="rootComposite" presStyleCnt="0"/>
      <dgm:spPr/>
    </dgm:pt>
    <dgm:pt modelId="{4519310A-9B22-4FD8-876C-02D1CC2DA3BB}" type="pres">
      <dgm:prSet presAssocID="{9EBCE723-B2FD-4678-B21F-A9C81EAD2443}" presName="rootText" presStyleLbl="node3" presStyleIdx="9" presStyleCnt="15">
        <dgm:presLayoutVars>
          <dgm:chPref val="3"/>
        </dgm:presLayoutVars>
      </dgm:prSet>
      <dgm:spPr/>
    </dgm:pt>
    <dgm:pt modelId="{91DB88B0-BB4A-47CB-B69D-D13D156BE311}" type="pres">
      <dgm:prSet presAssocID="{9EBCE723-B2FD-4678-B21F-A9C81EAD2443}" presName="rootConnector" presStyleLbl="node3" presStyleIdx="9" presStyleCnt="15"/>
      <dgm:spPr/>
    </dgm:pt>
    <dgm:pt modelId="{8691797A-3FB9-419E-A28E-D347BBC7DAF9}" type="pres">
      <dgm:prSet presAssocID="{9EBCE723-B2FD-4678-B21F-A9C81EAD2443}" presName="hierChild4" presStyleCnt="0"/>
      <dgm:spPr/>
    </dgm:pt>
    <dgm:pt modelId="{916C4ABF-978D-4007-B46E-C22E5EA3E066}" type="pres">
      <dgm:prSet presAssocID="{BC242891-7295-4A09-A165-BEF0A6D77E9C}" presName="Name37" presStyleLbl="parChTrans1D4" presStyleIdx="0" presStyleCnt="12"/>
      <dgm:spPr/>
    </dgm:pt>
    <dgm:pt modelId="{EC4F6690-BCA7-4D41-A7AF-A00447A0F516}" type="pres">
      <dgm:prSet presAssocID="{54EF8A72-3EF1-4380-AA81-9C4421E41A0A}" presName="hierRoot2" presStyleCnt="0">
        <dgm:presLayoutVars>
          <dgm:hierBranch val="init"/>
        </dgm:presLayoutVars>
      </dgm:prSet>
      <dgm:spPr/>
    </dgm:pt>
    <dgm:pt modelId="{39840695-E004-4785-8AFB-A2A3CED2DE9A}" type="pres">
      <dgm:prSet presAssocID="{54EF8A72-3EF1-4380-AA81-9C4421E41A0A}" presName="rootComposite" presStyleCnt="0"/>
      <dgm:spPr/>
    </dgm:pt>
    <dgm:pt modelId="{8E942FCF-37B9-4612-9986-3BE9FAEE0EC7}" type="pres">
      <dgm:prSet presAssocID="{54EF8A72-3EF1-4380-AA81-9C4421E41A0A}" presName="rootText" presStyleLbl="node4" presStyleIdx="0" presStyleCnt="12">
        <dgm:presLayoutVars>
          <dgm:chPref val="3"/>
        </dgm:presLayoutVars>
      </dgm:prSet>
      <dgm:spPr/>
    </dgm:pt>
    <dgm:pt modelId="{FC2954DF-7738-407D-903A-0776BB375BD8}" type="pres">
      <dgm:prSet presAssocID="{54EF8A72-3EF1-4380-AA81-9C4421E41A0A}" presName="rootConnector" presStyleLbl="node4" presStyleIdx="0" presStyleCnt="12"/>
      <dgm:spPr/>
    </dgm:pt>
    <dgm:pt modelId="{741AAAF0-9B75-4777-AD21-77E18136C70F}" type="pres">
      <dgm:prSet presAssocID="{54EF8A72-3EF1-4380-AA81-9C4421E41A0A}" presName="hierChild4" presStyleCnt="0"/>
      <dgm:spPr/>
    </dgm:pt>
    <dgm:pt modelId="{38233E43-F689-4B46-9872-F277AF6FA583}" type="pres">
      <dgm:prSet presAssocID="{BC9684FF-FB2C-4B8E-9A3D-DE996D915EF6}" presName="Name37" presStyleLbl="parChTrans1D4" presStyleIdx="1" presStyleCnt="12"/>
      <dgm:spPr/>
    </dgm:pt>
    <dgm:pt modelId="{0FC10265-DBF4-4BEB-8467-1BEC725D46DF}" type="pres">
      <dgm:prSet presAssocID="{C582647E-25A3-437E-AAF7-0CC5F10A20E9}" presName="hierRoot2" presStyleCnt="0">
        <dgm:presLayoutVars>
          <dgm:hierBranch val="init"/>
        </dgm:presLayoutVars>
      </dgm:prSet>
      <dgm:spPr/>
    </dgm:pt>
    <dgm:pt modelId="{3298B061-9CD7-4821-AEEF-44EFB4693105}" type="pres">
      <dgm:prSet presAssocID="{C582647E-25A3-437E-AAF7-0CC5F10A20E9}" presName="rootComposite" presStyleCnt="0"/>
      <dgm:spPr/>
    </dgm:pt>
    <dgm:pt modelId="{F110D4E1-28F4-47A6-9515-A1FDF68C079A}" type="pres">
      <dgm:prSet presAssocID="{C582647E-25A3-437E-AAF7-0CC5F10A20E9}" presName="rootText" presStyleLbl="node4" presStyleIdx="1" presStyleCnt="12">
        <dgm:presLayoutVars>
          <dgm:chPref val="3"/>
        </dgm:presLayoutVars>
      </dgm:prSet>
      <dgm:spPr/>
    </dgm:pt>
    <dgm:pt modelId="{CDBA9A3C-E17C-4878-AB38-BC03D152CF31}" type="pres">
      <dgm:prSet presAssocID="{C582647E-25A3-437E-AAF7-0CC5F10A20E9}" presName="rootConnector" presStyleLbl="node4" presStyleIdx="1" presStyleCnt="12"/>
      <dgm:spPr/>
    </dgm:pt>
    <dgm:pt modelId="{F140447B-3E15-4690-9A01-86FA847D174E}" type="pres">
      <dgm:prSet presAssocID="{C582647E-25A3-437E-AAF7-0CC5F10A20E9}" presName="hierChild4" presStyleCnt="0"/>
      <dgm:spPr/>
    </dgm:pt>
    <dgm:pt modelId="{717AFD28-2ED1-4F66-8A35-304F15B1A051}" type="pres">
      <dgm:prSet presAssocID="{C582647E-25A3-437E-AAF7-0CC5F10A20E9}" presName="hierChild5" presStyleCnt="0"/>
      <dgm:spPr/>
    </dgm:pt>
    <dgm:pt modelId="{AFD4468A-1594-4E81-9ADA-C6F7DB63B355}" type="pres">
      <dgm:prSet presAssocID="{E2852943-12F8-43D5-94EA-720DD6BC23B7}" presName="Name37" presStyleLbl="parChTrans1D4" presStyleIdx="2" presStyleCnt="12"/>
      <dgm:spPr/>
    </dgm:pt>
    <dgm:pt modelId="{6E8C3745-D1C8-40CE-B2DF-0B3AE10558ED}" type="pres">
      <dgm:prSet presAssocID="{0D64A7B4-B22E-41CF-B5CF-F74EA7FC55C7}" presName="hierRoot2" presStyleCnt="0">
        <dgm:presLayoutVars>
          <dgm:hierBranch val="init"/>
        </dgm:presLayoutVars>
      </dgm:prSet>
      <dgm:spPr/>
    </dgm:pt>
    <dgm:pt modelId="{5A41F17C-1856-48E4-BEB4-5547E6AE36D4}" type="pres">
      <dgm:prSet presAssocID="{0D64A7B4-B22E-41CF-B5CF-F74EA7FC55C7}" presName="rootComposite" presStyleCnt="0"/>
      <dgm:spPr/>
    </dgm:pt>
    <dgm:pt modelId="{00F8CAD4-255C-44DD-8FC4-072AFF3F3926}" type="pres">
      <dgm:prSet presAssocID="{0D64A7B4-B22E-41CF-B5CF-F74EA7FC55C7}" presName="rootText" presStyleLbl="node4" presStyleIdx="2" presStyleCnt="12">
        <dgm:presLayoutVars>
          <dgm:chPref val="3"/>
        </dgm:presLayoutVars>
      </dgm:prSet>
      <dgm:spPr/>
    </dgm:pt>
    <dgm:pt modelId="{69E24C73-2801-478D-A4D7-042ED9EF472B}" type="pres">
      <dgm:prSet presAssocID="{0D64A7B4-B22E-41CF-B5CF-F74EA7FC55C7}" presName="rootConnector" presStyleLbl="node4" presStyleIdx="2" presStyleCnt="12"/>
      <dgm:spPr/>
    </dgm:pt>
    <dgm:pt modelId="{94880AC6-AFCD-4AE4-9DB4-71B072ED1415}" type="pres">
      <dgm:prSet presAssocID="{0D64A7B4-B22E-41CF-B5CF-F74EA7FC55C7}" presName="hierChild4" presStyleCnt="0"/>
      <dgm:spPr/>
    </dgm:pt>
    <dgm:pt modelId="{A9A611B9-6D34-4182-8BCD-F3C1160B229F}" type="pres">
      <dgm:prSet presAssocID="{0D64A7B4-B22E-41CF-B5CF-F74EA7FC55C7}" presName="hierChild5" presStyleCnt="0"/>
      <dgm:spPr/>
    </dgm:pt>
    <dgm:pt modelId="{2D3E280D-5E73-4520-84CF-DA95166B7544}" type="pres">
      <dgm:prSet presAssocID="{AB5BB166-86C4-44DA-B0D6-7B9230E537D2}" presName="Name37" presStyleLbl="parChTrans1D4" presStyleIdx="3" presStyleCnt="12"/>
      <dgm:spPr/>
    </dgm:pt>
    <dgm:pt modelId="{5F5BE541-5CAE-46A1-A51F-5A0AB63AB9BB}" type="pres">
      <dgm:prSet presAssocID="{823174CF-5B9C-4D9D-97A6-BBE6547C1BEF}" presName="hierRoot2" presStyleCnt="0">
        <dgm:presLayoutVars>
          <dgm:hierBranch val="init"/>
        </dgm:presLayoutVars>
      </dgm:prSet>
      <dgm:spPr/>
    </dgm:pt>
    <dgm:pt modelId="{73209DB5-E496-4978-A597-CBD2CB30E5E2}" type="pres">
      <dgm:prSet presAssocID="{823174CF-5B9C-4D9D-97A6-BBE6547C1BEF}" presName="rootComposite" presStyleCnt="0"/>
      <dgm:spPr/>
    </dgm:pt>
    <dgm:pt modelId="{A12929B5-0E80-49BE-B3E8-A6C4C7E64F6C}" type="pres">
      <dgm:prSet presAssocID="{823174CF-5B9C-4D9D-97A6-BBE6547C1BEF}" presName="rootText" presStyleLbl="node4" presStyleIdx="3" presStyleCnt="12">
        <dgm:presLayoutVars>
          <dgm:chPref val="3"/>
        </dgm:presLayoutVars>
      </dgm:prSet>
      <dgm:spPr/>
    </dgm:pt>
    <dgm:pt modelId="{E2D0F43A-934A-4BD0-B8E2-9536F9A3D6D9}" type="pres">
      <dgm:prSet presAssocID="{823174CF-5B9C-4D9D-97A6-BBE6547C1BEF}" presName="rootConnector" presStyleLbl="node4" presStyleIdx="3" presStyleCnt="12"/>
      <dgm:spPr/>
    </dgm:pt>
    <dgm:pt modelId="{584744EC-6ADA-43AE-9416-21CFB47169F9}" type="pres">
      <dgm:prSet presAssocID="{823174CF-5B9C-4D9D-97A6-BBE6547C1BEF}" presName="hierChild4" presStyleCnt="0"/>
      <dgm:spPr/>
    </dgm:pt>
    <dgm:pt modelId="{75092D82-23DC-4C40-B741-4C3BA1D3011A}" type="pres">
      <dgm:prSet presAssocID="{823174CF-5B9C-4D9D-97A6-BBE6547C1BEF}" presName="hierChild5" presStyleCnt="0"/>
      <dgm:spPr/>
    </dgm:pt>
    <dgm:pt modelId="{41B1A85F-1C09-4D0B-8D7D-40024846F105}" type="pres">
      <dgm:prSet presAssocID="{22725178-908B-4474-9A01-8E7997DC5954}" presName="Name37" presStyleLbl="parChTrans1D4" presStyleIdx="4" presStyleCnt="12"/>
      <dgm:spPr/>
    </dgm:pt>
    <dgm:pt modelId="{2074858B-24C6-4705-8BF4-4799DE9A546E}" type="pres">
      <dgm:prSet presAssocID="{C6B90557-2267-4073-9B95-74F6C9D29D4D}" presName="hierRoot2" presStyleCnt="0">
        <dgm:presLayoutVars>
          <dgm:hierBranch val="init"/>
        </dgm:presLayoutVars>
      </dgm:prSet>
      <dgm:spPr/>
    </dgm:pt>
    <dgm:pt modelId="{33E7B0D5-0FAA-4508-8703-2ED2354CD65F}" type="pres">
      <dgm:prSet presAssocID="{C6B90557-2267-4073-9B95-74F6C9D29D4D}" presName="rootComposite" presStyleCnt="0"/>
      <dgm:spPr/>
    </dgm:pt>
    <dgm:pt modelId="{8673373F-B32D-4B48-BCFB-7C63C760505B}" type="pres">
      <dgm:prSet presAssocID="{C6B90557-2267-4073-9B95-74F6C9D29D4D}" presName="rootText" presStyleLbl="node4" presStyleIdx="4" presStyleCnt="12">
        <dgm:presLayoutVars>
          <dgm:chPref val="3"/>
        </dgm:presLayoutVars>
      </dgm:prSet>
      <dgm:spPr/>
    </dgm:pt>
    <dgm:pt modelId="{1A635FC2-051E-436B-A9BE-27CEF3CCFC1F}" type="pres">
      <dgm:prSet presAssocID="{C6B90557-2267-4073-9B95-74F6C9D29D4D}" presName="rootConnector" presStyleLbl="node4" presStyleIdx="4" presStyleCnt="12"/>
      <dgm:spPr/>
    </dgm:pt>
    <dgm:pt modelId="{2D50DED7-B4D9-48D3-BE99-B4387788DF5D}" type="pres">
      <dgm:prSet presAssocID="{C6B90557-2267-4073-9B95-74F6C9D29D4D}" presName="hierChild4" presStyleCnt="0"/>
      <dgm:spPr/>
    </dgm:pt>
    <dgm:pt modelId="{03C1FC76-0D86-4BEE-A193-185D1A437973}" type="pres">
      <dgm:prSet presAssocID="{C6B90557-2267-4073-9B95-74F6C9D29D4D}" presName="hierChild5" presStyleCnt="0"/>
      <dgm:spPr/>
    </dgm:pt>
    <dgm:pt modelId="{088A31FA-9A26-4E29-943E-2B10D369C2B5}" type="pres">
      <dgm:prSet presAssocID="{54EF8A72-3EF1-4380-AA81-9C4421E41A0A}" presName="hierChild5" presStyleCnt="0"/>
      <dgm:spPr/>
    </dgm:pt>
    <dgm:pt modelId="{D43A934A-7936-441B-9722-3F99E4631C17}" type="pres">
      <dgm:prSet presAssocID="{13DD1F08-C306-4356-A2DD-07C15C3AD9A5}" presName="Name37" presStyleLbl="parChTrans1D4" presStyleIdx="5" presStyleCnt="12"/>
      <dgm:spPr/>
    </dgm:pt>
    <dgm:pt modelId="{805BD22E-3814-4C79-B822-5B5690F64B6B}" type="pres">
      <dgm:prSet presAssocID="{21B3FF37-0052-400E-88DD-F5B92C04073C}" presName="hierRoot2" presStyleCnt="0">
        <dgm:presLayoutVars>
          <dgm:hierBranch val="init"/>
        </dgm:presLayoutVars>
      </dgm:prSet>
      <dgm:spPr/>
    </dgm:pt>
    <dgm:pt modelId="{D76522AC-560F-418D-A11E-34F1719FD3C9}" type="pres">
      <dgm:prSet presAssocID="{21B3FF37-0052-400E-88DD-F5B92C04073C}" presName="rootComposite" presStyleCnt="0"/>
      <dgm:spPr/>
    </dgm:pt>
    <dgm:pt modelId="{E2E84611-57C3-4A04-A901-31413B51DDE0}" type="pres">
      <dgm:prSet presAssocID="{21B3FF37-0052-400E-88DD-F5B92C04073C}" presName="rootText" presStyleLbl="node4" presStyleIdx="5" presStyleCnt="12">
        <dgm:presLayoutVars>
          <dgm:chPref val="3"/>
        </dgm:presLayoutVars>
      </dgm:prSet>
      <dgm:spPr/>
    </dgm:pt>
    <dgm:pt modelId="{66AEEECF-91DC-4E31-B90B-10C104EF4080}" type="pres">
      <dgm:prSet presAssocID="{21B3FF37-0052-400E-88DD-F5B92C04073C}" presName="rootConnector" presStyleLbl="node4" presStyleIdx="5" presStyleCnt="12"/>
      <dgm:spPr/>
    </dgm:pt>
    <dgm:pt modelId="{9FC8ADEA-5048-424E-95C6-DB79F46FC2F9}" type="pres">
      <dgm:prSet presAssocID="{21B3FF37-0052-400E-88DD-F5B92C04073C}" presName="hierChild4" presStyleCnt="0"/>
      <dgm:spPr/>
    </dgm:pt>
    <dgm:pt modelId="{9BC87390-D167-4361-AC67-FE3340FC0B01}" type="pres">
      <dgm:prSet presAssocID="{57DD409C-3ADA-422B-8C07-228EF1A7B348}" presName="Name37" presStyleLbl="parChTrans1D4" presStyleIdx="6" presStyleCnt="12"/>
      <dgm:spPr/>
    </dgm:pt>
    <dgm:pt modelId="{5D25DB39-528E-48FF-A1F4-D25C2D0BF3C8}" type="pres">
      <dgm:prSet presAssocID="{F8385818-4B42-444B-8235-B232001DE793}" presName="hierRoot2" presStyleCnt="0">
        <dgm:presLayoutVars>
          <dgm:hierBranch val="init"/>
        </dgm:presLayoutVars>
      </dgm:prSet>
      <dgm:spPr/>
    </dgm:pt>
    <dgm:pt modelId="{2A0CC3D3-A734-48F9-9F82-472C30EB319B}" type="pres">
      <dgm:prSet presAssocID="{F8385818-4B42-444B-8235-B232001DE793}" presName="rootComposite" presStyleCnt="0"/>
      <dgm:spPr/>
    </dgm:pt>
    <dgm:pt modelId="{3EDDB97E-8F28-4FFA-98B6-BF2C115A5273}" type="pres">
      <dgm:prSet presAssocID="{F8385818-4B42-444B-8235-B232001DE793}" presName="rootText" presStyleLbl="node4" presStyleIdx="6" presStyleCnt="12">
        <dgm:presLayoutVars>
          <dgm:chPref val="3"/>
        </dgm:presLayoutVars>
      </dgm:prSet>
      <dgm:spPr/>
    </dgm:pt>
    <dgm:pt modelId="{EE06C491-FA5B-4792-84AF-D0D717FB4F99}" type="pres">
      <dgm:prSet presAssocID="{F8385818-4B42-444B-8235-B232001DE793}" presName="rootConnector" presStyleLbl="node4" presStyleIdx="6" presStyleCnt="12"/>
      <dgm:spPr/>
    </dgm:pt>
    <dgm:pt modelId="{D7F81637-5D64-4151-8ABE-C047940E5041}" type="pres">
      <dgm:prSet presAssocID="{F8385818-4B42-444B-8235-B232001DE793}" presName="hierChild4" presStyleCnt="0"/>
      <dgm:spPr/>
    </dgm:pt>
    <dgm:pt modelId="{461D1024-0DF2-435A-ABB1-2BAE8CFCBC9D}" type="pres">
      <dgm:prSet presAssocID="{F8385818-4B42-444B-8235-B232001DE793}" presName="hierChild5" presStyleCnt="0"/>
      <dgm:spPr/>
    </dgm:pt>
    <dgm:pt modelId="{8EC7FBBC-B5A5-40C8-A700-F3C1E8705E33}" type="pres">
      <dgm:prSet presAssocID="{21B3FF37-0052-400E-88DD-F5B92C04073C}" presName="hierChild5" presStyleCnt="0"/>
      <dgm:spPr/>
    </dgm:pt>
    <dgm:pt modelId="{0235684E-864E-4E00-9E18-4F70103FA1B5}" type="pres">
      <dgm:prSet presAssocID="{9EBCE723-B2FD-4678-B21F-A9C81EAD2443}" presName="hierChild5" presStyleCnt="0"/>
      <dgm:spPr/>
    </dgm:pt>
    <dgm:pt modelId="{41309B48-2E51-4368-899F-C90D3EF5D35F}" type="pres">
      <dgm:prSet presAssocID="{B2C0689B-0678-4C10-B569-D29575206BA0}" presName="Name37" presStyleLbl="parChTrans1D3" presStyleIdx="10" presStyleCnt="15"/>
      <dgm:spPr/>
    </dgm:pt>
    <dgm:pt modelId="{8EA811E4-AF8B-4446-A34C-AF8D7976A24F}" type="pres">
      <dgm:prSet presAssocID="{2CD03311-0E07-4DE1-88D3-A7E832BB37B4}" presName="hierRoot2" presStyleCnt="0">
        <dgm:presLayoutVars>
          <dgm:hierBranch val="init"/>
        </dgm:presLayoutVars>
      </dgm:prSet>
      <dgm:spPr/>
    </dgm:pt>
    <dgm:pt modelId="{FAFBA681-2937-4703-9C32-C5C957AF779E}" type="pres">
      <dgm:prSet presAssocID="{2CD03311-0E07-4DE1-88D3-A7E832BB37B4}" presName="rootComposite" presStyleCnt="0"/>
      <dgm:spPr/>
    </dgm:pt>
    <dgm:pt modelId="{17CA1AA1-4CE7-4AD5-86FD-D4FEA858A7F2}" type="pres">
      <dgm:prSet presAssocID="{2CD03311-0E07-4DE1-88D3-A7E832BB37B4}" presName="rootText" presStyleLbl="node3" presStyleIdx="10" presStyleCnt="15">
        <dgm:presLayoutVars>
          <dgm:chPref val="3"/>
        </dgm:presLayoutVars>
      </dgm:prSet>
      <dgm:spPr/>
    </dgm:pt>
    <dgm:pt modelId="{314B3A1D-8293-436B-85A3-620EC1200402}" type="pres">
      <dgm:prSet presAssocID="{2CD03311-0E07-4DE1-88D3-A7E832BB37B4}" presName="rootConnector" presStyleLbl="node3" presStyleIdx="10" presStyleCnt="15"/>
      <dgm:spPr/>
    </dgm:pt>
    <dgm:pt modelId="{A4216DAD-9DE3-4D94-AE86-219FB1118649}" type="pres">
      <dgm:prSet presAssocID="{2CD03311-0E07-4DE1-88D3-A7E832BB37B4}" presName="hierChild4" presStyleCnt="0"/>
      <dgm:spPr/>
    </dgm:pt>
    <dgm:pt modelId="{33AB2C44-29D7-4D4C-BC16-7A59D5B57168}" type="pres">
      <dgm:prSet presAssocID="{716E1D1A-18EE-4F04-B1BD-1435A940087C}" presName="Name37" presStyleLbl="parChTrans1D4" presStyleIdx="7" presStyleCnt="12"/>
      <dgm:spPr/>
    </dgm:pt>
    <dgm:pt modelId="{B7648B1D-A068-4430-A788-D8AB4D28B844}" type="pres">
      <dgm:prSet presAssocID="{BED16037-0041-40BE-8507-D601E17C25F9}" presName="hierRoot2" presStyleCnt="0">
        <dgm:presLayoutVars>
          <dgm:hierBranch val="init"/>
        </dgm:presLayoutVars>
      </dgm:prSet>
      <dgm:spPr/>
    </dgm:pt>
    <dgm:pt modelId="{3EB4EED8-AA1C-4638-B96B-29961C336FAC}" type="pres">
      <dgm:prSet presAssocID="{BED16037-0041-40BE-8507-D601E17C25F9}" presName="rootComposite" presStyleCnt="0"/>
      <dgm:spPr/>
    </dgm:pt>
    <dgm:pt modelId="{BD6AB63A-06FE-4C4F-A455-44900E6F78E5}" type="pres">
      <dgm:prSet presAssocID="{BED16037-0041-40BE-8507-D601E17C25F9}" presName="rootText" presStyleLbl="node4" presStyleIdx="7" presStyleCnt="12">
        <dgm:presLayoutVars>
          <dgm:chPref val="3"/>
        </dgm:presLayoutVars>
      </dgm:prSet>
      <dgm:spPr/>
    </dgm:pt>
    <dgm:pt modelId="{955DEF1A-0844-4A65-943C-CBAA4416C047}" type="pres">
      <dgm:prSet presAssocID="{BED16037-0041-40BE-8507-D601E17C25F9}" presName="rootConnector" presStyleLbl="node4" presStyleIdx="7" presStyleCnt="12"/>
      <dgm:spPr/>
    </dgm:pt>
    <dgm:pt modelId="{1BD0292C-D238-41E7-846C-3EBD89CCB548}" type="pres">
      <dgm:prSet presAssocID="{BED16037-0041-40BE-8507-D601E17C25F9}" presName="hierChild4" presStyleCnt="0"/>
      <dgm:spPr/>
    </dgm:pt>
    <dgm:pt modelId="{B115972D-5670-4816-B9AD-584D0F17BBD8}" type="pres">
      <dgm:prSet presAssocID="{BED16037-0041-40BE-8507-D601E17C25F9}" presName="hierChild5" presStyleCnt="0"/>
      <dgm:spPr/>
    </dgm:pt>
    <dgm:pt modelId="{093A86D4-7F3E-412D-9268-9A8EC7FD377C}" type="pres">
      <dgm:prSet presAssocID="{E942C56A-7FAA-40EF-8BBB-991F1E4DF378}" presName="Name37" presStyleLbl="parChTrans1D4" presStyleIdx="8" presStyleCnt="12"/>
      <dgm:spPr/>
    </dgm:pt>
    <dgm:pt modelId="{21EFF5A6-56F9-4A23-80BC-1B9A6DB6A1F7}" type="pres">
      <dgm:prSet presAssocID="{FD307C58-C0D5-4345-A47D-6DADAD602B1A}" presName="hierRoot2" presStyleCnt="0">
        <dgm:presLayoutVars>
          <dgm:hierBranch val="init"/>
        </dgm:presLayoutVars>
      </dgm:prSet>
      <dgm:spPr/>
    </dgm:pt>
    <dgm:pt modelId="{5E9465D7-47B6-4C71-9863-3BEA2C8FAEBD}" type="pres">
      <dgm:prSet presAssocID="{FD307C58-C0D5-4345-A47D-6DADAD602B1A}" presName="rootComposite" presStyleCnt="0"/>
      <dgm:spPr/>
    </dgm:pt>
    <dgm:pt modelId="{CE28F1A9-07DF-41B1-AC0D-F6977D148F06}" type="pres">
      <dgm:prSet presAssocID="{FD307C58-C0D5-4345-A47D-6DADAD602B1A}" presName="rootText" presStyleLbl="node4" presStyleIdx="8" presStyleCnt="12">
        <dgm:presLayoutVars>
          <dgm:chPref val="3"/>
        </dgm:presLayoutVars>
      </dgm:prSet>
      <dgm:spPr/>
    </dgm:pt>
    <dgm:pt modelId="{096F92B5-F497-46B5-A26E-F7C4C78B8E84}" type="pres">
      <dgm:prSet presAssocID="{FD307C58-C0D5-4345-A47D-6DADAD602B1A}" presName="rootConnector" presStyleLbl="node4" presStyleIdx="8" presStyleCnt="12"/>
      <dgm:spPr/>
    </dgm:pt>
    <dgm:pt modelId="{C8D9259F-B2FF-4171-ABA9-49DEEEE7EC7F}" type="pres">
      <dgm:prSet presAssocID="{FD307C58-C0D5-4345-A47D-6DADAD602B1A}" presName="hierChild4" presStyleCnt="0"/>
      <dgm:spPr/>
    </dgm:pt>
    <dgm:pt modelId="{B09A19EC-7C0B-4DDA-ABEA-EF578FCFB407}" type="pres">
      <dgm:prSet presAssocID="{FD307C58-C0D5-4345-A47D-6DADAD602B1A}" presName="hierChild5" presStyleCnt="0"/>
      <dgm:spPr/>
    </dgm:pt>
    <dgm:pt modelId="{7043A43D-60BA-4F7B-8248-E347D0910E4B}" type="pres">
      <dgm:prSet presAssocID="{F1312662-0364-4A50-93D6-3752B4E5BD4A}" presName="Name37" presStyleLbl="parChTrans1D4" presStyleIdx="9" presStyleCnt="12"/>
      <dgm:spPr/>
    </dgm:pt>
    <dgm:pt modelId="{88481B5A-F013-46D2-9295-7B51167A072A}" type="pres">
      <dgm:prSet presAssocID="{7095158C-C72B-4F14-AD4F-FF42B9C1DF31}" presName="hierRoot2" presStyleCnt="0">
        <dgm:presLayoutVars>
          <dgm:hierBranch val="init"/>
        </dgm:presLayoutVars>
      </dgm:prSet>
      <dgm:spPr/>
    </dgm:pt>
    <dgm:pt modelId="{18A82271-85F3-4129-BD0E-BC2859EBA49A}" type="pres">
      <dgm:prSet presAssocID="{7095158C-C72B-4F14-AD4F-FF42B9C1DF31}" presName="rootComposite" presStyleCnt="0"/>
      <dgm:spPr/>
    </dgm:pt>
    <dgm:pt modelId="{AC4F7584-EC6B-46AC-920A-59ACEFCB423F}" type="pres">
      <dgm:prSet presAssocID="{7095158C-C72B-4F14-AD4F-FF42B9C1DF31}" presName="rootText" presStyleLbl="node4" presStyleIdx="9" presStyleCnt="12">
        <dgm:presLayoutVars>
          <dgm:chPref val="3"/>
        </dgm:presLayoutVars>
      </dgm:prSet>
      <dgm:spPr/>
    </dgm:pt>
    <dgm:pt modelId="{A8B4F702-73F6-472B-8E46-4D99D8356233}" type="pres">
      <dgm:prSet presAssocID="{7095158C-C72B-4F14-AD4F-FF42B9C1DF31}" presName="rootConnector" presStyleLbl="node4" presStyleIdx="9" presStyleCnt="12"/>
      <dgm:spPr/>
    </dgm:pt>
    <dgm:pt modelId="{7ACC73A1-4576-4759-B4A7-4492893CC5B9}" type="pres">
      <dgm:prSet presAssocID="{7095158C-C72B-4F14-AD4F-FF42B9C1DF31}" presName="hierChild4" presStyleCnt="0"/>
      <dgm:spPr/>
    </dgm:pt>
    <dgm:pt modelId="{8A3DD71C-C0C0-44D9-A2AE-32FE48CDCE8A}" type="pres">
      <dgm:prSet presAssocID="{7095158C-C72B-4F14-AD4F-FF42B9C1DF31}" presName="hierChild5" presStyleCnt="0"/>
      <dgm:spPr/>
    </dgm:pt>
    <dgm:pt modelId="{635C688C-C8F2-4170-8775-6DC343ED2157}" type="pres">
      <dgm:prSet presAssocID="{2CD03311-0E07-4DE1-88D3-A7E832BB37B4}" presName="hierChild5" presStyleCnt="0"/>
      <dgm:spPr/>
    </dgm:pt>
    <dgm:pt modelId="{C8D0CB60-CBB5-4FDC-BE87-9F11AB7AC106}" type="pres">
      <dgm:prSet presAssocID="{2B84B37C-E2F6-45C0-A626-2F8F10F8E221}" presName="hierChild5" presStyleCnt="0"/>
      <dgm:spPr/>
    </dgm:pt>
    <dgm:pt modelId="{5A3518E7-A851-4A88-82D8-8BCA77659A49}" type="pres">
      <dgm:prSet presAssocID="{4435A1A7-A85F-49D8-8804-B33326A57CDD}" presName="Name37" presStyleLbl="parChTrans1D2" presStyleIdx="3" presStyleCnt="4"/>
      <dgm:spPr/>
    </dgm:pt>
    <dgm:pt modelId="{92076B31-EBF8-4930-BBA5-0E706FD49718}" type="pres">
      <dgm:prSet presAssocID="{8A0898A3-13C6-4FA6-B9AE-900FE6F058B1}" presName="hierRoot2" presStyleCnt="0">
        <dgm:presLayoutVars>
          <dgm:hierBranch val="init"/>
        </dgm:presLayoutVars>
      </dgm:prSet>
      <dgm:spPr/>
    </dgm:pt>
    <dgm:pt modelId="{8EE341E1-0CE6-4A94-8DB0-9F6AB16AFAEC}" type="pres">
      <dgm:prSet presAssocID="{8A0898A3-13C6-4FA6-B9AE-900FE6F058B1}" presName="rootComposite" presStyleCnt="0"/>
      <dgm:spPr/>
    </dgm:pt>
    <dgm:pt modelId="{5701BEE0-8400-44FB-AE4D-4DF4C113EF87}" type="pres">
      <dgm:prSet presAssocID="{8A0898A3-13C6-4FA6-B9AE-900FE6F058B1}" presName="rootText" presStyleLbl="node2" presStyleIdx="3" presStyleCnt="4">
        <dgm:presLayoutVars>
          <dgm:chPref val="3"/>
        </dgm:presLayoutVars>
      </dgm:prSet>
      <dgm:spPr/>
    </dgm:pt>
    <dgm:pt modelId="{88C6B7E0-B27C-46CA-95FC-80D9F7C99E9B}" type="pres">
      <dgm:prSet presAssocID="{8A0898A3-13C6-4FA6-B9AE-900FE6F058B1}" presName="rootConnector" presStyleLbl="node2" presStyleIdx="3" presStyleCnt="4"/>
      <dgm:spPr/>
    </dgm:pt>
    <dgm:pt modelId="{92E76188-3D8C-404A-8CC3-B9AE6DF36753}" type="pres">
      <dgm:prSet presAssocID="{8A0898A3-13C6-4FA6-B9AE-900FE6F058B1}" presName="hierChild4" presStyleCnt="0"/>
      <dgm:spPr/>
    </dgm:pt>
    <dgm:pt modelId="{AD2E31D3-8F9E-4EB5-8806-9F674618DAE8}" type="pres">
      <dgm:prSet presAssocID="{F6219803-A7FB-4560-A556-E29739AF46A2}" presName="Name37" presStyleLbl="parChTrans1D3" presStyleIdx="11" presStyleCnt="15"/>
      <dgm:spPr/>
    </dgm:pt>
    <dgm:pt modelId="{FA54E2AF-3C65-438E-B752-B0FFF0CBD96B}" type="pres">
      <dgm:prSet presAssocID="{1C059924-C169-40EE-BC63-9A292BE97749}" presName="hierRoot2" presStyleCnt="0">
        <dgm:presLayoutVars>
          <dgm:hierBranch val="init"/>
        </dgm:presLayoutVars>
      </dgm:prSet>
      <dgm:spPr/>
    </dgm:pt>
    <dgm:pt modelId="{7816E6FD-F9DB-4BB6-9EC6-6FD28DAC1D8C}" type="pres">
      <dgm:prSet presAssocID="{1C059924-C169-40EE-BC63-9A292BE97749}" presName="rootComposite" presStyleCnt="0"/>
      <dgm:spPr/>
    </dgm:pt>
    <dgm:pt modelId="{941408FE-AED8-496A-A810-7EE08837ED83}" type="pres">
      <dgm:prSet presAssocID="{1C059924-C169-40EE-BC63-9A292BE97749}" presName="rootText" presStyleLbl="node3" presStyleIdx="11" presStyleCnt="15">
        <dgm:presLayoutVars>
          <dgm:chPref val="3"/>
        </dgm:presLayoutVars>
      </dgm:prSet>
      <dgm:spPr/>
    </dgm:pt>
    <dgm:pt modelId="{572B4B70-87AE-4989-9F6A-ECCF68D181EA}" type="pres">
      <dgm:prSet presAssocID="{1C059924-C169-40EE-BC63-9A292BE97749}" presName="rootConnector" presStyleLbl="node3" presStyleIdx="11" presStyleCnt="15"/>
      <dgm:spPr/>
    </dgm:pt>
    <dgm:pt modelId="{BB8B328F-5FDE-4F5B-B73D-45D5440A537E}" type="pres">
      <dgm:prSet presAssocID="{1C059924-C169-40EE-BC63-9A292BE97749}" presName="hierChild4" presStyleCnt="0"/>
      <dgm:spPr/>
    </dgm:pt>
    <dgm:pt modelId="{9FD4ECE7-39B5-4D00-9E84-F0DCD4A517FE}" type="pres">
      <dgm:prSet presAssocID="{1C059924-C169-40EE-BC63-9A292BE97749}" presName="hierChild5" presStyleCnt="0"/>
      <dgm:spPr/>
    </dgm:pt>
    <dgm:pt modelId="{4B20E6A6-CE69-44F7-A716-29E992BFBA96}" type="pres">
      <dgm:prSet presAssocID="{1088C846-035A-4D1D-9A3F-01BFE2C2EB16}" presName="Name37" presStyleLbl="parChTrans1D3" presStyleIdx="12" presStyleCnt="15"/>
      <dgm:spPr/>
    </dgm:pt>
    <dgm:pt modelId="{5011F8D6-9FF5-49D9-8975-C624B59F194B}" type="pres">
      <dgm:prSet presAssocID="{3D326BB3-F71C-4CF2-861B-6CE51D186882}" presName="hierRoot2" presStyleCnt="0">
        <dgm:presLayoutVars>
          <dgm:hierBranch val="init"/>
        </dgm:presLayoutVars>
      </dgm:prSet>
      <dgm:spPr/>
    </dgm:pt>
    <dgm:pt modelId="{6F515B83-D251-4B85-B3FB-AAB3A9B09B9A}" type="pres">
      <dgm:prSet presAssocID="{3D326BB3-F71C-4CF2-861B-6CE51D186882}" presName="rootComposite" presStyleCnt="0"/>
      <dgm:spPr/>
    </dgm:pt>
    <dgm:pt modelId="{879467AF-65AF-4D51-BA7C-635C5DB641FD}" type="pres">
      <dgm:prSet presAssocID="{3D326BB3-F71C-4CF2-861B-6CE51D186882}" presName="rootText" presStyleLbl="node3" presStyleIdx="12" presStyleCnt="15">
        <dgm:presLayoutVars>
          <dgm:chPref val="3"/>
        </dgm:presLayoutVars>
      </dgm:prSet>
      <dgm:spPr/>
    </dgm:pt>
    <dgm:pt modelId="{07254544-99A3-47F5-BABE-B5A086DE12A3}" type="pres">
      <dgm:prSet presAssocID="{3D326BB3-F71C-4CF2-861B-6CE51D186882}" presName="rootConnector" presStyleLbl="node3" presStyleIdx="12" presStyleCnt="15"/>
      <dgm:spPr/>
    </dgm:pt>
    <dgm:pt modelId="{4C8631FF-D388-4349-922A-7AAA94A63EAF}" type="pres">
      <dgm:prSet presAssocID="{3D326BB3-F71C-4CF2-861B-6CE51D186882}" presName="hierChild4" presStyleCnt="0"/>
      <dgm:spPr/>
    </dgm:pt>
    <dgm:pt modelId="{09F60619-421D-46B2-B79B-745C25CB8D63}" type="pres">
      <dgm:prSet presAssocID="{40C358B2-F032-4CE1-86C5-B437FFA18087}" presName="Name37" presStyleLbl="parChTrans1D4" presStyleIdx="10" presStyleCnt="12"/>
      <dgm:spPr/>
    </dgm:pt>
    <dgm:pt modelId="{2B9CBFEB-F012-4C60-B9B3-A470EF48A3F3}" type="pres">
      <dgm:prSet presAssocID="{E04BC827-E3E2-4EE5-940F-03283B80879D}" presName="hierRoot2" presStyleCnt="0">
        <dgm:presLayoutVars>
          <dgm:hierBranch val="init"/>
        </dgm:presLayoutVars>
      </dgm:prSet>
      <dgm:spPr/>
    </dgm:pt>
    <dgm:pt modelId="{C139ED99-C6BD-497E-A47C-7B10B45661AE}" type="pres">
      <dgm:prSet presAssocID="{E04BC827-E3E2-4EE5-940F-03283B80879D}" presName="rootComposite" presStyleCnt="0"/>
      <dgm:spPr/>
    </dgm:pt>
    <dgm:pt modelId="{22785F13-5157-4E39-AEED-CD1F37E5D9E9}" type="pres">
      <dgm:prSet presAssocID="{E04BC827-E3E2-4EE5-940F-03283B80879D}" presName="rootText" presStyleLbl="node4" presStyleIdx="10" presStyleCnt="12">
        <dgm:presLayoutVars>
          <dgm:chPref val="3"/>
        </dgm:presLayoutVars>
      </dgm:prSet>
      <dgm:spPr/>
    </dgm:pt>
    <dgm:pt modelId="{D21CCFCC-A4B7-4440-8EA5-8E5200CBD2A5}" type="pres">
      <dgm:prSet presAssocID="{E04BC827-E3E2-4EE5-940F-03283B80879D}" presName="rootConnector" presStyleLbl="node4" presStyleIdx="10" presStyleCnt="12"/>
      <dgm:spPr/>
    </dgm:pt>
    <dgm:pt modelId="{14326F5B-1BAF-40B5-AA3A-708D137179F5}" type="pres">
      <dgm:prSet presAssocID="{E04BC827-E3E2-4EE5-940F-03283B80879D}" presName="hierChild4" presStyleCnt="0"/>
      <dgm:spPr/>
    </dgm:pt>
    <dgm:pt modelId="{C7641A38-ED02-4F6E-B30A-9D7C779F1810}" type="pres">
      <dgm:prSet presAssocID="{E04BC827-E3E2-4EE5-940F-03283B80879D}" presName="hierChild5" presStyleCnt="0"/>
      <dgm:spPr/>
    </dgm:pt>
    <dgm:pt modelId="{A8636E95-41DA-4FBC-AE38-FE9143068E90}" type="pres">
      <dgm:prSet presAssocID="{05CDFD53-109C-4678-ABAC-02729875DFA0}" presName="Name37" presStyleLbl="parChTrans1D4" presStyleIdx="11" presStyleCnt="12"/>
      <dgm:spPr/>
    </dgm:pt>
    <dgm:pt modelId="{F28719D7-3E0C-4292-801C-4640A534313B}" type="pres">
      <dgm:prSet presAssocID="{1786FABD-103C-4DD4-A156-85BF02036866}" presName="hierRoot2" presStyleCnt="0">
        <dgm:presLayoutVars>
          <dgm:hierBranch val="init"/>
        </dgm:presLayoutVars>
      </dgm:prSet>
      <dgm:spPr/>
    </dgm:pt>
    <dgm:pt modelId="{DD55D98D-EE96-4D39-B42E-CFDAA96846D5}" type="pres">
      <dgm:prSet presAssocID="{1786FABD-103C-4DD4-A156-85BF02036866}" presName="rootComposite" presStyleCnt="0"/>
      <dgm:spPr/>
    </dgm:pt>
    <dgm:pt modelId="{04C6C00F-C9A8-41CC-B8F9-2E1523DD657E}" type="pres">
      <dgm:prSet presAssocID="{1786FABD-103C-4DD4-A156-85BF02036866}" presName="rootText" presStyleLbl="node4" presStyleIdx="11" presStyleCnt="12">
        <dgm:presLayoutVars>
          <dgm:chPref val="3"/>
        </dgm:presLayoutVars>
      </dgm:prSet>
      <dgm:spPr/>
    </dgm:pt>
    <dgm:pt modelId="{A935D5F7-0939-42D8-B788-781148CD63E6}" type="pres">
      <dgm:prSet presAssocID="{1786FABD-103C-4DD4-A156-85BF02036866}" presName="rootConnector" presStyleLbl="node4" presStyleIdx="11" presStyleCnt="12"/>
      <dgm:spPr/>
    </dgm:pt>
    <dgm:pt modelId="{D864B93C-5CEC-49DC-867F-C3A3AA8AB99A}" type="pres">
      <dgm:prSet presAssocID="{1786FABD-103C-4DD4-A156-85BF02036866}" presName="hierChild4" presStyleCnt="0"/>
      <dgm:spPr/>
    </dgm:pt>
    <dgm:pt modelId="{8B13E8AA-5921-4A88-8FC8-25C6265346F8}" type="pres">
      <dgm:prSet presAssocID="{1786FABD-103C-4DD4-A156-85BF02036866}" presName="hierChild5" presStyleCnt="0"/>
      <dgm:spPr/>
    </dgm:pt>
    <dgm:pt modelId="{46BD038F-1F5A-4CA0-A75D-7F14F9CDC30B}" type="pres">
      <dgm:prSet presAssocID="{3D326BB3-F71C-4CF2-861B-6CE51D186882}" presName="hierChild5" presStyleCnt="0"/>
      <dgm:spPr/>
    </dgm:pt>
    <dgm:pt modelId="{7608B454-799E-4BBB-B6E5-77518EE4D4D5}" type="pres">
      <dgm:prSet presAssocID="{FBFDF151-EAE7-4ADD-975A-D35C32850DF5}" presName="Name37" presStyleLbl="parChTrans1D3" presStyleIdx="13" presStyleCnt="15"/>
      <dgm:spPr/>
    </dgm:pt>
    <dgm:pt modelId="{0471B2B1-3C15-4B28-99CA-CE48125D331B}" type="pres">
      <dgm:prSet presAssocID="{67F28238-CDF6-4970-B8BE-0C7D3AF84302}" presName="hierRoot2" presStyleCnt="0">
        <dgm:presLayoutVars>
          <dgm:hierBranch val="init"/>
        </dgm:presLayoutVars>
      </dgm:prSet>
      <dgm:spPr/>
    </dgm:pt>
    <dgm:pt modelId="{2625368A-F89A-4276-819B-A9E8D653AAE4}" type="pres">
      <dgm:prSet presAssocID="{67F28238-CDF6-4970-B8BE-0C7D3AF84302}" presName="rootComposite" presStyleCnt="0"/>
      <dgm:spPr/>
    </dgm:pt>
    <dgm:pt modelId="{8EE0A47C-9B3D-46D7-A34A-2F46B4DBB709}" type="pres">
      <dgm:prSet presAssocID="{67F28238-CDF6-4970-B8BE-0C7D3AF84302}" presName="rootText" presStyleLbl="node3" presStyleIdx="13" presStyleCnt="15">
        <dgm:presLayoutVars>
          <dgm:chPref val="3"/>
        </dgm:presLayoutVars>
      </dgm:prSet>
      <dgm:spPr/>
    </dgm:pt>
    <dgm:pt modelId="{ED590518-6E58-4E0E-8F76-180C45C81334}" type="pres">
      <dgm:prSet presAssocID="{67F28238-CDF6-4970-B8BE-0C7D3AF84302}" presName="rootConnector" presStyleLbl="node3" presStyleIdx="13" presStyleCnt="15"/>
      <dgm:spPr/>
    </dgm:pt>
    <dgm:pt modelId="{A12647BC-B95B-4254-98E5-44BE40926F4A}" type="pres">
      <dgm:prSet presAssocID="{67F28238-CDF6-4970-B8BE-0C7D3AF84302}" presName="hierChild4" presStyleCnt="0"/>
      <dgm:spPr/>
    </dgm:pt>
    <dgm:pt modelId="{7D83E4EA-8AF1-43F5-B2BE-7C15AB1A1296}" type="pres">
      <dgm:prSet presAssocID="{67F28238-CDF6-4970-B8BE-0C7D3AF84302}" presName="hierChild5" presStyleCnt="0"/>
      <dgm:spPr/>
    </dgm:pt>
    <dgm:pt modelId="{B57458CC-FA59-4717-BBD3-5D900F01BADF}" type="pres">
      <dgm:prSet presAssocID="{9823450A-D768-4CC6-854B-D28C2AFC2DFB}" presName="Name37" presStyleLbl="parChTrans1D3" presStyleIdx="14" presStyleCnt="15"/>
      <dgm:spPr/>
    </dgm:pt>
    <dgm:pt modelId="{CF03552D-D02F-425A-9645-93899C2B1F91}" type="pres">
      <dgm:prSet presAssocID="{34496EF0-04ED-48F4-807B-4E597C34BAD8}" presName="hierRoot2" presStyleCnt="0">
        <dgm:presLayoutVars>
          <dgm:hierBranch val="init"/>
        </dgm:presLayoutVars>
      </dgm:prSet>
      <dgm:spPr/>
    </dgm:pt>
    <dgm:pt modelId="{ACC704BC-FF83-4AF2-A71F-2877DF8F00E3}" type="pres">
      <dgm:prSet presAssocID="{34496EF0-04ED-48F4-807B-4E597C34BAD8}" presName="rootComposite" presStyleCnt="0"/>
      <dgm:spPr/>
    </dgm:pt>
    <dgm:pt modelId="{7678C396-AB10-4FC6-BA42-7C208A1B89BF}" type="pres">
      <dgm:prSet presAssocID="{34496EF0-04ED-48F4-807B-4E597C34BAD8}" presName="rootText" presStyleLbl="node3" presStyleIdx="14" presStyleCnt="15">
        <dgm:presLayoutVars>
          <dgm:chPref val="3"/>
        </dgm:presLayoutVars>
      </dgm:prSet>
      <dgm:spPr/>
    </dgm:pt>
    <dgm:pt modelId="{450A309F-0D30-4A00-AEE3-3D93D81A259F}" type="pres">
      <dgm:prSet presAssocID="{34496EF0-04ED-48F4-807B-4E597C34BAD8}" presName="rootConnector" presStyleLbl="node3" presStyleIdx="14" presStyleCnt="15"/>
      <dgm:spPr/>
    </dgm:pt>
    <dgm:pt modelId="{E92FFB1D-6B52-4340-A8E8-449BD502A3C6}" type="pres">
      <dgm:prSet presAssocID="{34496EF0-04ED-48F4-807B-4E597C34BAD8}" presName="hierChild4" presStyleCnt="0"/>
      <dgm:spPr/>
    </dgm:pt>
    <dgm:pt modelId="{3A5F3A82-65CE-494F-828C-773E3D2B7D77}" type="pres">
      <dgm:prSet presAssocID="{34496EF0-04ED-48F4-807B-4E597C34BAD8}" presName="hierChild5" presStyleCnt="0"/>
      <dgm:spPr/>
    </dgm:pt>
    <dgm:pt modelId="{126DF1E4-4C06-46F3-A08D-A86BAA49F40C}" type="pres">
      <dgm:prSet presAssocID="{8A0898A3-13C6-4FA6-B9AE-900FE6F058B1}" presName="hierChild5" presStyleCnt="0"/>
      <dgm:spPr/>
    </dgm:pt>
    <dgm:pt modelId="{62DA1254-BE9D-4FEB-BB4D-B483C2545514}" type="pres">
      <dgm:prSet presAssocID="{471F6CF0-65B4-40FB-9B3B-2EE9FBA8B460}" presName="hierChild3" presStyleCnt="0"/>
      <dgm:spPr/>
    </dgm:pt>
  </dgm:ptLst>
  <dgm:cxnLst>
    <dgm:cxn modelId="{15B1CA03-DBC0-42B5-A5CA-9796AF60D77E}" type="presOf" srcId="{6A95FDE8-0374-41F0-87C8-090D62560B66}" destId="{A1C4808C-C7DD-4798-B927-06C967C7A901}" srcOrd="0" destOrd="0" presId="urn:microsoft.com/office/officeart/2005/8/layout/orgChart1"/>
    <dgm:cxn modelId="{8F077A04-F0E5-4860-ACC9-202C9FF6883E}" type="presOf" srcId="{F2677566-1DA1-4EB2-8D33-B571D2354F1F}" destId="{A57BCF66-9B53-4C5C-807D-87D2E6FEC5C7}" srcOrd="1" destOrd="0" presId="urn:microsoft.com/office/officeart/2005/8/layout/orgChart1"/>
    <dgm:cxn modelId="{2F25000D-3888-468D-B1F5-AC09211CE5D1}" type="presOf" srcId="{37238FE5-2941-49B9-9AB6-93FE356B5FA9}" destId="{03491207-0C71-4D2B-A835-457505970C6F}" srcOrd="1" destOrd="0" presId="urn:microsoft.com/office/officeart/2005/8/layout/orgChart1"/>
    <dgm:cxn modelId="{7373D311-FEB9-424B-8511-6386DD458972}" type="presOf" srcId="{EA838E78-C5B1-4CC7-A187-E1FCBBCE69F8}" destId="{2E8218B7-F85D-45DD-8276-2E9D5628A5EF}" srcOrd="0" destOrd="0" presId="urn:microsoft.com/office/officeart/2005/8/layout/orgChart1"/>
    <dgm:cxn modelId="{A0D0FE11-902A-4BFF-A7DF-92EB97E19BF2}" type="presOf" srcId="{0EEC3D9B-DAC5-4D84-A814-6FA6F2F1BA4F}" destId="{CE4B3E14-8816-4E4F-ADD3-C4F123D8937F}" srcOrd="1" destOrd="0" presId="urn:microsoft.com/office/officeart/2005/8/layout/orgChart1"/>
    <dgm:cxn modelId="{6A131213-9067-4BD6-BE55-1ECBE5FDE037}" type="presOf" srcId="{E04BC827-E3E2-4EE5-940F-03283B80879D}" destId="{22785F13-5157-4E39-AEED-CD1F37E5D9E9}" srcOrd="0" destOrd="0" presId="urn:microsoft.com/office/officeart/2005/8/layout/orgChart1"/>
    <dgm:cxn modelId="{B2F84214-E5B4-4E51-9E1E-F098E7ED85F8}" srcId="{21B3FF37-0052-400E-88DD-F5B92C04073C}" destId="{F8385818-4B42-444B-8235-B232001DE793}" srcOrd="0" destOrd="0" parTransId="{57DD409C-3ADA-422B-8C07-228EF1A7B348}" sibTransId="{BFDF1A04-FAFC-4F13-9A1E-FE141F4C2F00}"/>
    <dgm:cxn modelId="{E852BF15-AF8D-406F-9BDB-6FB18DEB06E8}" type="presOf" srcId="{2B84B37C-E2F6-45C0-A626-2F8F10F8E221}" destId="{081E4DE9-60ED-4A81-8363-D567DF9D4938}" srcOrd="0" destOrd="0" presId="urn:microsoft.com/office/officeart/2005/8/layout/orgChart1"/>
    <dgm:cxn modelId="{B595CB19-73C8-4769-90F2-008F877A0AC4}" type="presOf" srcId="{F6219803-A7FB-4560-A556-E29739AF46A2}" destId="{AD2E31D3-8F9E-4EB5-8806-9F674618DAE8}" srcOrd="0" destOrd="0" presId="urn:microsoft.com/office/officeart/2005/8/layout/orgChart1"/>
    <dgm:cxn modelId="{E9A7461A-D677-4A38-9B6D-7E642F7359DE}" type="presOf" srcId="{57DD409C-3ADA-422B-8C07-228EF1A7B348}" destId="{9BC87390-D167-4361-AC67-FE3340FC0B01}" srcOrd="0" destOrd="0" presId="urn:microsoft.com/office/officeart/2005/8/layout/orgChart1"/>
    <dgm:cxn modelId="{5FC3A41A-3A60-4300-A254-72DA430E8A42}" srcId="{2CD03311-0E07-4DE1-88D3-A7E832BB37B4}" destId="{BED16037-0041-40BE-8507-D601E17C25F9}" srcOrd="0" destOrd="0" parTransId="{716E1D1A-18EE-4F04-B1BD-1435A940087C}" sibTransId="{8645483F-3438-4F8F-84D3-08B97E2A4189}"/>
    <dgm:cxn modelId="{0E16A51A-073B-436C-83FC-3FC342E3F093}" srcId="{8A0898A3-13C6-4FA6-B9AE-900FE6F058B1}" destId="{67F28238-CDF6-4970-B8BE-0C7D3AF84302}" srcOrd="2" destOrd="0" parTransId="{FBFDF151-EAE7-4ADD-975A-D35C32850DF5}" sibTransId="{69CF1654-BB61-479D-A197-12CB70B1CD23}"/>
    <dgm:cxn modelId="{8744B71A-B481-4FF8-8985-FE00629112B4}" type="presOf" srcId="{BED16037-0041-40BE-8507-D601E17C25F9}" destId="{BD6AB63A-06FE-4C4F-A455-44900E6F78E5}" srcOrd="0" destOrd="0" presId="urn:microsoft.com/office/officeart/2005/8/layout/orgChart1"/>
    <dgm:cxn modelId="{DC709A22-F2A0-48FF-A99E-CDD761545F21}" type="presOf" srcId="{BC9684FF-FB2C-4B8E-9A3D-DE996D915EF6}" destId="{38233E43-F689-4B46-9872-F277AF6FA583}" srcOrd="0" destOrd="0" presId="urn:microsoft.com/office/officeart/2005/8/layout/orgChart1"/>
    <dgm:cxn modelId="{CFF41824-32C7-4499-A99E-6D2A87A6A68A}" srcId="{F2677566-1DA1-4EB2-8D33-B571D2354F1F}" destId="{37238FE5-2941-49B9-9AB6-93FE356B5FA9}" srcOrd="3" destOrd="0" parTransId="{69F01930-4093-4B48-9EBD-091D6C441565}" sibTransId="{33C5F73E-264C-46AB-8DCC-B5E3474CE7C2}"/>
    <dgm:cxn modelId="{6CE83826-2B67-4C17-B19F-D40DB8CA1D60}" type="presOf" srcId="{BF11ACC9-032B-4C69-85A2-34067CEE94A1}" destId="{8056C16B-FF35-44CB-ACF6-DD5B68E128D3}" srcOrd="1" destOrd="0" presId="urn:microsoft.com/office/officeart/2005/8/layout/orgChart1"/>
    <dgm:cxn modelId="{EAB96726-0FCA-4849-9143-73913C16A563}" srcId="{2CD03311-0E07-4DE1-88D3-A7E832BB37B4}" destId="{FD307C58-C0D5-4345-A47D-6DADAD602B1A}" srcOrd="1" destOrd="0" parTransId="{E942C56A-7FAA-40EF-8BBB-991F1E4DF378}" sibTransId="{B682DF6D-8522-4AAF-8CF5-59613C796CE1}"/>
    <dgm:cxn modelId="{A0323227-095C-4524-8B55-DF771E9AA89E}" type="presOf" srcId="{67F28238-CDF6-4970-B8BE-0C7D3AF84302}" destId="{ED590518-6E58-4E0E-8F76-180C45C81334}" srcOrd="1" destOrd="0" presId="urn:microsoft.com/office/officeart/2005/8/layout/orgChart1"/>
    <dgm:cxn modelId="{A9EF5729-6AC8-4D2C-9A63-0BAADB3B4FF9}" type="presOf" srcId="{0EEC3D9B-DAC5-4D84-A814-6FA6F2F1BA4F}" destId="{80874B39-C1F4-46F4-88B2-4F0D6FEA5F7D}" srcOrd="0" destOrd="0" presId="urn:microsoft.com/office/officeart/2005/8/layout/orgChart1"/>
    <dgm:cxn modelId="{D2D9122D-B7E7-4AAC-8495-B3D2D403560F}" srcId="{6A95FDE8-0374-41F0-87C8-090D62560B66}" destId="{BDD3FCA8-0DFD-4DB5-9BCB-85399DD71DFA}" srcOrd="2" destOrd="0" parTransId="{AC05E101-8991-468D-8B7C-762436546BAF}" sibTransId="{0E3313B5-383E-4622-8F9A-64A2630E0DD4}"/>
    <dgm:cxn modelId="{51372A2F-C2B4-49B8-AA88-8A33A31E2AE6}" type="presOf" srcId="{1281F924-CAB4-4152-80F1-F35939A987A2}" destId="{6F6F76AB-FF18-4114-BCBE-B48B02A888FA}" srcOrd="0" destOrd="0" presId="urn:microsoft.com/office/officeart/2005/8/layout/orgChart1"/>
    <dgm:cxn modelId="{0789BD33-AF90-49D8-A2CB-C76CD9D73BE0}" type="presOf" srcId="{E942C56A-7FAA-40EF-8BBB-991F1E4DF378}" destId="{093A86D4-7F3E-412D-9268-9A8EC7FD377C}" srcOrd="0" destOrd="0" presId="urn:microsoft.com/office/officeart/2005/8/layout/orgChart1"/>
    <dgm:cxn modelId="{B0AC1734-235E-4BB4-8C09-E801C4564CD2}" type="presOf" srcId="{BDD3FCA8-0DFD-4DB5-9BCB-85399DD71DFA}" destId="{19F37C63-EEB1-4E2C-889E-48F55B89A442}" srcOrd="1" destOrd="0" presId="urn:microsoft.com/office/officeart/2005/8/layout/orgChart1"/>
    <dgm:cxn modelId="{3034B134-B864-44D3-9F27-14E697FFC3B1}" srcId="{54EF8A72-3EF1-4380-AA81-9C4421E41A0A}" destId="{C582647E-25A3-437E-AAF7-0CC5F10A20E9}" srcOrd="0" destOrd="0" parTransId="{BC9684FF-FB2C-4B8E-9A3D-DE996D915EF6}" sibTransId="{F985EB55-A34A-4B4F-BAE6-68A64F15B102}"/>
    <dgm:cxn modelId="{4AD63536-845F-4F9C-B7AC-22868D52060B}" type="presOf" srcId="{823174CF-5B9C-4D9D-97A6-BBE6547C1BEF}" destId="{A12929B5-0E80-49BE-B3E8-A6C4C7E64F6C}" srcOrd="0" destOrd="0" presId="urn:microsoft.com/office/officeart/2005/8/layout/orgChart1"/>
    <dgm:cxn modelId="{20047236-F30F-499E-ADBE-CD2653C868E4}" type="presOf" srcId="{7095158C-C72B-4F14-AD4F-FF42B9C1DF31}" destId="{AC4F7584-EC6B-46AC-920A-59ACEFCB423F}" srcOrd="0" destOrd="0" presId="urn:microsoft.com/office/officeart/2005/8/layout/orgChart1"/>
    <dgm:cxn modelId="{F6829437-F00D-4DD5-9B2D-BEFCF6493894}" srcId="{2CD03311-0E07-4DE1-88D3-A7E832BB37B4}" destId="{7095158C-C72B-4F14-AD4F-FF42B9C1DF31}" srcOrd="2" destOrd="0" parTransId="{F1312662-0364-4A50-93D6-3752B4E5BD4A}" sibTransId="{AAF8385D-4058-4F07-BC0F-DC5D84184B8A}"/>
    <dgm:cxn modelId="{9F145B38-FE11-417C-82AB-FF79EC421418}" type="presOf" srcId="{67814497-19F5-4871-97E1-1C8BE723ADF6}" destId="{BE7AA249-DEC1-4AD1-BA93-60F18F309D45}" srcOrd="0" destOrd="0" presId="urn:microsoft.com/office/officeart/2005/8/layout/orgChart1"/>
    <dgm:cxn modelId="{84999239-6005-4DF1-ABB6-A6165FA62091}" type="presOf" srcId="{D67BF0F2-428D-4504-8D7F-109CA676A885}" destId="{35CEFEBA-B0AB-4B63-8DE4-A4B5A397AFBD}" srcOrd="0" destOrd="0" presId="urn:microsoft.com/office/officeart/2005/8/layout/orgChart1"/>
    <dgm:cxn modelId="{AAA72A3E-2C09-463D-8513-364D14F1A9F6}" type="presOf" srcId="{F8385818-4B42-444B-8235-B232001DE793}" destId="{EE06C491-FA5B-4792-84AF-D0D717FB4F99}" srcOrd="1" destOrd="0" presId="urn:microsoft.com/office/officeart/2005/8/layout/orgChart1"/>
    <dgm:cxn modelId="{6C99F340-7E61-4297-9CA4-BB47A73A604C}" type="presOf" srcId="{9EBCE723-B2FD-4678-B21F-A9C81EAD2443}" destId="{91DB88B0-BB4A-47CB-B69D-D13D156BE311}" srcOrd="1" destOrd="0" presId="urn:microsoft.com/office/officeart/2005/8/layout/orgChart1"/>
    <dgm:cxn modelId="{71BCA25E-3992-41BB-BE59-9C3932B5EF26}" type="presOf" srcId="{FBFDF151-EAE7-4ADD-975A-D35C32850DF5}" destId="{7608B454-799E-4BBB-B6E5-77518EE4D4D5}" srcOrd="0" destOrd="0" presId="urn:microsoft.com/office/officeart/2005/8/layout/orgChart1"/>
    <dgm:cxn modelId="{24B29F42-6D2D-49E0-88F7-1FE52DE264B8}" type="presOf" srcId="{8A0898A3-13C6-4FA6-B9AE-900FE6F058B1}" destId="{5701BEE0-8400-44FB-AE4D-4DF4C113EF87}" srcOrd="0" destOrd="0" presId="urn:microsoft.com/office/officeart/2005/8/layout/orgChart1"/>
    <dgm:cxn modelId="{F7CACD44-8CE7-4A04-9145-0810E835C561}" type="presOf" srcId="{7095158C-C72B-4F14-AD4F-FF42B9C1DF31}" destId="{A8B4F702-73F6-472B-8E46-4D99D8356233}" srcOrd="1" destOrd="0" presId="urn:microsoft.com/office/officeart/2005/8/layout/orgChart1"/>
    <dgm:cxn modelId="{C1752765-587C-4459-9ADF-3821F54AD436}" srcId="{9EBCE723-B2FD-4678-B21F-A9C81EAD2443}" destId="{21B3FF37-0052-400E-88DD-F5B92C04073C}" srcOrd="1" destOrd="0" parTransId="{13DD1F08-C306-4356-A2DD-07C15C3AD9A5}" sibTransId="{ED8C76B2-2742-4521-9783-C200C15CB52D}"/>
    <dgm:cxn modelId="{CB06C845-E090-41C3-8847-73A0270811A4}" type="presOf" srcId="{BDD3FCA8-0DFD-4DB5-9BCB-85399DD71DFA}" destId="{72B5FB81-A78B-41BD-BA11-C6BE4EC028E2}" srcOrd="0" destOrd="0" presId="urn:microsoft.com/office/officeart/2005/8/layout/orgChart1"/>
    <dgm:cxn modelId="{4C71F345-350B-4A60-956A-E963A5CB8875}" type="presOf" srcId="{E8F1AD56-4D12-42DB-88BA-60F6294FD241}" destId="{01B1AB98-3A57-445D-B45F-21C458FD25C2}" srcOrd="1" destOrd="0" presId="urn:microsoft.com/office/officeart/2005/8/layout/orgChart1"/>
    <dgm:cxn modelId="{65CE7546-0059-45B9-BA37-DDFCF8946039}" srcId="{F2677566-1DA1-4EB2-8D33-B571D2354F1F}" destId="{D67BF0F2-428D-4504-8D7F-109CA676A885}" srcOrd="0" destOrd="0" parTransId="{B6B469CF-E677-40F6-96D0-79BFD20DB4C6}" sibTransId="{E6D57715-C620-4738-8151-FD24043C8156}"/>
    <dgm:cxn modelId="{AA0DAD66-77F0-4A03-AAA5-B9D0493CAFF8}" srcId="{8A0898A3-13C6-4FA6-B9AE-900FE6F058B1}" destId="{1C059924-C169-40EE-BC63-9A292BE97749}" srcOrd="0" destOrd="0" parTransId="{F6219803-A7FB-4560-A556-E29739AF46A2}" sibTransId="{70E171FB-AD26-4A1F-A657-021F8D8C6E79}"/>
    <dgm:cxn modelId="{81399067-3004-4A3A-90A8-3B28B4ED5D09}" type="presOf" srcId="{E8F1AD56-4D12-42DB-88BA-60F6294FD241}" destId="{B1B2C1E0-176F-41F3-8B11-E75E0319FA56}" srcOrd="0" destOrd="0" presId="urn:microsoft.com/office/officeart/2005/8/layout/orgChart1"/>
    <dgm:cxn modelId="{22374D48-52D7-4EB8-9020-D09BEF3CBB5F}" srcId="{6A95FDE8-0374-41F0-87C8-090D62560B66}" destId="{299314FE-CF71-407C-BFAA-94C56EEC5E08}" srcOrd="1" destOrd="0" parTransId="{7473849E-B562-43F6-9CCD-747BC65E28AB}" sibTransId="{ED696459-C43F-43C9-BEB7-D8F511DFFF43}"/>
    <dgm:cxn modelId="{92EA1949-3712-49B8-A7FA-386C0F065F6B}" type="presOf" srcId="{540B5B8D-8B54-45F7-9D74-90A1BCBC7634}" destId="{DFA3C2D0-ADE7-436B-B2A4-A1412C061130}" srcOrd="0" destOrd="0" presId="urn:microsoft.com/office/officeart/2005/8/layout/orgChart1"/>
    <dgm:cxn modelId="{7C32D449-5552-4C6E-BE67-7FDF50FCE4CA}" type="presOf" srcId="{21B3FF37-0052-400E-88DD-F5B92C04073C}" destId="{66AEEECF-91DC-4E31-B90B-10C104EF4080}" srcOrd="1" destOrd="0" presId="urn:microsoft.com/office/officeart/2005/8/layout/orgChart1"/>
    <dgm:cxn modelId="{563EDE69-ADD0-4859-81DF-9FFA48D4B317}" type="presOf" srcId="{C6B90557-2267-4073-9B95-74F6C9D29D4D}" destId="{8673373F-B32D-4B48-BCFB-7C63C760505B}" srcOrd="0" destOrd="0" presId="urn:microsoft.com/office/officeart/2005/8/layout/orgChart1"/>
    <dgm:cxn modelId="{6D481B4B-91CB-45AF-90B3-E210660AD52B}" type="presOf" srcId="{05CDFD53-109C-4678-ABAC-02729875DFA0}" destId="{A8636E95-41DA-4FBC-AE38-FE9143068E90}" srcOrd="0" destOrd="0" presId="urn:microsoft.com/office/officeart/2005/8/layout/orgChart1"/>
    <dgm:cxn modelId="{D153414B-989E-482C-B056-7FEE3CF53AF4}" srcId="{8A0898A3-13C6-4FA6-B9AE-900FE6F058B1}" destId="{34496EF0-04ED-48F4-807B-4E597C34BAD8}" srcOrd="3" destOrd="0" parTransId="{9823450A-D768-4CC6-854B-D28C2AFC2DFB}" sibTransId="{8BA7F639-FC33-4C77-881F-7F545E3B177A}"/>
    <dgm:cxn modelId="{4DAA9E4B-86C7-4B66-AE20-1F7B653E8A4C}" type="presOf" srcId="{7473849E-B562-43F6-9CCD-747BC65E28AB}" destId="{FF8894E4-A7F7-41E9-AF38-644DAE24C8ED}" srcOrd="0" destOrd="0" presId="urn:microsoft.com/office/officeart/2005/8/layout/orgChart1"/>
    <dgm:cxn modelId="{4D8FA74B-8EC4-47AF-94FA-BAA0D5E3DDEC}" type="presOf" srcId="{1786FABD-103C-4DD4-A156-85BF02036866}" destId="{04C6C00F-C9A8-41CC-B8F9-2E1523DD657E}" srcOrd="0" destOrd="0" presId="urn:microsoft.com/office/officeart/2005/8/layout/orgChart1"/>
    <dgm:cxn modelId="{67DECE6B-D0A0-425E-A7BC-B67D85BC8717}" srcId="{9EBCE723-B2FD-4678-B21F-A9C81EAD2443}" destId="{54EF8A72-3EF1-4380-AA81-9C4421E41A0A}" srcOrd="0" destOrd="0" parTransId="{BC242891-7295-4A09-A165-BEF0A6D77E9C}" sibTransId="{4ED9F03B-6811-455D-8C88-C9E0402D083E}"/>
    <dgm:cxn modelId="{A23B1F4C-5292-460F-9D7C-D1BA672E1EDC}" type="presOf" srcId="{FD307C58-C0D5-4345-A47D-6DADAD602B1A}" destId="{096F92B5-F497-46B5-A26E-F7C4C78B8E84}" srcOrd="1" destOrd="0" presId="urn:microsoft.com/office/officeart/2005/8/layout/orgChart1"/>
    <dgm:cxn modelId="{8B0E3D4D-7C86-4668-9FB0-25A30ACF4590}" type="presOf" srcId="{37238FE5-2941-49B9-9AB6-93FE356B5FA9}" destId="{74DF069B-C87A-4A24-9384-CDBD49748F06}" srcOrd="0" destOrd="0" presId="urn:microsoft.com/office/officeart/2005/8/layout/orgChart1"/>
    <dgm:cxn modelId="{38D5664E-1B37-4058-90B2-51E36D7F2536}" type="presOf" srcId="{B6B469CF-E677-40F6-96D0-79BFD20DB4C6}" destId="{855EB995-71EB-40F3-B815-42A07B1F585F}" srcOrd="0" destOrd="0" presId="urn:microsoft.com/office/officeart/2005/8/layout/orgChart1"/>
    <dgm:cxn modelId="{38CA526F-D6B5-4ABE-A079-C1247511AD7E}" type="presOf" srcId="{1C059924-C169-40EE-BC63-9A292BE97749}" destId="{572B4B70-87AE-4989-9F6A-ECCF68D181EA}" srcOrd="1" destOrd="0" presId="urn:microsoft.com/office/officeart/2005/8/layout/orgChart1"/>
    <dgm:cxn modelId="{3BB48C4F-B735-480F-912F-B7AFB9704493}" type="presOf" srcId="{298C5170-4469-43C1-A512-8C0B3E4A96E0}" destId="{EDA3DC23-FEA5-4347-A13E-B46BD1E60A67}" srcOrd="0" destOrd="0" presId="urn:microsoft.com/office/officeart/2005/8/layout/orgChart1"/>
    <dgm:cxn modelId="{BAFFE151-B309-45FB-9CA8-F65692513DBE}" type="presOf" srcId="{BF11ACC9-032B-4C69-85A2-34067CEE94A1}" destId="{638E6D4A-DF52-4F99-BB6F-066DCF4302CB}" srcOrd="0" destOrd="0" presId="urn:microsoft.com/office/officeart/2005/8/layout/orgChart1"/>
    <dgm:cxn modelId="{C8996A52-8941-4C2D-9F36-0FD6BD6F8F3C}" type="presOf" srcId="{2B84B37C-E2F6-45C0-A626-2F8F10F8E221}" destId="{908DB6FB-F258-4FE2-9E35-F2785524CD20}" srcOrd="1" destOrd="0" presId="urn:microsoft.com/office/officeart/2005/8/layout/orgChart1"/>
    <dgm:cxn modelId="{0B1D2C73-97E6-4468-8B95-6ACB4C6B418C}" type="presOf" srcId="{716E1D1A-18EE-4F04-B1BD-1435A940087C}" destId="{33AB2C44-29D7-4D4C-BC16-7A59D5B57168}" srcOrd="0" destOrd="0" presId="urn:microsoft.com/office/officeart/2005/8/layout/orgChart1"/>
    <dgm:cxn modelId="{B1C5B773-4D48-44E4-AF1B-BD22930672E0}" type="presOf" srcId="{9823450A-D768-4CC6-854B-D28C2AFC2DFB}" destId="{B57458CC-FA59-4717-BBD3-5D900F01BADF}" srcOrd="0" destOrd="0" presId="urn:microsoft.com/office/officeart/2005/8/layout/orgChart1"/>
    <dgm:cxn modelId="{7D037174-4B0C-4DD2-A49E-9FC48F9EA217}" type="presOf" srcId="{CBFE139C-A559-43D7-925C-3D2A48C3679B}" destId="{383CF11E-BC4A-4624-9772-1AFFE8F95524}" srcOrd="0" destOrd="0" presId="urn:microsoft.com/office/officeart/2005/8/layout/orgChart1"/>
    <dgm:cxn modelId="{7CAAE774-92AE-4F6B-80B7-7FC04203DE17}" srcId="{3D326BB3-F71C-4CF2-861B-6CE51D186882}" destId="{E04BC827-E3E2-4EE5-940F-03283B80879D}" srcOrd="0" destOrd="0" parTransId="{40C358B2-F032-4CE1-86C5-B437FFA18087}" sibTransId="{A2D3E8CF-F93C-4147-BBF7-F666D0212644}"/>
    <dgm:cxn modelId="{05A40B55-5952-49C2-92FA-2A0210E36828}" type="presOf" srcId="{0A2E39BA-9ECB-4FFA-AE9B-BE8B0B7E3144}" destId="{B43C25AA-18E9-4998-AA65-78EA257DFC61}" srcOrd="1" destOrd="0" presId="urn:microsoft.com/office/officeart/2005/8/layout/orgChart1"/>
    <dgm:cxn modelId="{52CBC975-13F4-48E2-8798-D2841A5F1D4F}" srcId="{2B84B37C-E2F6-45C0-A626-2F8F10F8E221}" destId="{2CD03311-0E07-4DE1-88D3-A7E832BB37B4}" srcOrd="1" destOrd="0" parTransId="{B2C0689B-0678-4C10-B569-D29575206BA0}" sibTransId="{0105EFE6-53B1-4745-9C91-2615113C0BCB}"/>
    <dgm:cxn modelId="{22EEB256-222A-4F99-9BD7-400D81A38115}" type="presOf" srcId="{823174CF-5B9C-4D9D-97A6-BBE6547C1BEF}" destId="{E2D0F43A-934A-4BD0-B8E2-9536F9A3D6D9}" srcOrd="1" destOrd="0" presId="urn:microsoft.com/office/officeart/2005/8/layout/orgChart1"/>
    <dgm:cxn modelId="{6B78FA58-907B-4279-8525-866565F2F2F7}" srcId="{6A95FDE8-0374-41F0-87C8-090D62560B66}" destId="{BF11ACC9-032B-4C69-85A2-34067CEE94A1}" srcOrd="0" destOrd="0" parTransId="{1281F924-CAB4-4152-80F1-F35939A987A2}" sibTransId="{E28D4A2F-9363-43DF-8DCA-3A95C5B5BA8D}"/>
    <dgm:cxn modelId="{DE1C1879-D8C6-4DBC-8D6B-37E305531FB3}" type="presOf" srcId="{E04BC827-E3E2-4EE5-940F-03283B80879D}" destId="{D21CCFCC-A4B7-4440-8EA5-8E5200CBD2A5}" srcOrd="1" destOrd="0" presId="urn:microsoft.com/office/officeart/2005/8/layout/orgChart1"/>
    <dgm:cxn modelId="{1E3D9C79-D07C-43B2-9C2D-28B4E7457B40}" type="presOf" srcId="{0D64A7B4-B22E-41CF-B5CF-F74EA7FC55C7}" destId="{00F8CAD4-255C-44DD-8FC4-072AFF3F3926}" srcOrd="0" destOrd="0" presId="urn:microsoft.com/office/officeart/2005/8/layout/orgChart1"/>
    <dgm:cxn modelId="{8039547A-F24D-4F13-9EC8-A6D7674EC09A}" type="presOf" srcId="{299314FE-CF71-407C-BFAA-94C56EEC5E08}" destId="{79753DBD-4129-43EB-811E-C146B8CCAF09}" srcOrd="1" destOrd="0" presId="urn:microsoft.com/office/officeart/2005/8/layout/orgChart1"/>
    <dgm:cxn modelId="{F426585A-26E4-45BF-B08B-E5592C979701}" type="presOf" srcId="{21B3FF37-0052-400E-88DD-F5B92C04073C}" destId="{E2E84611-57C3-4A04-A901-31413B51DDE0}" srcOrd="0" destOrd="0" presId="urn:microsoft.com/office/officeart/2005/8/layout/orgChart1"/>
    <dgm:cxn modelId="{8083815A-1B31-4756-9CCF-B230EA91A98C}" type="presOf" srcId="{4435A1A7-A85F-49D8-8804-B33326A57CDD}" destId="{5A3518E7-A851-4A88-82D8-8BCA77659A49}" srcOrd="0" destOrd="0" presId="urn:microsoft.com/office/officeart/2005/8/layout/orgChart1"/>
    <dgm:cxn modelId="{D9D7147D-0626-430F-9F24-73329FAD78A5}" type="presOf" srcId="{C582647E-25A3-437E-AAF7-0CC5F10A20E9}" destId="{F110D4E1-28F4-47A6-9515-A1FDF68C079A}" srcOrd="0" destOrd="0" presId="urn:microsoft.com/office/officeart/2005/8/layout/orgChart1"/>
    <dgm:cxn modelId="{63D1B884-D0B0-478A-9EC4-CBD6EDF00760}" type="presOf" srcId="{1786FABD-103C-4DD4-A156-85BF02036866}" destId="{A935D5F7-0939-42D8-B788-781148CD63E6}" srcOrd="1" destOrd="0" presId="urn:microsoft.com/office/officeart/2005/8/layout/orgChart1"/>
    <dgm:cxn modelId="{DCD5F684-BA2C-4342-B189-C30F19DE1079}" srcId="{471F6CF0-65B4-40FB-9B3B-2EE9FBA8B460}" destId="{8A0898A3-13C6-4FA6-B9AE-900FE6F058B1}" srcOrd="3" destOrd="0" parTransId="{4435A1A7-A85F-49D8-8804-B33326A57CDD}" sibTransId="{2C5174AF-09F6-4BE9-B6D3-998827152AC1}"/>
    <dgm:cxn modelId="{D24F2985-C90F-4612-8896-2BCC8F0A21A5}" type="presOf" srcId="{8A0898A3-13C6-4FA6-B9AE-900FE6F058B1}" destId="{88C6B7E0-B27C-46CA-95FC-80D9F7C99E9B}" srcOrd="1" destOrd="0" presId="urn:microsoft.com/office/officeart/2005/8/layout/orgChart1"/>
    <dgm:cxn modelId="{4732F486-88B3-4D68-8860-FC81279126BE}" type="presOf" srcId="{AC05E101-8991-468D-8B7C-762436546BAF}" destId="{313CBB57-E461-4CD1-B280-B7EF0AD084FB}" srcOrd="0" destOrd="0" presId="urn:microsoft.com/office/officeart/2005/8/layout/orgChart1"/>
    <dgm:cxn modelId="{50B3F288-0010-4008-9ECD-46F0AE0DB322}" srcId="{54EF8A72-3EF1-4380-AA81-9C4421E41A0A}" destId="{C6B90557-2267-4073-9B95-74F6C9D29D4D}" srcOrd="3" destOrd="0" parTransId="{22725178-908B-4474-9A01-8E7997DC5954}" sibTransId="{75179203-6E2D-40B0-B1EB-F0A4AD1582A2}"/>
    <dgm:cxn modelId="{48481489-3DDF-41FB-A17C-EA67B2F5D639}" type="presOf" srcId="{3D326BB3-F71C-4CF2-861B-6CE51D186882}" destId="{879467AF-65AF-4D51-BA7C-635C5DB641FD}" srcOrd="0" destOrd="0" presId="urn:microsoft.com/office/officeart/2005/8/layout/orgChart1"/>
    <dgm:cxn modelId="{DA181B8F-951F-421E-86A7-75263E7F40EC}" type="presOf" srcId="{3318479D-1064-4285-B641-CF0DEC4CB54A}" destId="{9BE68B50-2BBD-4A06-BEA1-D40F666E6E3A}" srcOrd="0" destOrd="0" presId="urn:microsoft.com/office/officeart/2005/8/layout/orgChart1"/>
    <dgm:cxn modelId="{AAC0F095-3A1D-48A6-9380-B0529BDD7262}" type="presOf" srcId="{67F28238-CDF6-4970-B8BE-0C7D3AF84302}" destId="{8EE0A47C-9B3D-46D7-A34A-2F46B4DBB709}" srcOrd="0" destOrd="0" presId="urn:microsoft.com/office/officeart/2005/8/layout/orgChart1"/>
    <dgm:cxn modelId="{B7990396-44ED-46F1-9A90-2189BDCBD801}" srcId="{6A95FDE8-0374-41F0-87C8-090D62560B66}" destId="{0EEC3D9B-DAC5-4D84-A814-6FA6F2F1BA4F}" srcOrd="3" destOrd="0" parTransId="{CBFE139C-A559-43D7-925C-3D2A48C3679B}" sibTransId="{9624F09D-D6F1-436C-9065-4923ADCB3B31}"/>
    <dgm:cxn modelId="{6A5F1798-A8D8-4BFF-A84D-A91FB9B35F1A}" type="presOf" srcId="{0A2E39BA-9ECB-4FFA-AE9B-BE8B0B7E3144}" destId="{49790308-C1D9-4B97-AB41-311359611168}" srcOrd="0" destOrd="0" presId="urn:microsoft.com/office/officeart/2005/8/layout/orgChart1"/>
    <dgm:cxn modelId="{417B649C-B664-4502-A5F2-90850EF6553D}" type="presOf" srcId="{54EF8A72-3EF1-4380-AA81-9C4421E41A0A}" destId="{8E942FCF-37B9-4612-9986-3BE9FAEE0EC7}" srcOrd="0" destOrd="0" presId="urn:microsoft.com/office/officeart/2005/8/layout/orgChart1"/>
    <dgm:cxn modelId="{9D1EC6A5-D697-4184-ADE9-5159BE8271C5}" type="presOf" srcId="{299314FE-CF71-407C-BFAA-94C56EEC5E08}" destId="{30B03179-E761-47D1-B6D5-32AA93D48F95}" srcOrd="0" destOrd="0" presId="urn:microsoft.com/office/officeart/2005/8/layout/orgChart1"/>
    <dgm:cxn modelId="{A53DEDA8-3B02-4B93-8692-939E0984B4D7}" srcId="{54EF8A72-3EF1-4380-AA81-9C4421E41A0A}" destId="{0D64A7B4-B22E-41CF-B5CF-F74EA7FC55C7}" srcOrd="1" destOrd="0" parTransId="{E2852943-12F8-43D5-94EA-720DD6BC23B7}" sibTransId="{D63FB56D-4DB7-4F00-9481-904B2B327EB2}"/>
    <dgm:cxn modelId="{EB9043A9-C913-4517-AEB2-140497C9FF24}" srcId="{F2677566-1DA1-4EB2-8D33-B571D2354F1F}" destId="{E8F1AD56-4D12-42DB-88BA-60F6294FD241}" srcOrd="2" destOrd="0" parTransId="{90B14C6F-D783-446A-9B74-F9D3E55518A1}" sibTransId="{5170A4B9-EEEC-4D82-93B7-B187268E36C6}"/>
    <dgm:cxn modelId="{823386AC-5065-419B-8B41-2A45EA18CA26}" type="presOf" srcId="{BED16037-0041-40BE-8507-D601E17C25F9}" destId="{955DEF1A-0844-4A65-943C-CBAA4416C047}" srcOrd="1" destOrd="0" presId="urn:microsoft.com/office/officeart/2005/8/layout/orgChart1"/>
    <dgm:cxn modelId="{FB73B1AE-79ED-4B16-B034-A2D200DEBEBE}" type="presOf" srcId="{34496EF0-04ED-48F4-807B-4E597C34BAD8}" destId="{450A309F-0D30-4A00-AEE3-3D93D81A259F}" srcOrd="1" destOrd="0" presId="urn:microsoft.com/office/officeart/2005/8/layout/orgChart1"/>
    <dgm:cxn modelId="{B43E18B2-197A-492F-969A-5E96B3F67A6A}" type="presOf" srcId="{F1312662-0364-4A50-93D6-3752B4E5BD4A}" destId="{7043A43D-60BA-4F7B-8248-E347D0910E4B}" srcOrd="0" destOrd="0" presId="urn:microsoft.com/office/officeart/2005/8/layout/orgChart1"/>
    <dgm:cxn modelId="{EC52F7B2-BB28-445C-9F09-E244028C6A86}" type="presOf" srcId="{E2852943-12F8-43D5-94EA-720DD6BC23B7}" destId="{AFD4468A-1594-4E81-9ADA-C6F7DB63B355}" srcOrd="0" destOrd="0" presId="urn:microsoft.com/office/officeart/2005/8/layout/orgChart1"/>
    <dgm:cxn modelId="{A587DEB7-6A97-40B3-9310-3A0C0E62D096}" type="presOf" srcId="{471F6CF0-65B4-40FB-9B3B-2EE9FBA8B460}" destId="{0E396481-87F0-4E0D-A111-4E755CCD2932}" srcOrd="1" destOrd="0" presId="urn:microsoft.com/office/officeart/2005/8/layout/orgChart1"/>
    <dgm:cxn modelId="{2E9525B9-39D8-4073-9BBD-C0088F6DF27D}" srcId="{5AFB6088-CAD1-480F-B7DE-7AED5C985743}" destId="{471F6CF0-65B4-40FB-9B3B-2EE9FBA8B460}" srcOrd="0" destOrd="0" parTransId="{9CAB1C18-FCC3-49A9-8A89-EDD070E30AF4}" sibTransId="{CDBE48BC-B7E5-4E03-8F47-17085049E017}"/>
    <dgm:cxn modelId="{71E784B9-CCAC-4654-A48C-D4C228A14345}" type="presOf" srcId="{C6B90557-2267-4073-9B95-74F6C9D29D4D}" destId="{1A635FC2-051E-436B-A9BE-27CEF3CCFC1F}" srcOrd="1" destOrd="0" presId="urn:microsoft.com/office/officeart/2005/8/layout/orgChart1"/>
    <dgm:cxn modelId="{014B08BA-D375-477E-9FF9-6FACE4B56020}" type="presOf" srcId="{90B14C6F-D783-446A-9B74-F9D3E55518A1}" destId="{55887998-CF19-43D7-A1E7-49AB34E3F665}" srcOrd="0" destOrd="0" presId="urn:microsoft.com/office/officeart/2005/8/layout/orgChart1"/>
    <dgm:cxn modelId="{1E0627BD-7882-4185-AC24-7E59196D7180}" type="presOf" srcId="{13DD1F08-C306-4356-A2DD-07C15C3AD9A5}" destId="{D43A934A-7936-441B-9722-3F99E4631C17}" srcOrd="0" destOrd="0" presId="urn:microsoft.com/office/officeart/2005/8/layout/orgChart1"/>
    <dgm:cxn modelId="{056261BE-0678-4EC6-802C-DC5A0F6B0EF8}" type="presOf" srcId="{5AFB6088-CAD1-480F-B7DE-7AED5C985743}" destId="{F9086466-E420-4438-81B5-16F4C1484B3E}" srcOrd="0" destOrd="0" presId="urn:microsoft.com/office/officeart/2005/8/layout/orgChart1"/>
    <dgm:cxn modelId="{B17F6CBF-7A63-427D-9E3A-79C9BE8F831B}" type="presOf" srcId="{256BB53A-DE5B-4E2E-9ADA-E7240E47938C}" destId="{D970DFA1-1D6B-409A-8E7C-69AD6DC78584}" srcOrd="0" destOrd="0" presId="urn:microsoft.com/office/officeart/2005/8/layout/orgChart1"/>
    <dgm:cxn modelId="{062400C0-6EF6-4C37-A1DA-4FA9D33E5C94}" srcId="{F2677566-1DA1-4EB2-8D33-B571D2354F1F}" destId="{67814497-19F5-4871-97E1-1C8BE723ADF6}" srcOrd="1" destOrd="0" parTransId="{540B5B8D-8B54-45F7-9D74-90A1BCBC7634}" sibTransId="{FDB71FF0-0B7C-41A3-A6B6-B1B1911B90C3}"/>
    <dgm:cxn modelId="{5275D2C4-8090-4A0A-9A9A-CB238C500354}" srcId="{8A0898A3-13C6-4FA6-B9AE-900FE6F058B1}" destId="{3D326BB3-F71C-4CF2-861B-6CE51D186882}" srcOrd="1" destOrd="0" parTransId="{1088C846-035A-4D1D-9A3F-01BFE2C2EB16}" sibTransId="{B6F25E95-5729-4C54-A34C-B4CDE9CF38D2}"/>
    <dgm:cxn modelId="{0385A5C5-10F3-4607-8810-27E3375D8843}" type="presOf" srcId="{F2677566-1DA1-4EB2-8D33-B571D2354F1F}" destId="{A3A04117-0EEC-41A0-AF9D-4C485AFD6C31}" srcOrd="0" destOrd="0" presId="urn:microsoft.com/office/officeart/2005/8/layout/orgChart1"/>
    <dgm:cxn modelId="{1F0E7AC7-4AD7-4501-A80E-FD693F6B9558}" srcId="{3D326BB3-F71C-4CF2-861B-6CE51D186882}" destId="{1786FABD-103C-4DD4-A156-85BF02036866}" srcOrd="1" destOrd="0" parTransId="{05CDFD53-109C-4678-ABAC-02729875DFA0}" sibTransId="{E8270936-4536-4A41-9974-3186B53BCA7E}"/>
    <dgm:cxn modelId="{633624C9-9F56-4AF0-B163-AA51F47FFA62}" type="presOf" srcId="{1088C846-035A-4D1D-9A3F-01BFE2C2EB16}" destId="{4B20E6A6-CE69-44F7-A716-29E992BFBA96}" srcOrd="0" destOrd="0" presId="urn:microsoft.com/office/officeart/2005/8/layout/orgChart1"/>
    <dgm:cxn modelId="{C8EA10CD-AC0D-437E-BC8C-3608B76EC160}" srcId="{471F6CF0-65B4-40FB-9B3B-2EE9FBA8B460}" destId="{F2677566-1DA1-4EB2-8D33-B571D2354F1F}" srcOrd="1" destOrd="0" parTransId="{3318479D-1064-4285-B641-CF0DEC4CB54A}" sibTransId="{0D27EA73-3429-49F0-B7DA-C576FAA252CE}"/>
    <dgm:cxn modelId="{CBE71BCE-1371-4997-B026-D47DA6C95242}" srcId="{F2677566-1DA1-4EB2-8D33-B571D2354F1F}" destId="{0A2E39BA-9ECB-4FFA-AE9B-BE8B0B7E3144}" srcOrd="4" destOrd="0" parTransId="{EA838E78-C5B1-4CC7-A187-E1FCBBCE69F8}" sibTransId="{4E918E92-C558-429A-94DE-BC96601519DF}"/>
    <dgm:cxn modelId="{FA86D0D2-7CD9-4EB5-97D2-0040FCAE3296}" type="presOf" srcId="{6A95FDE8-0374-41F0-87C8-090D62560B66}" destId="{4966653E-8EF1-4B5D-85B2-8001CD7FFF43}" srcOrd="1" destOrd="0" presId="urn:microsoft.com/office/officeart/2005/8/layout/orgChart1"/>
    <dgm:cxn modelId="{7FC219D4-212D-4FD5-A29D-71CA9031852D}" type="presOf" srcId="{C582647E-25A3-437E-AAF7-0CC5F10A20E9}" destId="{CDBA9A3C-E17C-4878-AB38-BC03D152CF31}" srcOrd="1" destOrd="0" presId="urn:microsoft.com/office/officeart/2005/8/layout/orgChart1"/>
    <dgm:cxn modelId="{C3ADD7D7-F7B4-4D96-B02F-A686DB37E4AA}" srcId="{2B84B37C-E2F6-45C0-A626-2F8F10F8E221}" destId="{9EBCE723-B2FD-4678-B21F-A9C81EAD2443}" srcOrd="0" destOrd="0" parTransId="{F36369D4-8826-4AE9-92B7-A7D74BC36662}" sibTransId="{E2E58740-340A-43ED-83C7-5EBE46904301}"/>
    <dgm:cxn modelId="{9E9316D8-E91A-43CE-9F17-46512E33FC88}" srcId="{54EF8A72-3EF1-4380-AA81-9C4421E41A0A}" destId="{823174CF-5B9C-4D9D-97A6-BBE6547C1BEF}" srcOrd="2" destOrd="0" parTransId="{AB5BB166-86C4-44DA-B0D6-7B9230E537D2}" sibTransId="{A34243C3-4768-46DF-AF7F-B4882D8883A2}"/>
    <dgm:cxn modelId="{7FEE3DD8-425A-47D8-9CDC-F4522FB17175}" type="presOf" srcId="{471F6CF0-65B4-40FB-9B3B-2EE9FBA8B460}" destId="{A28CDEC8-E53C-4D72-9556-442D00889783}" srcOrd="0" destOrd="0" presId="urn:microsoft.com/office/officeart/2005/8/layout/orgChart1"/>
    <dgm:cxn modelId="{CAC2EAD8-C637-4387-A978-B403BB95BED8}" srcId="{471F6CF0-65B4-40FB-9B3B-2EE9FBA8B460}" destId="{2B84B37C-E2F6-45C0-A626-2F8F10F8E221}" srcOrd="2" destOrd="0" parTransId="{256BB53A-DE5B-4E2E-9ADA-E7240E47938C}" sibTransId="{1A6A9EF5-85B4-4262-87DC-A44382C81BFE}"/>
    <dgm:cxn modelId="{130A86DD-8AF1-4DE3-A5AB-D63353DFE145}" type="presOf" srcId="{34496EF0-04ED-48F4-807B-4E597C34BAD8}" destId="{7678C396-AB10-4FC6-BA42-7C208A1B89BF}" srcOrd="0" destOrd="0" presId="urn:microsoft.com/office/officeart/2005/8/layout/orgChart1"/>
    <dgm:cxn modelId="{799B98DD-24BB-416B-A9BA-EA587E4121E5}" type="presOf" srcId="{D67BF0F2-428D-4504-8D7F-109CA676A885}" destId="{5DC4E65C-E378-4890-9A6B-D747F8BC2727}" srcOrd="1" destOrd="0" presId="urn:microsoft.com/office/officeart/2005/8/layout/orgChart1"/>
    <dgm:cxn modelId="{0F9C4AE1-4059-4AD9-A730-14C54D321ABA}" type="presOf" srcId="{54EF8A72-3EF1-4380-AA81-9C4421E41A0A}" destId="{FC2954DF-7738-407D-903A-0776BB375BD8}" srcOrd="1" destOrd="0" presId="urn:microsoft.com/office/officeart/2005/8/layout/orgChart1"/>
    <dgm:cxn modelId="{31F498E1-8033-4A07-827E-732F801C4911}" type="presOf" srcId="{40C358B2-F032-4CE1-86C5-B437FFA18087}" destId="{09F60619-421D-46B2-B79B-745C25CB8D63}" srcOrd="0" destOrd="0" presId="urn:microsoft.com/office/officeart/2005/8/layout/orgChart1"/>
    <dgm:cxn modelId="{9169C1E1-515F-4D75-ABCF-73767095A432}" type="presOf" srcId="{22725178-908B-4474-9A01-8E7997DC5954}" destId="{41B1A85F-1C09-4D0B-8D7D-40024846F105}" srcOrd="0" destOrd="0" presId="urn:microsoft.com/office/officeart/2005/8/layout/orgChart1"/>
    <dgm:cxn modelId="{870B6FE4-B3AF-49F1-9A7A-315E921366B3}" type="presOf" srcId="{BC242891-7295-4A09-A165-BEF0A6D77E9C}" destId="{916C4ABF-978D-4007-B46E-C22E5EA3E066}" srcOrd="0" destOrd="0" presId="urn:microsoft.com/office/officeart/2005/8/layout/orgChart1"/>
    <dgm:cxn modelId="{CAAA6AE5-D54E-4E31-AF13-3F941D07A15E}" type="presOf" srcId="{3D326BB3-F71C-4CF2-861B-6CE51D186882}" destId="{07254544-99A3-47F5-BABE-B5A086DE12A3}" srcOrd="1" destOrd="0" presId="urn:microsoft.com/office/officeart/2005/8/layout/orgChart1"/>
    <dgm:cxn modelId="{9A155DE7-4D54-4614-B588-EF25693A3D71}" srcId="{471F6CF0-65B4-40FB-9B3B-2EE9FBA8B460}" destId="{6A95FDE8-0374-41F0-87C8-090D62560B66}" srcOrd="0" destOrd="0" parTransId="{298C5170-4469-43C1-A512-8C0B3E4A96E0}" sibTransId="{AD3254F4-BB5F-4729-BFE0-7AE673CBBBB6}"/>
    <dgm:cxn modelId="{167645E7-CCD2-49A2-B4CE-D54501BAB686}" type="presOf" srcId="{F36369D4-8826-4AE9-92B7-A7D74BC36662}" destId="{089FDAAC-4905-4B5F-A266-D2EA553BE4DA}" srcOrd="0" destOrd="0" presId="urn:microsoft.com/office/officeart/2005/8/layout/orgChart1"/>
    <dgm:cxn modelId="{520B9AE8-3D75-411B-A29D-E8569A1448A9}" type="presOf" srcId="{2CD03311-0E07-4DE1-88D3-A7E832BB37B4}" destId="{314B3A1D-8293-436B-85A3-620EC1200402}" srcOrd="1" destOrd="0" presId="urn:microsoft.com/office/officeart/2005/8/layout/orgChart1"/>
    <dgm:cxn modelId="{53F8B6EB-211B-4A24-A54D-2A3359559C02}" type="presOf" srcId="{F8385818-4B42-444B-8235-B232001DE793}" destId="{3EDDB97E-8F28-4FFA-98B6-BF2C115A5273}" srcOrd="0" destOrd="0" presId="urn:microsoft.com/office/officeart/2005/8/layout/orgChart1"/>
    <dgm:cxn modelId="{9D6C12ED-4122-4E7D-9B62-9D00A2511E8B}" type="presOf" srcId="{FD307C58-C0D5-4345-A47D-6DADAD602B1A}" destId="{CE28F1A9-07DF-41B1-AC0D-F6977D148F06}" srcOrd="0" destOrd="0" presId="urn:microsoft.com/office/officeart/2005/8/layout/orgChart1"/>
    <dgm:cxn modelId="{0FEA70F2-8EAF-4633-A151-B453BBD21D49}" type="presOf" srcId="{0D64A7B4-B22E-41CF-B5CF-F74EA7FC55C7}" destId="{69E24C73-2801-478D-A4D7-042ED9EF472B}" srcOrd="1" destOrd="0" presId="urn:microsoft.com/office/officeart/2005/8/layout/orgChart1"/>
    <dgm:cxn modelId="{8B3C85F2-F6D4-4A33-A93F-2783227F89D0}" type="presOf" srcId="{AB5BB166-86C4-44DA-B0D6-7B9230E537D2}" destId="{2D3E280D-5E73-4520-84CF-DA95166B7544}" srcOrd="0" destOrd="0" presId="urn:microsoft.com/office/officeart/2005/8/layout/orgChart1"/>
    <dgm:cxn modelId="{2B45B5F2-75D8-4E45-AA73-19FB02DF0BDC}" type="presOf" srcId="{67814497-19F5-4871-97E1-1C8BE723ADF6}" destId="{0F1C4612-C380-4FE6-A9E0-F93370B70568}" srcOrd="1" destOrd="0" presId="urn:microsoft.com/office/officeart/2005/8/layout/orgChart1"/>
    <dgm:cxn modelId="{9E0D5DF3-BA1B-42D0-B2D7-72C1DA1F2103}" type="presOf" srcId="{2CD03311-0E07-4DE1-88D3-A7E832BB37B4}" destId="{17CA1AA1-4CE7-4AD5-86FD-D4FEA858A7F2}" srcOrd="0" destOrd="0" presId="urn:microsoft.com/office/officeart/2005/8/layout/orgChart1"/>
    <dgm:cxn modelId="{5519DCF6-1643-4840-9AB6-BECC933989D6}" type="presOf" srcId="{9EBCE723-B2FD-4678-B21F-A9C81EAD2443}" destId="{4519310A-9B22-4FD8-876C-02D1CC2DA3BB}" srcOrd="0" destOrd="0" presId="urn:microsoft.com/office/officeart/2005/8/layout/orgChart1"/>
    <dgm:cxn modelId="{8F78F8F9-011C-40D9-B892-636D8C195123}" type="presOf" srcId="{1C059924-C169-40EE-BC63-9A292BE97749}" destId="{941408FE-AED8-496A-A810-7EE08837ED83}" srcOrd="0" destOrd="0" presId="urn:microsoft.com/office/officeart/2005/8/layout/orgChart1"/>
    <dgm:cxn modelId="{A3260BFC-69C3-4908-BF3D-CD571341C886}" type="presOf" srcId="{69F01930-4093-4B48-9EBD-091D6C441565}" destId="{6C7F377D-855B-4BE8-803C-D7DD0012ED69}" srcOrd="0" destOrd="0" presId="urn:microsoft.com/office/officeart/2005/8/layout/orgChart1"/>
    <dgm:cxn modelId="{A91C7CFE-D5B2-4AE1-A994-D6F11AA18CE5}" type="presOf" srcId="{B2C0689B-0678-4C10-B569-D29575206BA0}" destId="{41309B48-2E51-4368-899F-C90D3EF5D35F}" srcOrd="0" destOrd="0" presId="urn:microsoft.com/office/officeart/2005/8/layout/orgChart1"/>
    <dgm:cxn modelId="{03BC7B5D-0C8B-4839-B79D-17E18B5ED880}" type="presParOf" srcId="{F9086466-E420-4438-81B5-16F4C1484B3E}" destId="{9E7D8BD6-50C7-45A6-A713-0DCCAEBB6663}" srcOrd="0" destOrd="0" presId="urn:microsoft.com/office/officeart/2005/8/layout/orgChart1"/>
    <dgm:cxn modelId="{4EE071F1-4E3F-42C2-B1B5-17BFB65C587F}" type="presParOf" srcId="{9E7D8BD6-50C7-45A6-A713-0DCCAEBB6663}" destId="{DDB28EC4-0C0B-476B-A35C-29DB0D6D2CB9}" srcOrd="0" destOrd="0" presId="urn:microsoft.com/office/officeart/2005/8/layout/orgChart1"/>
    <dgm:cxn modelId="{C4936984-19F8-432E-9B9B-EB71C26FC5E8}" type="presParOf" srcId="{DDB28EC4-0C0B-476B-A35C-29DB0D6D2CB9}" destId="{A28CDEC8-E53C-4D72-9556-442D00889783}" srcOrd="0" destOrd="0" presId="urn:microsoft.com/office/officeart/2005/8/layout/orgChart1"/>
    <dgm:cxn modelId="{9330E36F-2202-40A8-842D-2DBAB1F8C6BA}" type="presParOf" srcId="{DDB28EC4-0C0B-476B-A35C-29DB0D6D2CB9}" destId="{0E396481-87F0-4E0D-A111-4E755CCD2932}" srcOrd="1" destOrd="0" presId="urn:microsoft.com/office/officeart/2005/8/layout/orgChart1"/>
    <dgm:cxn modelId="{4551B876-1536-4282-8EDB-48A9E64FF9EF}" type="presParOf" srcId="{9E7D8BD6-50C7-45A6-A713-0DCCAEBB6663}" destId="{996FCCFD-4C37-4717-8FF6-EA95609BD84E}" srcOrd="1" destOrd="0" presId="urn:microsoft.com/office/officeart/2005/8/layout/orgChart1"/>
    <dgm:cxn modelId="{8885D99E-6F7F-49C3-B40E-2DDF109D6805}" type="presParOf" srcId="{996FCCFD-4C37-4717-8FF6-EA95609BD84E}" destId="{EDA3DC23-FEA5-4347-A13E-B46BD1E60A67}" srcOrd="0" destOrd="0" presId="urn:microsoft.com/office/officeart/2005/8/layout/orgChart1"/>
    <dgm:cxn modelId="{66AB45AE-7E99-43AA-BFE3-39FBC4F07FBB}" type="presParOf" srcId="{996FCCFD-4C37-4717-8FF6-EA95609BD84E}" destId="{FD409B77-8CAA-4CA0-BB23-F445FE3848FF}" srcOrd="1" destOrd="0" presId="urn:microsoft.com/office/officeart/2005/8/layout/orgChart1"/>
    <dgm:cxn modelId="{21DDBE54-EF98-41BC-A5DC-E7712B061B4A}" type="presParOf" srcId="{FD409B77-8CAA-4CA0-BB23-F445FE3848FF}" destId="{334D1BD1-BF27-48F3-BB18-6C8D7484807A}" srcOrd="0" destOrd="0" presId="urn:microsoft.com/office/officeart/2005/8/layout/orgChart1"/>
    <dgm:cxn modelId="{D18F9BC0-B097-48AD-9904-1D342A8829BD}" type="presParOf" srcId="{334D1BD1-BF27-48F3-BB18-6C8D7484807A}" destId="{A1C4808C-C7DD-4798-B927-06C967C7A901}" srcOrd="0" destOrd="0" presId="urn:microsoft.com/office/officeart/2005/8/layout/orgChart1"/>
    <dgm:cxn modelId="{3499516F-98A7-49C6-AA46-767C440DC973}" type="presParOf" srcId="{334D1BD1-BF27-48F3-BB18-6C8D7484807A}" destId="{4966653E-8EF1-4B5D-85B2-8001CD7FFF43}" srcOrd="1" destOrd="0" presId="urn:microsoft.com/office/officeart/2005/8/layout/orgChart1"/>
    <dgm:cxn modelId="{FAA0EE7C-E737-4692-B92F-7E3BF02C3341}" type="presParOf" srcId="{FD409B77-8CAA-4CA0-BB23-F445FE3848FF}" destId="{401CB850-F4C8-49CD-9EFF-CC1E02AC45E1}" srcOrd="1" destOrd="0" presId="urn:microsoft.com/office/officeart/2005/8/layout/orgChart1"/>
    <dgm:cxn modelId="{D6F62CB1-F59D-45EA-8CD6-291D329D97DC}" type="presParOf" srcId="{401CB850-F4C8-49CD-9EFF-CC1E02AC45E1}" destId="{6F6F76AB-FF18-4114-BCBE-B48B02A888FA}" srcOrd="0" destOrd="0" presId="urn:microsoft.com/office/officeart/2005/8/layout/orgChart1"/>
    <dgm:cxn modelId="{A84AA6FE-F153-4928-8E5A-4B9E56AAFD06}" type="presParOf" srcId="{401CB850-F4C8-49CD-9EFF-CC1E02AC45E1}" destId="{79E2AAEB-A2CA-47AE-AF3B-F7E51AD84ABB}" srcOrd="1" destOrd="0" presId="urn:microsoft.com/office/officeart/2005/8/layout/orgChart1"/>
    <dgm:cxn modelId="{CAAB06A7-6734-43FA-B8E2-604663010CF5}" type="presParOf" srcId="{79E2AAEB-A2CA-47AE-AF3B-F7E51AD84ABB}" destId="{B339163A-80A8-455F-9E92-E6CD37569A0E}" srcOrd="0" destOrd="0" presId="urn:microsoft.com/office/officeart/2005/8/layout/orgChart1"/>
    <dgm:cxn modelId="{29F4350C-C792-41C3-80AE-74B32E13C909}" type="presParOf" srcId="{B339163A-80A8-455F-9E92-E6CD37569A0E}" destId="{638E6D4A-DF52-4F99-BB6F-066DCF4302CB}" srcOrd="0" destOrd="0" presId="urn:microsoft.com/office/officeart/2005/8/layout/orgChart1"/>
    <dgm:cxn modelId="{54EFFD55-2625-4BE1-9CF5-07DCB5F3E05E}" type="presParOf" srcId="{B339163A-80A8-455F-9E92-E6CD37569A0E}" destId="{8056C16B-FF35-44CB-ACF6-DD5B68E128D3}" srcOrd="1" destOrd="0" presId="urn:microsoft.com/office/officeart/2005/8/layout/orgChart1"/>
    <dgm:cxn modelId="{BDA20C0B-06A7-471A-A673-0D1AFF98166B}" type="presParOf" srcId="{79E2AAEB-A2CA-47AE-AF3B-F7E51AD84ABB}" destId="{F5C9D190-15B7-4BC9-8FB0-411118165BD6}" srcOrd="1" destOrd="0" presId="urn:microsoft.com/office/officeart/2005/8/layout/orgChart1"/>
    <dgm:cxn modelId="{8FD7C184-40C5-40D6-AB7D-96138C9B63E0}" type="presParOf" srcId="{79E2AAEB-A2CA-47AE-AF3B-F7E51AD84ABB}" destId="{38E76D84-B4BA-4D09-8DA1-D44CB7B1A84C}" srcOrd="2" destOrd="0" presId="urn:microsoft.com/office/officeart/2005/8/layout/orgChart1"/>
    <dgm:cxn modelId="{3A3F0B2B-4C95-4655-AA86-4B9A3C3DC25A}" type="presParOf" srcId="{401CB850-F4C8-49CD-9EFF-CC1E02AC45E1}" destId="{FF8894E4-A7F7-41E9-AF38-644DAE24C8ED}" srcOrd="2" destOrd="0" presId="urn:microsoft.com/office/officeart/2005/8/layout/orgChart1"/>
    <dgm:cxn modelId="{E5FEF026-3069-4493-A56C-47F2D2BE2DF4}" type="presParOf" srcId="{401CB850-F4C8-49CD-9EFF-CC1E02AC45E1}" destId="{EF7EAF4D-EAC5-4457-92F0-1C865F1123A6}" srcOrd="3" destOrd="0" presId="urn:microsoft.com/office/officeart/2005/8/layout/orgChart1"/>
    <dgm:cxn modelId="{2EB5CC5B-A036-4270-BB83-356711543034}" type="presParOf" srcId="{EF7EAF4D-EAC5-4457-92F0-1C865F1123A6}" destId="{DD81149A-3D89-44EC-9AC4-A7EBB4826966}" srcOrd="0" destOrd="0" presId="urn:microsoft.com/office/officeart/2005/8/layout/orgChart1"/>
    <dgm:cxn modelId="{07478095-F417-4A88-91D7-52E63AB37440}" type="presParOf" srcId="{DD81149A-3D89-44EC-9AC4-A7EBB4826966}" destId="{30B03179-E761-47D1-B6D5-32AA93D48F95}" srcOrd="0" destOrd="0" presId="urn:microsoft.com/office/officeart/2005/8/layout/orgChart1"/>
    <dgm:cxn modelId="{0929941B-5076-4AD0-A943-1567806E8B26}" type="presParOf" srcId="{DD81149A-3D89-44EC-9AC4-A7EBB4826966}" destId="{79753DBD-4129-43EB-811E-C146B8CCAF09}" srcOrd="1" destOrd="0" presId="urn:microsoft.com/office/officeart/2005/8/layout/orgChart1"/>
    <dgm:cxn modelId="{E58294EC-1FB8-4F6F-B6CC-4DCBC60EFBC9}" type="presParOf" srcId="{EF7EAF4D-EAC5-4457-92F0-1C865F1123A6}" destId="{43B44014-06C1-4AAD-94B2-4703E9D0DA51}" srcOrd="1" destOrd="0" presId="urn:microsoft.com/office/officeart/2005/8/layout/orgChart1"/>
    <dgm:cxn modelId="{A9BA8E03-EC73-4726-BA4F-A9DFB70859CB}" type="presParOf" srcId="{EF7EAF4D-EAC5-4457-92F0-1C865F1123A6}" destId="{572CD672-C232-4B74-ABFF-521334E8596B}" srcOrd="2" destOrd="0" presId="urn:microsoft.com/office/officeart/2005/8/layout/orgChart1"/>
    <dgm:cxn modelId="{C4AD8FB7-302D-4B01-A462-246A78E7D9D9}" type="presParOf" srcId="{401CB850-F4C8-49CD-9EFF-CC1E02AC45E1}" destId="{313CBB57-E461-4CD1-B280-B7EF0AD084FB}" srcOrd="4" destOrd="0" presId="urn:microsoft.com/office/officeart/2005/8/layout/orgChart1"/>
    <dgm:cxn modelId="{B92A99BB-6B21-4433-BB27-F029B3179C8E}" type="presParOf" srcId="{401CB850-F4C8-49CD-9EFF-CC1E02AC45E1}" destId="{F73F6220-80ED-41A5-9087-7A12DB6C25B8}" srcOrd="5" destOrd="0" presId="urn:microsoft.com/office/officeart/2005/8/layout/orgChart1"/>
    <dgm:cxn modelId="{662EFE47-D22E-4D57-838B-D3A23DF6A2AC}" type="presParOf" srcId="{F73F6220-80ED-41A5-9087-7A12DB6C25B8}" destId="{5E99772D-460C-4D5F-8FE4-5BA8DEF147C9}" srcOrd="0" destOrd="0" presId="urn:microsoft.com/office/officeart/2005/8/layout/orgChart1"/>
    <dgm:cxn modelId="{0D9C2E6D-E7C5-4193-82CB-F867A46ABA96}" type="presParOf" srcId="{5E99772D-460C-4D5F-8FE4-5BA8DEF147C9}" destId="{72B5FB81-A78B-41BD-BA11-C6BE4EC028E2}" srcOrd="0" destOrd="0" presId="urn:microsoft.com/office/officeart/2005/8/layout/orgChart1"/>
    <dgm:cxn modelId="{F6F6240E-232B-4FFE-A69F-FCEE3C9A8453}" type="presParOf" srcId="{5E99772D-460C-4D5F-8FE4-5BA8DEF147C9}" destId="{19F37C63-EEB1-4E2C-889E-48F55B89A442}" srcOrd="1" destOrd="0" presId="urn:microsoft.com/office/officeart/2005/8/layout/orgChart1"/>
    <dgm:cxn modelId="{CAA11F58-5C84-4354-B4B2-8D91FD0B475F}" type="presParOf" srcId="{F73F6220-80ED-41A5-9087-7A12DB6C25B8}" destId="{2C81F74B-B852-42A6-A2DD-7E5E2D0C709C}" srcOrd="1" destOrd="0" presId="urn:microsoft.com/office/officeart/2005/8/layout/orgChart1"/>
    <dgm:cxn modelId="{05FA5588-AF2F-4313-BDA5-FE6611E39583}" type="presParOf" srcId="{F73F6220-80ED-41A5-9087-7A12DB6C25B8}" destId="{AABEF1DE-9BB2-435F-ACD4-54E88D98D0D8}" srcOrd="2" destOrd="0" presId="urn:microsoft.com/office/officeart/2005/8/layout/orgChart1"/>
    <dgm:cxn modelId="{B426A40B-A4BC-44A2-8C24-B4251D72A318}" type="presParOf" srcId="{401CB850-F4C8-49CD-9EFF-CC1E02AC45E1}" destId="{383CF11E-BC4A-4624-9772-1AFFE8F95524}" srcOrd="6" destOrd="0" presId="urn:microsoft.com/office/officeart/2005/8/layout/orgChart1"/>
    <dgm:cxn modelId="{B50D72F6-26BA-46D6-8A93-1E367916B1C1}" type="presParOf" srcId="{401CB850-F4C8-49CD-9EFF-CC1E02AC45E1}" destId="{A077A423-1611-4D4B-8AEA-50A5E49C3DDC}" srcOrd="7" destOrd="0" presId="urn:microsoft.com/office/officeart/2005/8/layout/orgChart1"/>
    <dgm:cxn modelId="{20505EA8-338C-41ED-B858-F48956FCD973}" type="presParOf" srcId="{A077A423-1611-4D4B-8AEA-50A5E49C3DDC}" destId="{B36C375C-EE57-484F-9CD8-425D283D456D}" srcOrd="0" destOrd="0" presId="urn:microsoft.com/office/officeart/2005/8/layout/orgChart1"/>
    <dgm:cxn modelId="{0C1A7E11-590D-4CAB-8702-A5CD2334ABC3}" type="presParOf" srcId="{B36C375C-EE57-484F-9CD8-425D283D456D}" destId="{80874B39-C1F4-46F4-88B2-4F0D6FEA5F7D}" srcOrd="0" destOrd="0" presId="urn:microsoft.com/office/officeart/2005/8/layout/orgChart1"/>
    <dgm:cxn modelId="{9CE817D2-16F5-4768-B619-248C7447E7AB}" type="presParOf" srcId="{B36C375C-EE57-484F-9CD8-425D283D456D}" destId="{CE4B3E14-8816-4E4F-ADD3-C4F123D8937F}" srcOrd="1" destOrd="0" presId="urn:microsoft.com/office/officeart/2005/8/layout/orgChart1"/>
    <dgm:cxn modelId="{5ABD5697-E54E-4A5D-8053-270AB546FC49}" type="presParOf" srcId="{A077A423-1611-4D4B-8AEA-50A5E49C3DDC}" destId="{C6892EDE-00B7-4E09-8CE0-8269F0EF92C5}" srcOrd="1" destOrd="0" presId="urn:microsoft.com/office/officeart/2005/8/layout/orgChart1"/>
    <dgm:cxn modelId="{55330238-256C-4905-9DA6-A9D8BE64F8C3}" type="presParOf" srcId="{A077A423-1611-4D4B-8AEA-50A5E49C3DDC}" destId="{7402372F-72C0-48B5-A938-977CAA4BE76D}" srcOrd="2" destOrd="0" presId="urn:microsoft.com/office/officeart/2005/8/layout/orgChart1"/>
    <dgm:cxn modelId="{51D124BF-26BF-45B1-BB2A-33CB4EC4B449}" type="presParOf" srcId="{FD409B77-8CAA-4CA0-BB23-F445FE3848FF}" destId="{3C9165AC-C194-461C-B22E-F86231F25378}" srcOrd="2" destOrd="0" presId="urn:microsoft.com/office/officeart/2005/8/layout/orgChart1"/>
    <dgm:cxn modelId="{447EE20F-2E62-4EFA-A0C0-C9032D5F053C}" type="presParOf" srcId="{996FCCFD-4C37-4717-8FF6-EA95609BD84E}" destId="{9BE68B50-2BBD-4A06-BEA1-D40F666E6E3A}" srcOrd="2" destOrd="0" presId="urn:microsoft.com/office/officeart/2005/8/layout/orgChart1"/>
    <dgm:cxn modelId="{9B9C0E89-94A0-4726-BEAD-905B7F97B1EC}" type="presParOf" srcId="{996FCCFD-4C37-4717-8FF6-EA95609BD84E}" destId="{BF214A38-9794-4FF6-B073-02E0E12400AA}" srcOrd="3" destOrd="0" presId="urn:microsoft.com/office/officeart/2005/8/layout/orgChart1"/>
    <dgm:cxn modelId="{8EAC0519-33B9-4587-96D9-25E67F8E4A7F}" type="presParOf" srcId="{BF214A38-9794-4FF6-B073-02E0E12400AA}" destId="{DA70D547-5A90-43B3-9112-680C0747821C}" srcOrd="0" destOrd="0" presId="urn:microsoft.com/office/officeart/2005/8/layout/orgChart1"/>
    <dgm:cxn modelId="{72542763-797C-41AB-B1D6-9C8BD19A4EDC}" type="presParOf" srcId="{DA70D547-5A90-43B3-9112-680C0747821C}" destId="{A3A04117-0EEC-41A0-AF9D-4C485AFD6C31}" srcOrd="0" destOrd="0" presId="urn:microsoft.com/office/officeart/2005/8/layout/orgChart1"/>
    <dgm:cxn modelId="{A9669807-5857-4991-8E6D-51A3FE5BE701}" type="presParOf" srcId="{DA70D547-5A90-43B3-9112-680C0747821C}" destId="{A57BCF66-9B53-4C5C-807D-87D2E6FEC5C7}" srcOrd="1" destOrd="0" presId="urn:microsoft.com/office/officeart/2005/8/layout/orgChart1"/>
    <dgm:cxn modelId="{6FED4145-FE35-4DB4-9CA8-686EE88CB31A}" type="presParOf" srcId="{BF214A38-9794-4FF6-B073-02E0E12400AA}" destId="{BDE20858-DBF4-4788-8154-B6867AA31BC5}" srcOrd="1" destOrd="0" presId="urn:microsoft.com/office/officeart/2005/8/layout/orgChart1"/>
    <dgm:cxn modelId="{6A587B4B-0CFD-415B-B610-CA5F10233B3E}" type="presParOf" srcId="{BDE20858-DBF4-4788-8154-B6867AA31BC5}" destId="{855EB995-71EB-40F3-B815-42A07B1F585F}" srcOrd="0" destOrd="0" presId="urn:microsoft.com/office/officeart/2005/8/layout/orgChart1"/>
    <dgm:cxn modelId="{95B4F521-2D7B-4830-B553-E28DE3280C99}" type="presParOf" srcId="{BDE20858-DBF4-4788-8154-B6867AA31BC5}" destId="{6340B82D-E6EA-4538-890A-F543945482D4}" srcOrd="1" destOrd="0" presId="urn:microsoft.com/office/officeart/2005/8/layout/orgChart1"/>
    <dgm:cxn modelId="{BE9066E0-B13C-4296-962C-7CC3240502B6}" type="presParOf" srcId="{6340B82D-E6EA-4538-890A-F543945482D4}" destId="{E68AD675-7C96-42FC-ABAE-14FE2C19E2AE}" srcOrd="0" destOrd="0" presId="urn:microsoft.com/office/officeart/2005/8/layout/orgChart1"/>
    <dgm:cxn modelId="{29743EC9-B613-47E2-BF1C-8C3C70AA25F8}" type="presParOf" srcId="{E68AD675-7C96-42FC-ABAE-14FE2C19E2AE}" destId="{35CEFEBA-B0AB-4B63-8DE4-A4B5A397AFBD}" srcOrd="0" destOrd="0" presId="urn:microsoft.com/office/officeart/2005/8/layout/orgChart1"/>
    <dgm:cxn modelId="{F5F6975A-69EB-45A1-BD4F-00F6E4471088}" type="presParOf" srcId="{E68AD675-7C96-42FC-ABAE-14FE2C19E2AE}" destId="{5DC4E65C-E378-4890-9A6B-D747F8BC2727}" srcOrd="1" destOrd="0" presId="urn:microsoft.com/office/officeart/2005/8/layout/orgChart1"/>
    <dgm:cxn modelId="{CD5A0C3D-7478-4B0A-A308-0AB17E3C0361}" type="presParOf" srcId="{6340B82D-E6EA-4538-890A-F543945482D4}" destId="{98489D41-A9D1-4A06-A891-6F5FD08BE39B}" srcOrd="1" destOrd="0" presId="urn:microsoft.com/office/officeart/2005/8/layout/orgChart1"/>
    <dgm:cxn modelId="{DA3D3439-14DB-4160-A7FE-A726D1DFAFFA}" type="presParOf" srcId="{6340B82D-E6EA-4538-890A-F543945482D4}" destId="{F5D2A65B-F066-40FA-9502-AD0252069690}" srcOrd="2" destOrd="0" presId="urn:microsoft.com/office/officeart/2005/8/layout/orgChart1"/>
    <dgm:cxn modelId="{957090FD-B8E7-4ACF-9C14-1A8D17ED902B}" type="presParOf" srcId="{BDE20858-DBF4-4788-8154-B6867AA31BC5}" destId="{DFA3C2D0-ADE7-436B-B2A4-A1412C061130}" srcOrd="2" destOrd="0" presId="urn:microsoft.com/office/officeart/2005/8/layout/orgChart1"/>
    <dgm:cxn modelId="{D8ECF913-36D8-4D38-A8BD-6665DC736086}" type="presParOf" srcId="{BDE20858-DBF4-4788-8154-B6867AA31BC5}" destId="{37659770-80B6-4010-9FE7-CB0CB1A2C4B5}" srcOrd="3" destOrd="0" presId="urn:microsoft.com/office/officeart/2005/8/layout/orgChart1"/>
    <dgm:cxn modelId="{88A14BD7-2EF1-4B3A-A566-4207F40897C5}" type="presParOf" srcId="{37659770-80B6-4010-9FE7-CB0CB1A2C4B5}" destId="{CD35842A-489F-4D30-A571-50378945BF6F}" srcOrd="0" destOrd="0" presId="urn:microsoft.com/office/officeart/2005/8/layout/orgChart1"/>
    <dgm:cxn modelId="{AAAEC48B-110C-40C6-841B-E2E2EF60CF59}" type="presParOf" srcId="{CD35842A-489F-4D30-A571-50378945BF6F}" destId="{BE7AA249-DEC1-4AD1-BA93-60F18F309D45}" srcOrd="0" destOrd="0" presId="urn:microsoft.com/office/officeart/2005/8/layout/orgChart1"/>
    <dgm:cxn modelId="{F8BA155F-EA38-4192-B836-0B14DE4C0D18}" type="presParOf" srcId="{CD35842A-489F-4D30-A571-50378945BF6F}" destId="{0F1C4612-C380-4FE6-A9E0-F93370B70568}" srcOrd="1" destOrd="0" presId="urn:microsoft.com/office/officeart/2005/8/layout/orgChart1"/>
    <dgm:cxn modelId="{31CA4F54-8BC6-4112-A8BD-CAC4D20C80FB}" type="presParOf" srcId="{37659770-80B6-4010-9FE7-CB0CB1A2C4B5}" destId="{A510760D-D398-4173-A313-718E8FA65121}" srcOrd="1" destOrd="0" presId="urn:microsoft.com/office/officeart/2005/8/layout/orgChart1"/>
    <dgm:cxn modelId="{82FCC7A8-2149-41FB-A9DC-0B4E2F06B4C5}" type="presParOf" srcId="{37659770-80B6-4010-9FE7-CB0CB1A2C4B5}" destId="{6373786E-25CA-437B-ABA8-D8C8E658F929}" srcOrd="2" destOrd="0" presId="urn:microsoft.com/office/officeart/2005/8/layout/orgChart1"/>
    <dgm:cxn modelId="{4C5AA28F-9168-475B-A60A-1A93F7C9D237}" type="presParOf" srcId="{BDE20858-DBF4-4788-8154-B6867AA31BC5}" destId="{55887998-CF19-43D7-A1E7-49AB34E3F665}" srcOrd="4" destOrd="0" presId="urn:microsoft.com/office/officeart/2005/8/layout/orgChart1"/>
    <dgm:cxn modelId="{D5912A25-25A4-4AF9-9ED2-60AEBE01EE57}" type="presParOf" srcId="{BDE20858-DBF4-4788-8154-B6867AA31BC5}" destId="{725026FE-1C3F-4773-B256-0EED9104E8C2}" srcOrd="5" destOrd="0" presId="urn:microsoft.com/office/officeart/2005/8/layout/orgChart1"/>
    <dgm:cxn modelId="{AC2EEB5E-0346-41EB-9EBB-DED725CD2D79}" type="presParOf" srcId="{725026FE-1C3F-4773-B256-0EED9104E8C2}" destId="{0C1FBED3-E763-485C-9349-45E0C1CDF2A5}" srcOrd="0" destOrd="0" presId="urn:microsoft.com/office/officeart/2005/8/layout/orgChart1"/>
    <dgm:cxn modelId="{89B8E25F-CBE4-4478-9555-6703246E52D2}" type="presParOf" srcId="{0C1FBED3-E763-485C-9349-45E0C1CDF2A5}" destId="{B1B2C1E0-176F-41F3-8B11-E75E0319FA56}" srcOrd="0" destOrd="0" presId="urn:microsoft.com/office/officeart/2005/8/layout/orgChart1"/>
    <dgm:cxn modelId="{AC82BD2E-B482-4C5A-AA60-1E0515DE83A8}" type="presParOf" srcId="{0C1FBED3-E763-485C-9349-45E0C1CDF2A5}" destId="{01B1AB98-3A57-445D-B45F-21C458FD25C2}" srcOrd="1" destOrd="0" presId="urn:microsoft.com/office/officeart/2005/8/layout/orgChart1"/>
    <dgm:cxn modelId="{6740D8FE-F0C6-4A95-A52A-B270AF4A774E}" type="presParOf" srcId="{725026FE-1C3F-4773-B256-0EED9104E8C2}" destId="{2D095EFA-952C-408E-8139-3641210FB71E}" srcOrd="1" destOrd="0" presId="urn:microsoft.com/office/officeart/2005/8/layout/orgChart1"/>
    <dgm:cxn modelId="{7AFD4680-6C90-4890-8E25-011C5D0C9E4E}" type="presParOf" srcId="{725026FE-1C3F-4773-B256-0EED9104E8C2}" destId="{8577188E-315C-4127-BC49-D9AE25E9D13B}" srcOrd="2" destOrd="0" presId="urn:microsoft.com/office/officeart/2005/8/layout/orgChart1"/>
    <dgm:cxn modelId="{2AD165AD-D67E-488A-A1A3-3A294E176D4F}" type="presParOf" srcId="{BDE20858-DBF4-4788-8154-B6867AA31BC5}" destId="{6C7F377D-855B-4BE8-803C-D7DD0012ED69}" srcOrd="6" destOrd="0" presId="urn:microsoft.com/office/officeart/2005/8/layout/orgChart1"/>
    <dgm:cxn modelId="{6C4B644E-C14B-414B-8682-0A4E791B5BCB}" type="presParOf" srcId="{BDE20858-DBF4-4788-8154-B6867AA31BC5}" destId="{4737B361-3E4A-4936-A814-5F63A0B42391}" srcOrd="7" destOrd="0" presId="urn:microsoft.com/office/officeart/2005/8/layout/orgChart1"/>
    <dgm:cxn modelId="{99D5376F-8B64-4B67-9735-9FA9BB9C822B}" type="presParOf" srcId="{4737B361-3E4A-4936-A814-5F63A0B42391}" destId="{DC49270F-A085-461E-A015-4284619D4F39}" srcOrd="0" destOrd="0" presId="urn:microsoft.com/office/officeart/2005/8/layout/orgChart1"/>
    <dgm:cxn modelId="{71E4BF12-4B62-4A9E-A341-A04F0A2AEEB4}" type="presParOf" srcId="{DC49270F-A085-461E-A015-4284619D4F39}" destId="{74DF069B-C87A-4A24-9384-CDBD49748F06}" srcOrd="0" destOrd="0" presId="urn:microsoft.com/office/officeart/2005/8/layout/orgChart1"/>
    <dgm:cxn modelId="{201E42F8-BFEA-4B49-9E00-58AAA8174A54}" type="presParOf" srcId="{DC49270F-A085-461E-A015-4284619D4F39}" destId="{03491207-0C71-4D2B-A835-457505970C6F}" srcOrd="1" destOrd="0" presId="urn:microsoft.com/office/officeart/2005/8/layout/orgChart1"/>
    <dgm:cxn modelId="{B39410B0-D31E-440B-86F0-20670C566037}" type="presParOf" srcId="{4737B361-3E4A-4936-A814-5F63A0B42391}" destId="{EBA062F1-E306-4E45-BAE6-CBD43978DE83}" srcOrd="1" destOrd="0" presId="urn:microsoft.com/office/officeart/2005/8/layout/orgChart1"/>
    <dgm:cxn modelId="{39010A30-3091-48C7-8E72-85B98F695651}" type="presParOf" srcId="{4737B361-3E4A-4936-A814-5F63A0B42391}" destId="{D65B3931-FD39-45DC-BC0C-E04B1B35E027}" srcOrd="2" destOrd="0" presId="urn:microsoft.com/office/officeart/2005/8/layout/orgChart1"/>
    <dgm:cxn modelId="{43312004-0321-4EAF-A0DF-11F496CCACBD}" type="presParOf" srcId="{BDE20858-DBF4-4788-8154-B6867AA31BC5}" destId="{2E8218B7-F85D-45DD-8276-2E9D5628A5EF}" srcOrd="8" destOrd="0" presId="urn:microsoft.com/office/officeart/2005/8/layout/orgChart1"/>
    <dgm:cxn modelId="{BA2F16DD-30A7-4C40-8340-07DBA14D5212}" type="presParOf" srcId="{BDE20858-DBF4-4788-8154-B6867AA31BC5}" destId="{2BAFBD99-C281-4A3F-B3C2-4E8F850FD27B}" srcOrd="9" destOrd="0" presId="urn:microsoft.com/office/officeart/2005/8/layout/orgChart1"/>
    <dgm:cxn modelId="{C11DB5F4-4DD6-474A-A2DA-E562BB993C48}" type="presParOf" srcId="{2BAFBD99-C281-4A3F-B3C2-4E8F850FD27B}" destId="{76DD984A-DCE2-4681-8E5C-7A9B292AB9E2}" srcOrd="0" destOrd="0" presId="urn:microsoft.com/office/officeart/2005/8/layout/orgChart1"/>
    <dgm:cxn modelId="{4254A559-27D2-41F1-A6A6-DE1B1A50BD5D}" type="presParOf" srcId="{76DD984A-DCE2-4681-8E5C-7A9B292AB9E2}" destId="{49790308-C1D9-4B97-AB41-311359611168}" srcOrd="0" destOrd="0" presId="urn:microsoft.com/office/officeart/2005/8/layout/orgChart1"/>
    <dgm:cxn modelId="{890D9F70-7B34-4E55-BB92-74A3ECBE85A4}" type="presParOf" srcId="{76DD984A-DCE2-4681-8E5C-7A9B292AB9E2}" destId="{B43C25AA-18E9-4998-AA65-78EA257DFC61}" srcOrd="1" destOrd="0" presId="urn:microsoft.com/office/officeart/2005/8/layout/orgChart1"/>
    <dgm:cxn modelId="{228596ED-8FC7-4E12-B356-992CBAD95650}" type="presParOf" srcId="{2BAFBD99-C281-4A3F-B3C2-4E8F850FD27B}" destId="{6B27D5B7-3A4E-4932-B44B-8D89ECEC7093}" srcOrd="1" destOrd="0" presId="urn:microsoft.com/office/officeart/2005/8/layout/orgChart1"/>
    <dgm:cxn modelId="{D5F67173-2B2F-4800-9D87-A000E29F8FFB}" type="presParOf" srcId="{2BAFBD99-C281-4A3F-B3C2-4E8F850FD27B}" destId="{AE5DB344-BADA-41F6-96BF-7EEDE46AE196}" srcOrd="2" destOrd="0" presId="urn:microsoft.com/office/officeart/2005/8/layout/orgChart1"/>
    <dgm:cxn modelId="{945D8F97-F99F-44B3-9907-7EC253292B71}" type="presParOf" srcId="{BF214A38-9794-4FF6-B073-02E0E12400AA}" destId="{A018473B-B93C-45BE-9435-87E4EC7957E8}" srcOrd="2" destOrd="0" presId="urn:microsoft.com/office/officeart/2005/8/layout/orgChart1"/>
    <dgm:cxn modelId="{A5350DEF-6286-4B1B-8572-EE08EC9AFAC8}" type="presParOf" srcId="{996FCCFD-4C37-4717-8FF6-EA95609BD84E}" destId="{D970DFA1-1D6B-409A-8E7C-69AD6DC78584}" srcOrd="4" destOrd="0" presId="urn:microsoft.com/office/officeart/2005/8/layout/orgChart1"/>
    <dgm:cxn modelId="{B926BDF6-8D86-49CC-8914-02494CB5882B}" type="presParOf" srcId="{996FCCFD-4C37-4717-8FF6-EA95609BD84E}" destId="{7306DB44-BBBE-4F87-8F53-C8AB6B6C9B07}" srcOrd="5" destOrd="0" presId="urn:microsoft.com/office/officeart/2005/8/layout/orgChart1"/>
    <dgm:cxn modelId="{7E13B786-9D87-4F68-9EA9-1D496C8A0862}" type="presParOf" srcId="{7306DB44-BBBE-4F87-8F53-C8AB6B6C9B07}" destId="{7FC6820F-FA22-40D0-BF35-9313C1F00E37}" srcOrd="0" destOrd="0" presId="urn:microsoft.com/office/officeart/2005/8/layout/orgChart1"/>
    <dgm:cxn modelId="{AEAAE6C6-D7EE-419F-8082-3313FAD8962B}" type="presParOf" srcId="{7FC6820F-FA22-40D0-BF35-9313C1F00E37}" destId="{081E4DE9-60ED-4A81-8363-D567DF9D4938}" srcOrd="0" destOrd="0" presId="urn:microsoft.com/office/officeart/2005/8/layout/orgChart1"/>
    <dgm:cxn modelId="{4424EE2A-3EF0-4AB7-91E3-6A4BF8473560}" type="presParOf" srcId="{7FC6820F-FA22-40D0-BF35-9313C1F00E37}" destId="{908DB6FB-F258-4FE2-9E35-F2785524CD20}" srcOrd="1" destOrd="0" presId="urn:microsoft.com/office/officeart/2005/8/layout/orgChart1"/>
    <dgm:cxn modelId="{525AFA4D-F401-4DF8-ADB5-442EBC39A7EC}" type="presParOf" srcId="{7306DB44-BBBE-4F87-8F53-C8AB6B6C9B07}" destId="{54CE1985-DC57-4B52-AB73-03BB9FD462A6}" srcOrd="1" destOrd="0" presId="urn:microsoft.com/office/officeart/2005/8/layout/orgChart1"/>
    <dgm:cxn modelId="{2035207B-FB98-4197-89B0-1F5B13FC1FD3}" type="presParOf" srcId="{54CE1985-DC57-4B52-AB73-03BB9FD462A6}" destId="{089FDAAC-4905-4B5F-A266-D2EA553BE4DA}" srcOrd="0" destOrd="0" presId="urn:microsoft.com/office/officeart/2005/8/layout/orgChart1"/>
    <dgm:cxn modelId="{DEFC36CF-4CB3-4F81-87C7-D4FB7F5B3788}" type="presParOf" srcId="{54CE1985-DC57-4B52-AB73-03BB9FD462A6}" destId="{30DDE6AF-8948-4962-A53E-BAAC7447275B}" srcOrd="1" destOrd="0" presId="urn:microsoft.com/office/officeart/2005/8/layout/orgChart1"/>
    <dgm:cxn modelId="{C8B98222-7558-4EA2-9B5F-975B900F366C}" type="presParOf" srcId="{30DDE6AF-8948-4962-A53E-BAAC7447275B}" destId="{48FE809C-66A1-4173-837F-6079F61700D4}" srcOrd="0" destOrd="0" presId="urn:microsoft.com/office/officeart/2005/8/layout/orgChart1"/>
    <dgm:cxn modelId="{8CAF9A95-F47D-4F18-8771-E233993311BD}" type="presParOf" srcId="{48FE809C-66A1-4173-837F-6079F61700D4}" destId="{4519310A-9B22-4FD8-876C-02D1CC2DA3BB}" srcOrd="0" destOrd="0" presId="urn:microsoft.com/office/officeart/2005/8/layout/orgChart1"/>
    <dgm:cxn modelId="{54317744-7E21-480D-8F8C-D3199F919699}" type="presParOf" srcId="{48FE809C-66A1-4173-837F-6079F61700D4}" destId="{91DB88B0-BB4A-47CB-B69D-D13D156BE311}" srcOrd="1" destOrd="0" presId="urn:microsoft.com/office/officeart/2005/8/layout/orgChart1"/>
    <dgm:cxn modelId="{6FC386EF-E7A0-4DDA-8D9D-6C390A4272C0}" type="presParOf" srcId="{30DDE6AF-8948-4962-A53E-BAAC7447275B}" destId="{8691797A-3FB9-419E-A28E-D347BBC7DAF9}" srcOrd="1" destOrd="0" presId="urn:microsoft.com/office/officeart/2005/8/layout/orgChart1"/>
    <dgm:cxn modelId="{FF178122-7DC1-4277-9863-67DA0A1CE4DF}" type="presParOf" srcId="{8691797A-3FB9-419E-A28E-D347BBC7DAF9}" destId="{916C4ABF-978D-4007-B46E-C22E5EA3E066}" srcOrd="0" destOrd="0" presId="urn:microsoft.com/office/officeart/2005/8/layout/orgChart1"/>
    <dgm:cxn modelId="{A4AED7EE-04D7-4230-BC1B-DFF28E13FD06}" type="presParOf" srcId="{8691797A-3FB9-419E-A28E-D347BBC7DAF9}" destId="{EC4F6690-BCA7-4D41-A7AF-A00447A0F516}" srcOrd="1" destOrd="0" presId="urn:microsoft.com/office/officeart/2005/8/layout/orgChart1"/>
    <dgm:cxn modelId="{65011D94-56A7-447E-8C6A-A8144FF57C72}" type="presParOf" srcId="{EC4F6690-BCA7-4D41-A7AF-A00447A0F516}" destId="{39840695-E004-4785-8AFB-A2A3CED2DE9A}" srcOrd="0" destOrd="0" presId="urn:microsoft.com/office/officeart/2005/8/layout/orgChart1"/>
    <dgm:cxn modelId="{CB5365AB-0DAD-476E-B3AB-300DC34B4ECA}" type="presParOf" srcId="{39840695-E004-4785-8AFB-A2A3CED2DE9A}" destId="{8E942FCF-37B9-4612-9986-3BE9FAEE0EC7}" srcOrd="0" destOrd="0" presId="urn:microsoft.com/office/officeart/2005/8/layout/orgChart1"/>
    <dgm:cxn modelId="{EA7E29AD-17B2-44F7-AD9B-C6A70A4A4611}" type="presParOf" srcId="{39840695-E004-4785-8AFB-A2A3CED2DE9A}" destId="{FC2954DF-7738-407D-903A-0776BB375BD8}" srcOrd="1" destOrd="0" presId="urn:microsoft.com/office/officeart/2005/8/layout/orgChart1"/>
    <dgm:cxn modelId="{55761AB6-629B-4D43-A9D5-05175D04F112}" type="presParOf" srcId="{EC4F6690-BCA7-4D41-A7AF-A00447A0F516}" destId="{741AAAF0-9B75-4777-AD21-77E18136C70F}" srcOrd="1" destOrd="0" presId="urn:microsoft.com/office/officeart/2005/8/layout/orgChart1"/>
    <dgm:cxn modelId="{F3FD819D-2650-4B09-966D-C3ABCA6FE512}" type="presParOf" srcId="{741AAAF0-9B75-4777-AD21-77E18136C70F}" destId="{38233E43-F689-4B46-9872-F277AF6FA583}" srcOrd="0" destOrd="0" presId="urn:microsoft.com/office/officeart/2005/8/layout/orgChart1"/>
    <dgm:cxn modelId="{E1734FFE-1AF0-4990-B83C-DC8C590F24D8}" type="presParOf" srcId="{741AAAF0-9B75-4777-AD21-77E18136C70F}" destId="{0FC10265-DBF4-4BEB-8467-1BEC725D46DF}" srcOrd="1" destOrd="0" presId="urn:microsoft.com/office/officeart/2005/8/layout/orgChart1"/>
    <dgm:cxn modelId="{7FECC943-0E71-44EA-9839-5F4D0FC766A8}" type="presParOf" srcId="{0FC10265-DBF4-4BEB-8467-1BEC725D46DF}" destId="{3298B061-9CD7-4821-AEEF-44EFB4693105}" srcOrd="0" destOrd="0" presId="urn:microsoft.com/office/officeart/2005/8/layout/orgChart1"/>
    <dgm:cxn modelId="{75CD9CEF-0CEE-4652-8554-437A77A3A33E}" type="presParOf" srcId="{3298B061-9CD7-4821-AEEF-44EFB4693105}" destId="{F110D4E1-28F4-47A6-9515-A1FDF68C079A}" srcOrd="0" destOrd="0" presId="urn:microsoft.com/office/officeart/2005/8/layout/orgChart1"/>
    <dgm:cxn modelId="{FC80521A-F00B-4A22-88F7-2FEFBA050069}" type="presParOf" srcId="{3298B061-9CD7-4821-AEEF-44EFB4693105}" destId="{CDBA9A3C-E17C-4878-AB38-BC03D152CF31}" srcOrd="1" destOrd="0" presId="urn:microsoft.com/office/officeart/2005/8/layout/orgChart1"/>
    <dgm:cxn modelId="{F5EBE81B-F1AD-4C19-9013-244734E7ADF3}" type="presParOf" srcId="{0FC10265-DBF4-4BEB-8467-1BEC725D46DF}" destId="{F140447B-3E15-4690-9A01-86FA847D174E}" srcOrd="1" destOrd="0" presId="urn:microsoft.com/office/officeart/2005/8/layout/orgChart1"/>
    <dgm:cxn modelId="{422A3149-63B9-4BFD-8D8B-853F55C9758F}" type="presParOf" srcId="{0FC10265-DBF4-4BEB-8467-1BEC725D46DF}" destId="{717AFD28-2ED1-4F66-8A35-304F15B1A051}" srcOrd="2" destOrd="0" presId="urn:microsoft.com/office/officeart/2005/8/layout/orgChart1"/>
    <dgm:cxn modelId="{D42C1AEB-7CA2-4D78-8B58-F0C44C956748}" type="presParOf" srcId="{741AAAF0-9B75-4777-AD21-77E18136C70F}" destId="{AFD4468A-1594-4E81-9ADA-C6F7DB63B355}" srcOrd="2" destOrd="0" presId="urn:microsoft.com/office/officeart/2005/8/layout/orgChart1"/>
    <dgm:cxn modelId="{84697E16-7297-439E-9F3C-558A315555C8}" type="presParOf" srcId="{741AAAF0-9B75-4777-AD21-77E18136C70F}" destId="{6E8C3745-D1C8-40CE-B2DF-0B3AE10558ED}" srcOrd="3" destOrd="0" presId="urn:microsoft.com/office/officeart/2005/8/layout/orgChart1"/>
    <dgm:cxn modelId="{3E90EBE6-32E8-450C-A4A8-7D4C92A4138D}" type="presParOf" srcId="{6E8C3745-D1C8-40CE-B2DF-0B3AE10558ED}" destId="{5A41F17C-1856-48E4-BEB4-5547E6AE36D4}" srcOrd="0" destOrd="0" presId="urn:microsoft.com/office/officeart/2005/8/layout/orgChart1"/>
    <dgm:cxn modelId="{F52E1011-B266-4C28-A29A-537893B77D33}" type="presParOf" srcId="{5A41F17C-1856-48E4-BEB4-5547E6AE36D4}" destId="{00F8CAD4-255C-44DD-8FC4-072AFF3F3926}" srcOrd="0" destOrd="0" presId="urn:microsoft.com/office/officeart/2005/8/layout/orgChart1"/>
    <dgm:cxn modelId="{09A782E9-EAEF-4CE9-948F-43C383C5C3DC}" type="presParOf" srcId="{5A41F17C-1856-48E4-BEB4-5547E6AE36D4}" destId="{69E24C73-2801-478D-A4D7-042ED9EF472B}" srcOrd="1" destOrd="0" presId="urn:microsoft.com/office/officeart/2005/8/layout/orgChart1"/>
    <dgm:cxn modelId="{0B9D783D-F5C7-4C87-83F3-BD2EDA2112B1}" type="presParOf" srcId="{6E8C3745-D1C8-40CE-B2DF-0B3AE10558ED}" destId="{94880AC6-AFCD-4AE4-9DB4-71B072ED1415}" srcOrd="1" destOrd="0" presId="urn:microsoft.com/office/officeart/2005/8/layout/orgChart1"/>
    <dgm:cxn modelId="{39D0E38A-4514-4EE2-9565-3A63BBEB99F2}" type="presParOf" srcId="{6E8C3745-D1C8-40CE-B2DF-0B3AE10558ED}" destId="{A9A611B9-6D34-4182-8BCD-F3C1160B229F}" srcOrd="2" destOrd="0" presId="urn:microsoft.com/office/officeart/2005/8/layout/orgChart1"/>
    <dgm:cxn modelId="{70F04F75-5FC4-4661-A779-BD3EEF9B3504}" type="presParOf" srcId="{741AAAF0-9B75-4777-AD21-77E18136C70F}" destId="{2D3E280D-5E73-4520-84CF-DA95166B7544}" srcOrd="4" destOrd="0" presId="urn:microsoft.com/office/officeart/2005/8/layout/orgChart1"/>
    <dgm:cxn modelId="{3877EE41-486A-4856-807E-C60922680B7E}" type="presParOf" srcId="{741AAAF0-9B75-4777-AD21-77E18136C70F}" destId="{5F5BE541-5CAE-46A1-A51F-5A0AB63AB9BB}" srcOrd="5" destOrd="0" presId="urn:microsoft.com/office/officeart/2005/8/layout/orgChart1"/>
    <dgm:cxn modelId="{230321BA-B567-45B1-A099-1FB29D222850}" type="presParOf" srcId="{5F5BE541-5CAE-46A1-A51F-5A0AB63AB9BB}" destId="{73209DB5-E496-4978-A597-CBD2CB30E5E2}" srcOrd="0" destOrd="0" presId="urn:microsoft.com/office/officeart/2005/8/layout/orgChart1"/>
    <dgm:cxn modelId="{075EA41D-AE65-4596-84BF-434568D0E526}" type="presParOf" srcId="{73209DB5-E496-4978-A597-CBD2CB30E5E2}" destId="{A12929B5-0E80-49BE-B3E8-A6C4C7E64F6C}" srcOrd="0" destOrd="0" presId="urn:microsoft.com/office/officeart/2005/8/layout/orgChart1"/>
    <dgm:cxn modelId="{AD6268CD-7A44-4A1B-BDDB-F3BFBDBE664A}" type="presParOf" srcId="{73209DB5-E496-4978-A597-CBD2CB30E5E2}" destId="{E2D0F43A-934A-4BD0-B8E2-9536F9A3D6D9}" srcOrd="1" destOrd="0" presId="urn:microsoft.com/office/officeart/2005/8/layout/orgChart1"/>
    <dgm:cxn modelId="{FB14F82B-4510-4344-B108-5F33B91B999C}" type="presParOf" srcId="{5F5BE541-5CAE-46A1-A51F-5A0AB63AB9BB}" destId="{584744EC-6ADA-43AE-9416-21CFB47169F9}" srcOrd="1" destOrd="0" presId="urn:microsoft.com/office/officeart/2005/8/layout/orgChart1"/>
    <dgm:cxn modelId="{0B7BB7B6-0EA3-47D7-B69A-145543C1109B}" type="presParOf" srcId="{5F5BE541-5CAE-46A1-A51F-5A0AB63AB9BB}" destId="{75092D82-23DC-4C40-B741-4C3BA1D3011A}" srcOrd="2" destOrd="0" presId="urn:microsoft.com/office/officeart/2005/8/layout/orgChart1"/>
    <dgm:cxn modelId="{4C1AADCB-54F2-4709-9191-E9648B9CDCC5}" type="presParOf" srcId="{741AAAF0-9B75-4777-AD21-77E18136C70F}" destId="{41B1A85F-1C09-4D0B-8D7D-40024846F105}" srcOrd="6" destOrd="0" presId="urn:microsoft.com/office/officeart/2005/8/layout/orgChart1"/>
    <dgm:cxn modelId="{D2F041C1-51C3-44C3-8120-1EC361F69713}" type="presParOf" srcId="{741AAAF0-9B75-4777-AD21-77E18136C70F}" destId="{2074858B-24C6-4705-8BF4-4799DE9A546E}" srcOrd="7" destOrd="0" presId="urn:microsoft.com/office/officeart/2005/8/layout/orgChart1"/>
    <dgm:cxn modelId="{990E2F4D-E4E0-496F-9566-03BDD80BFD6C}" type="presParOf" srcId="{2074858B-24C6-4705-8BF4-4799DE9A546E}" destId="{33E7B0D5-0FAA-4508-8703-2ED2354CD65F}" srcOrd="0" destOrd="0" presId="urn:microsoft.com/office/officeart/2005/8/layout/orgChart1"/>
    <dgm:cxn modelId="{362B0AE9-012C-4FC0-87D3-07F58886247B}" type="presParOf" srcId="{33E7B0D5-0FAA-4508-8703-2ED2354CD65F}" destId="{8673373F-B32D-4B48-BCFB-7C63C760505B}" srcOrd="0" destOrd="0" presId="urn:microsoft.com/office/officeart/2005/8/layout/orgChart1"/>
    <dgm:cxn modelId="{D2723C93-1758-477B-9428-A57A855DE8FA}" type="presParOf" srcId="{33E7B0D5-0FAA-4508-8703-2ED2354CD65F}" destId="{1A635FC2-051E-436B-A9BE-27CEF3CCFC1F}" srcOrd="1" destOrd="0" presId="urn:microsoft.com/office/officeart/2005/8/layout/orgChart1"/>
    <dgm:cxn modelId="{E5E8AFFB-2C32-4442-B988-2EE1BB616A2F}" type="presParOf" srcId="{2074858B-24C6-4705-8BF4-4799DE9A546E}" destId="{2D50DED7-B4D9-48D3-BE99-B4387788DF5D}" srcOrd="1" destOrd="0" presId="urn:microsoft.com/office/officeart/2005/8/layout/orgChart1"/>
    <dgm:cxn modelId="{589B3FE0-8B81-4861-9D10-3C2BCF02E91A}" type="presParOf" srcId="{2074858B-24C6-4705-8BF4-4799DE9A546E}" destId="{03C1FC76-0D86-4BEE-A193-185D1A437973}" srcOrd="2" destOrd="0" presId="urn:microsoft.com/office/officeart/2005/8/layout/orgChart1"/>
    <dgm:cxn modelId="{C63E17A3-2A8D-40C3-AB1F-E579B7A10FA8}" type="presParOf" srcId="{EC4F6690-BCA7-4D41-A7AF-A00447A0F516}" destId="{088A31FA-9A26-4E29-943E-2B10D369C2B5}" srcOrd="2" destOrd="0" presId="urn:microsoft.com/office/officeart/2005/8/layout/orgChart1"/>
    <dgm:cxn modelId="{4AF0D653-44F5-4DA4-BD41-2C4B319BC518}" type="presParOf" srcId="{8691797A-3FB9-419E-A28E-D347BBC7DAF9}" destId="{D43A934A-7936-441B-9722-3F99E4631C17}" srcOrd="2" destOrd="0" presId="urn:microsoft.com/office/officeart/2005/8/layout/orgChart1"/>
    <dgm:cxn modelId="{ED9AF033-A1A6-4E29-BB89-EF7FCF56B414}" type="presParOf" srcId="{8691797A-3FB9-419E-A28E-D347BBC7DAF9}" destId="{805BD22E-3814-4C79-B822-5B5690F64B6B}" srcOrd="3" destOrd="0" presId="urn:microsoft.com/office/officeart/2005/8/layout/orgChart1"/>
    <dgm:cxn modelId="{582D9FC6-DB50-42BE-B8D0-B7D79E962075}" type="presParOf" srcId="{805BD22E-3814-4C79-B822-5B5690F64B6B}" destId="{D76522AC-560F-418D-A11E-34F1719FD3C9}" srcOrd="0" destOrd="0" presId="urn:microsoft.com/office/officeart/2005/8/layout/orgChart1"/>
    <dgm:cxn modelId="{685E3B2D-A7A9-4E62-9A4D-89B7A9DBB60B}" type="presParOf" srcId="{D76522AC-560F-418D-A11E-34F1719FD3C9}" destId="{E2E84611-57C3-4A04-A901-31413B51DDE0}" srcOrd="0" destOrd="0" presId="urn:microsoft.com/office/officeart/2005/8/layout/orgChart1"/>
    <dgm:cxn modelId="{24082F7B-4C7A-440A-9FE9-40141450FBA4}" type="presParOf" srcId="{D76522AC-560F-418D-A11E-34F1719FD3C9}" destId="{66AEEECF-91DC-4E31-B90B-10C104EF4080}" srcOrd="1" destOrd="0" presId="urn:microsoft.com/office/officeart/2005/8/layout/orgChart1"/>
    <dgm:cxn modelId="{B4D26FE3-915B-4088-B8F9-BF42B59C9099}" type="presParOf" srcId="{805BD22E-3814-4C79-B822-5B5690F64B6B}" destId="{9FC8ADEA-5048-424E-95C6-DB79F46FC2F9}" srcOrd="1" destOrd="0" presId="urn:microsoft.com/office/officeart/2005/8/layout/orgChart1"/>
    <dgm:cxn modelId="{F624E244-601B-465B-81F2-3792C5B38FA7}" type="presParOf" srcId="{9FC8ADEA-5048-424E-95C6-DB79F46FC2F9}" destId="{9BC87390-D167-4361-AC67-FE3340FC0B01}" srcOrd="0" destOrd="0" presId="urn:microsoft.com/office/officeart/2005/8/layout/orgChart1"/>
    <dgm:cxn modelId="{F84C51FB-316E-46E8-A2FE-0DF782D921A1}" type="presParOf" srcId="{9FC8ADEA-5048-424E-95C6-DB79F46FC2F9}" destId="{5D25DB39-528E-48FF-A1F4-D25C2D0BF3C8}" srcOrd="1" destOrd="0" presId="urn:microsoft.com/office/officeart/2005/8/layout/orgChart1"/>
    <dgm:cxn modelId="{0CDB073E-226B-41D4-A712-A454273E1694}" type="presParOf" srcId="{5D25DB39-528E-48FF-A1F4-D25C2D0BF3C8}" destId="{2A0CC3D3-A734-48F9-9F82-472C30EB319B}" srcOrd="0" destOrd="0" presId="urn:microsoft.com/office/officeart/2005/8/layout/orgChart1"/>
    <dgm:cxn modelId="{2D0F6B93-8A29-48B6-A54F-F3471B4EEE48}" type="presParOf" srcId="{2A0CC3D3-A734-48F9-9F82-472C30EB319B}" destId="{3EDDB97E-8F28-4FFA-98B6-BF2C115A5273}" srcOrd="0" destOrd="0" presId="urn:microsoft.com/office/officeart/2005/8/layout/orgChart1"/>
    <dgm:cxn modelId="{2024F86C-D97E-42A8-A821-DD7A846262CB}" type="presParOf" srcId="{2A0CC3D3-A734-48F9-9F82-472C30EB319B}" destId="{EE06C491-FA5B-4792-84AF-D0D717FB4F99}" srcOrd="1" destOrd="0" presId="urn:microsoft.com/office/officeart/2005/8/layout/orgChart1"/>
    <dgm:cxn modelId="{6F731BD9-2343-4FB9-A380-4EF58A80DC8A}" type="presParOf" srcId="{5D25DB39-528E-48FF-A1F4-D25C2D0BF3C8}" destId="{D7F81637-5D64-4151-8ABE-C047940E5041}" srcOrd="1" destOrd="0" presId="urn:microsoft.com/office/officeart/2005/8/layout/orgChart1"/>
    <dgm:cxn modelId="{5AFF6C4E-88EE-4CA3-B086-EA1F08B9FD33}" type="presParOf" srcId="{5D25DB39-528E-48FF-A1F4-D25C2D0BF3C8}" destId="{461D1024-0DF2-435A-ABB1-2BAE8CFCBC9D}" srcOrd="2" destOrd="0" presId="urn:microsoft.com/office/officeart/2005/8/layout/orgChart1"/>
    <dgm:cxn modelId="{A89D0431-2CE0-4375-989B-28584576C750}" type="presParOf" srcId="{805BD22E-3814-4C79-B822-5B5690F64B6B}" destId="{8EC7FBBC-B5A5-40C8-A700-F3C1E8705E33}" srcOrd="2" destOrd="0" presId="urn:microsoft.com/office/officeart/2005/8/layout/orgChart1"/>
    <dgm:cxn modelId="{CB4CFC2A-729E-490B-B44C-62101FC8C94A}" type="presParOf" srcId="{30DDE6AF-8948-4962-A53E-BAAC7447275B}" destId="{0235684E-864E-4E00-9E18-4F70103FA1B5}" srcOrd="2" destOrd="0" presId="urn:microsoft.com/office/officeart/2005/8/layout/orgChart1"/>
    <dgm:cxn modelId="{1397F01D-0CF5-4DEC-B592-993CF0C68497}" type="presParOf" srcId="{54CE1985-DC57-4B52-AB73-03BB9FD462A6}" destId="{41309B48-2E51-4368-899F-C90D3EF5D35F}" srcOrd="2" destOrd="0" presId="urn:microsoft.com/office/officeart/2005/8/layout/orgChart1"/>
    <dgm:cxn modelId="{A3582EF1-A7AA-4BA7-8C11-A124F10AAECF}" type="presParOf" srcId="{54CE1985-DC57-4B52-AB73-03BB9FD462A6}" destId="{8EA811E4-AF8B-4446-A34C-AF8D7976A24F}" srcOrd="3" destOrd="0" presId="urn:microsoft.com/office/officeart/2005/8/layout/orgChart1"/>
    <dgm:cxn modelId="{CAED4BB0-A3DB-4E18-9D7A-7C2F2C0BDFE9}" type="presParOf" srcId="{8EA811E4-AF8B-4446-A34C-AF8D7976A24F}" destId="{FAFBA681-2937-4703-9C32-C5C957AF779E}" srcOrd="0" destOrd="0" presId="urn:microsoft.com/office/officeart/2005/8/layout/orgChart1"/>
    <dgm:cxn modelId="{20391817-1829-47ED-B527-789675D96B1A}" type="presParOf" srcId="{FAFBA681-2937-4703-9C32-C5C957AF779E}" destId="{17CA1AA1-4CE7-4AD5-86FD-D4FEA858A7F2}" srcOrd="0" destOrd="0" presId="urn:microsoft.com/office/officeart/2005/8/layout/orgChart1"/>
    <dgm:cxn modelId="{8BBDDB8C-8F90-425F-AA1F-C7FA002D1F49}" type="presParOf" srcId="{FAFBA681-2937-4703-9C32-C5C957AF779E}" destId="{314B3A1D-8293-436B-85A3-620EC1200402}" srcOrd="1" destOrd="0" presId="urn:microsoft.com/office/officeart/2005/8/layout/orgChart1"/>
    <dgm:cxn modelId="{DF96499D-0DF9-4E5B-B690-758F95DA64C4}" type="presParOf" srcId="{8EA811E4-AF8B-4446-A34C-AF8D7976A24F}" destId="{A4216DAD-9DE3-4D94-AE86-219FB1118649}" srcOrd="1" destOrd="0" presId="urn:microsoft.com/office/officeart/2005/8/layout/orgChart1"/>
    <dgm:cxn modelId="{1252ED86-BA44-4CE2-A3D4-15E32E5CF008}" type="presParOf" srcId="{A4216DAD-9DE3-4D94-AE86-219FB1118649}" destId="{33AB2C44-29D7-4D4C-BC16-7A59D5B57168}" srcOrd="0" destOrd="0" presId="urn:microsoft.com/office/officeart/2005/8/layout/orgChart1"/>
    <dgm:cxn modelId="{6FC86B8E-01E4-4326-99F5-B77A4F0BCF4E}" type="presParOf" srcId="{A4216DAD-9DE3-4D94-AE86-219FB1118649}" destId="{B7648B1D-A068-4430-A788-D8AB4D28B844}" srcOrd="1" destOrd="0" presId="urn:microsoft.com/office/officeart/2005/8/layout/orgChart1"/>
    <dgm:cxn modelId="{5623657F-971F-4F8C-80C5-7FDF6EACA40D}" type="presParOf" srcId="{B7648B1D-A068-4430-A788-D8AB4D28B844}" destId="{3EB4EED8-AA1C-4638-B96B-29961C336FAC}" srcOrd="0" destOrd="0" presId="urn:microsoft.com/office/officeart/2005/8/layout/orgChart1"/>
    <dgm:cxn modelId="{2189C6F0-7D33-4B79-9D10-321E16E36C90}" type="presParOf" srcId="{3EB4EED8-AA1C-4638-B96B-29961C336FAC}" destId="{BD6AB63A-06FE-4C4F-A455-44900E6F78E5}" srcOrd="0" destOrd="0" presId="urn:microsoft.com/office/officeart/2005/8/layout/orgChart1"/>
    <dgm:cxn modelId="{EDEA7B3E-D3B4-4C7C-BF50-7399C381878A}" type="presParOf" srcId="{3EB4EED8-AA1C-4638-B96B-29961C336FAC}" destId="{955DEF1A-0844-4A65-943C-CBAA4416C047}" srcOrd="1" destOrd="0" presId="urn:microsoft.com/office/officeart/2005/8/layout/orgChart1"/>
    <dgm:cxn modelId="{7C038C51-588A-48B7-B460-A31B9027CFD1}" type="presParOf" srcId="{B7648B1D-A068-4430-A788-D8AB4D28B844}" destId="{1BD0292C-D238-41E7-846C-3EBD89CCB548}" srcOrd="1" destOrd="0" presId="urn:microsoft.com/office/officeart/2005/8/layout/orgChart1"/>
    <dgm:cxn modelId="{1079FA78-4D19-4976-8826-0D1B3736BAE0}" type="presParOf" srcId="{B7648B1D-A068-4430-A788-D8AB4D28B844}" destId="{B115972D-5670-4816-B9AD-584D0F17BBD8}" srcOrd="2" destOrd="0" presId="urn:microsoft.com/office/officeart/2005/8/layout/orgChart1"/>
    <dgm:cxn modelId="{D1EAE5F9-91B0-4DF4-8530-4DEA5F2AB4C5}" type="presParOf" srcId="{A4216DAD-9DE3-4D94-AE86-219FB1118649}" destId="{093A86D4-7F3E-412D-9268-9A8EC7FD377C}" srcOrd="2" destOrd="0" presId="urn:microsoft.com/office/officeart/2005/8/layout/orgChart1"/>
    <dgm:cxn modelId="{90407A75-32BC-4B55-969E-1F058F802BFD}" type="presParOf" srcId="{A4216DAD-9DE3-4D94-AE86-219FB1118649}" destId="{21EFF5A6-56F9-4A23-80BC-1B9A6DB6A1F7}" srcOrd="3" destOrd="0" presId="urn:microsoft.com/office/officeart/2005/8/layout/orgChart1"/>
    <dgm:cxn modelId="{6D0FD4B2-4F5B-461F-B3F0-4057442C96CE}" type="presParOf" srcId="{21EFF5A6-56F9-4A23-80BC-1B9A6DB6A1F7}" destId="{5E9465D7-47B6-4C71-9863-3BEA2C8FAEBD}" srcOrd="0" destOrd="0" presId="urn:microsoft.com/office/officeart/2005/8/layout/orgChart1"/>
    <dgm:cxn modelId="{236CE807-16E9-4574-85F9-42CC73201AC2}" type="presParOf" srcId="{5E9465D7-47B6-4C71-9863-3BEA2C8FAEBD}" destId="{CE28F1A9-07DF-41B1-AC0D-F6977D148F06}" srcOrd="0" destOrd="0" presId="urn:microsoft.com/office/officeart/2005/8/layout/orgChart1"/>
    <dgm:cxn modelId="{CC3AC022-DF18-476B-A8BD-F88F477C0B63}" type="presParOf" srcId="{5E9465D7-47B6-4C71-9863-3BEA2C8FAEBD}" destId="{096F92B5-F497-46B5-A26E-F7C4C78B8E84}" srcOrd="1" destOrd="0" presId="urn:microsoft.com/office/officeart/2005/8/layout/orgChart1"/>
    <dgm:cxn modelId="{D6E58B0D-675A-4D7A-BE66-B853F897258E}" type="presParOf" srcId="{21EFF5A6-56F9-4A23-80BC-1B9A6DB6A1F7}" destId="{C8D9259F-B2FF-4171-ABA9-49DEEEE7EC7F}" srcOrd="1" destOrd="0" presId="urn:microsoft.com/office/officeart/2005/8/layout/orgChart1"/>
    <dgm:cxn modelId="{A45BC52F-A12C-4025-8C3B-32AFE198C7CB}" type="presParOf" srcId="{21EFF5A6-56F9-4A23-80BC-1B9A6DB6A1F7}" destId="{B09A19EC-7C0B-4DDA-ABEA-EF578FCFB407}" srcOrd="2" destOrd="0" presId="urn:microsoft.com/office/officeart/2005/8/layout/orgChart1"/>
    <dgm:cxn modelId="{CAAC1332-B18D-46A4-B2B3-B63EE82DBD15}" type="presParOf" srcId="{A4216DAD-9DE3-4D94-AE86-219FB1118649}" destId="{7043A43D-60BA-4F7B-8248-E347D0910E4B}" srcOrd="4" destOrd="0" presId="urn:microsoft.com/office/officeart/2005/8/layout/orgChart1"/>
    <dgm:cxn modelId="{317B7280-31D6-4733-AB2B-3C165D41450E}" type="presParOf" srcId="{A4216DAD-9DE3-4D94-AE86-219FB1118649}" destId="{88481B5A-F013-46D2-9295-7B51167A072A}" srcOrd="5" destOrd="0" presId="urn:microsoft.com/office/officeart/2005/8/layout/orgChart1"/>
    <dgm:cxn modelId="{E78B4F2D-C4C9-4291-8263-89C35FD63DF8}" type="presParOf" srcId="{88481B5A-F013-46D2-9295-7B51167A072A}" destId="{18A82271-85F3-4129-BD0E-BC2859EBA49A}" srcOrd="0" destOrd="0" presId="urn:microsoft.com/office/officeart/2005/8/layout/orgChart1"/>
    <dgm:cxn modelId="{28E9EC59-5A04-4549-9C29-860C2B3677D3}" type="presParOf" srcId="{18A82271-85F3-4129-BD0E-BC2859EBA49A}" destId="{AC4F7584-EC6B-46AC-920A-59ACEFCB423F}" srcOrd="0" destOrd="0" presId="urn:microsoft.com/office/officeart/2005/8/layout/orgChart1"/>
    <dgm:cxn modelId="{F6B60264-ADD7-4620-A3AC-A46CE15C2757}" type="presParOf" srcId="{18A82271-85F3-4129-BD0E-BC2859EBA49A}" destId="{A8B4F702-73F6-472B-8E46-4D99D8356233}" srcOrd="1" destOrd="0" presId="urn:microsoft.com/office/officeart/2005/8/layout/orgChart1"/>
    <dgm:cxn modelId="{61D0224D-62CE-4817-8C0F-8D9E4666594E}" type="presParOf" srcId="{88481B5A-F013-46D2-9295-7B51167A072A}" destId="{7ACC73A1-4576-4759-B4A7-4492893CC5B9}" srcOrd="1" destOrd="0" presId="urn:microsoft.com/office/officeart/2005/8/layout/orgChart1"/>
    <dgm:cxn modelId="{16FDECC4-9A2D-4997-87AC-186A3A86E871}" type="presParOf" srcId="{88481B5A-F013-46D2-9295-7B51167A072A}" destId="{8A3DD71C-C0C0-44D9-A2AE-32FE48CDCE8A}" srcOrd="2" destOrd="0" presId="urn:microsoft.com/office/officeart/2005/8/layout/orgChart1"/>
    <dgm:cxn modelId="{F6E7088C-8792-4274-B26F-3FB402F34F8A}" type="presParOf" srcId="{8EA811E4-AF8B-4446-A34C-AF8D7976A24F}" destId="{635C688C-C8F2-4170-8775-6DC343ED2157}" srcOrd="2" destOrd="0" presId="urn:microsoft.com/office/officeart/2005/8/layout/orgChart1"/>
    <dgm:cxn modelId="{721A97AC-9ED2-4262-B09E-7C241282F277}" type="presParOf" srcId="{7306DB44-BBBE-4F87-8F53-C8AB6B6C9B07}" destId="{C8D0CB60-CBB5-4FDC-BE87-9F11AB7AC106}" srcOrd="2" destOrd="0" presId="urn:microsoft.com/office/officeart/2005/8/layout/orgChart1"/>
    <dgm:cxn modelId="{9D5056C6-C54E-432D-BA65-C2B0662BA702}" type="presParOf" srcId="{996FCCFD-4C37-4717-8FF6-EA95609BD84E}" destId="{5A3518E7-A851-4A88-82D8-8BCA77659A49}" srcOrd="6" destOrd="0" presId="urn:microsoft.com/office/officeart/2005/8/layout/orgChart1"/>
    <dgm:cxn modelId="{702B6B44-54B7-4354-B722-11C71ECF2347}" type="presParOf" srcId="{996FCCFD-4C37-4717-8FF6-EA95609BD84E}" destId="{92076B31-EBF8-4930-BBA5-0E706FD49718}" srcOrd="7" destOrd="0" presId="urn:microsoft.com/office/officeart/2005/8/layout/orgChart1"/>
    <dgm:cxn modelId="{933F87D1-03D4-4A34-A20B-82E2CBE81180}" type="presParOf" srcId="{92076B31-EBF8-4930-BBA5-0E706FD49718}" destId="{8EE341E1-0CE6-4A94-8DB0-9F6AB16AFAEC}" srcOrd="0" destOrd="0" presId="urn:microsoft.com/office/officeart/2005/8/layout/orgChart1"/>
    <dgm:cxn modelId="{6E574037-7AC8-454D-B55E-4FDFCE1F1DE4}" type="presParOf" srcId="{8EE341E1-0CE6-4A94-8DB0-9F6AB16AFAEC}" destId="{5701BEE0-8400-44FB-AE4D-4DF4C113EF87}" srcOrd="0" destOrd="0" presId="urn:microsoft.com/office/officeart/2005/8/layout/orgChart1"/>
    <dgm:cxn modelId="{396BBCFD-E799-4388-8732-E2D1B6FC5992}" type="presParOf" srcId="{8EE341E1-0CE6-4A94-8DB0-9F6AB16AFAEC}" destId="{88C6B7E0-B27C-46CA-95FC-80D9F7C99E9B}" srcOrd="1" destOrd="0" presId="urn:microsoft.com/office/officeart/2005/8/layout/orgChart1"/>
    <dgm:cxn modelId="{F1CF4E08-1A08-400E-8BEC-301629AAF9DA}" type="presParOf" srcId="{92076B31-EBF8-4930-BBA5-0E706FD49718}" destId="{92E76188-3D8C-404A-8CC3-B9AE6DF36753}" srcOrd="1" destOrd="0" presId="urn:microsoft.com/office/officeart/2005/8/layout/orgChart1"/>
    <dgm:cxn modelId="{F90A7A78-8E1B-4858-93BA-8A986016ACCF}" type="presParOf" srcId="{92E76188-3D8C-404A-8CC3-B9AE6DF36753}" destId="{AD2E31D3-8F9E-4EB5-8806-9F674618DAE8}" srcOrd="0" destOrd="0" presId="urn:microsoft.com/office/officeart/2005/8/layout/orgChart1"/>
    <dgm:cxn modelId="{AB5CAFAA-5A35-48E6-ADEF-D7F786AAE101}" type="presParOf" srcId="{92E76188-3D8C-404A-8CC3-B9AE6DF36753}" destId="{FA54E2AF-3C65-438E-B752-B0FFF0CBD96B}" srcOrd="1" destOrd="0" presId="urn:microsoft.com/office/officeart/2005/8/layout/orgChart1"/>
    <dgm:cxn modelId="{7CD06FE6-7620-47DA-A740-5033A763D557}" type="presParOf" srcId="{FA54E2AF-3C65-438E-B752-B0FFF0CBD96B}" destId="{7816E6FD-F9DB-4BB6-9EC6-6FD28DAC1D8C}" srcOrd="0" destOrd="0" presId="urn:microsoft.com/office/officeart/2005/8/layout/orgChart1"/>
    <dgm:cxn modelId="{91D3FC1D-57AF-4C19-A321-5A5C3BA0899C}" type="presParOf" srcId="{7816E6FD-F9DB-4BB6-9EC6-6FD28DAC1D8C}" destId="{941408FE-AED8-496A-A810-7EE08837ED83}" srcOrd="0" destOrd="0" presId="urn:microsoft.com/office/officeart/2005/8/layout/orgChart1"/>
    <dgm:cxn modelId="{419F1D85-9800-4BB2-9AB5-9772958AB13B}" type="presParOf" srcId="{7816E6FD-F9DB-4BB6-9EC6-6FD28DAC1D8C}" destId="{572B4B70-87AE-4989-9F6A-ECCF68D181EA}" srcOrd="1" destOrd="0" presId="urn:microsoft.com/office/officeart/2005/8/layout/orgChart1"/>
    <dgm:cxn modelId="{59529F67-E064-4CE9-B979-C5883FFDD93B}" type="presParOf" srcId="{FA54E2AF-3C65-438E-B752-B0FFF0CBD96B}" destId="{BB8B328F-5FDE-4F5B-B73D-45D5440A537E}" srcOrd="1" destOrd="0" presId="urn:microsoft.com/office/officeart/2005/8/layout/orgChart1"/>
    <dgm:cxn modelId="{DF4FB0FA-A791-4DB3-ADE7-D0F7B9E1E410}" type="presParOf" srcId="{FA54E2AF-3C65-438E-B752-B0FFF0CBD96B}" destId="{9FD4ECE7-39B5-4D00-9E84-F0DCD4A517FE}" srcOrd="2" destOrd="0" presId="urn:microsoft.com/office/officeart/2005/8/layout/orgChart1"/>
    <dgm:cxn modelId="{CF93DC04-2931-489E-83E0-6290E69DB8F2}" type="presParOf" srcId="{92E76188-3D8C-404A-8CC3-B9AE6DF36753}" destId="{4B20E6A6-CE69-44F7-A716-29E992BFBA96}" srcOrd="2" destOrd="0" presId="urn:microsoft.com/office/officeart/2005/8/layout/orgChart1"/>
    <dgm:cxn modelId="{5298AA0F-FD9C-49E6-AF55-3C25FEED4AC4}" type="presParOf" srcId="{92E76188-3D8C-404A-8CC3-B9AE6DF36753}" destId="{5011F8D6-9FF5-49D9-8975-C624B59F194B}" srcOrd="3" destOrd="0" presId="urn:microsoft.com/office/officeart/2005/8/layout/orgChart1"/>
    <dgm:cxn modelId="{5A23A427-C947-47C1-A4BA-5878B4679D27}" type="presParOf" srcId="{5011F8D6-9FF5-49D9-8975-C624B59F194B}" destId="{6F515B83-D251-4B85-B3FB-AAB3A9B09B9A}" srcOrd="0" destOrd="0" presId="urn:microsoft.com/office/officeart/2005/8/layout/orgChart1"/>
    <dgm:cxn modelId="{79237676-C31C-40E0-A424-B5517FDEEF78}" type="presParOf" srcId="{6F515B83-D251-4B85-B3FB-AAB3A9B09B9A}" destId="{879467AF-65AF-4D51-BA7C-635C5DB641FD}" srcOrd="0" destOrd="0" presId="urn:microsoft.com/office/officeart/2005/8/layout/orgChart1"/>
    <dgm:cxn modelId="{37E4684A-58E9-4932-A175-72E16379442B}" type="presParOf" srcId="{6F515B83-D251-4B85-B3FB-AAB3A9B09B9A}" destId="{07254544-99A3-47F5-BABE-B5A086DE12A3}" srcOrd="1" destOrd="0" presId="urn:microsoft.com/office/officeart/2005/8/layout/orgChart1"/>
    <dgm:cxn modelId="{CC2190DB-8483-4115-8E6D-4E58EC1D0AC4}" type="presParOf" srcId="{5011F8D6-9FF5-49D9-8975-C624B59F194B}" destId="{4C8631FF-D388-4349-922A-7AAA94A63EAF}" srcOrd="1" destOrd="0" presId="urn:microsoft.com/office/officeart/2005/8/layout/orgChart1"/>
    <dgm:cxn modelId="{72EFAE30-FFD2-41F3-86C1-8539520816C7}" type="presParOf" srcId="{4C8631FF-D388-4349-922A-7AAA94A63EAF}" destId="{09F60619-421D-46B2-B79B-745C25CB8D63}" srcOrd="0" destOrd="0" presId="urn:microsoft.com/office/officeart/2005/8/layout/orgChart1"/>
    <dgm:cxn modelId="{773EDCD7-01B3-4E77-9B52-A0A4E45DA770}" type="presParOf" srcId="{4C8631FF-D388-4349-922A-7AAA94A63EAF}" destId="{2B9CBFEB-F012-4C60-B9B3-A470EF48A3F3}" srcOrd="1" destOrd="0" presId="urn:microsoft.com/office/officeart/2005/8/layout/orgChart1"/>
    <dgm:cxn modelId="{31850DF8-B7B1-46DE-9EB0-137AA45F9303}" type="presParOf" srcId="{2B9CBFEB-F012-4C60-B9B3-A470EF48A3F3}" destId="{C139ED99-C6BD-497E-A47C-7B10B45661AE}" srcOrd="0" destOrd="0" presId="urn:microsoft.com/office/officeart/2005/8/layout/orgChart1"/>
    <dgm:cxn modelId="{B7A2F48E-726C-4C97-A4F8-FED1E7E50ED9}" type="presParOf" srcId="{C139ED99-C6BD-497E-A47C-7B10B45661AE}" destId="{22785F13-5157-4E39-AEED-CD1F37E5D9E9}" srcOrd="0" destOrd="0" presId="urn:microsoft.com/office/officeart/2005/8/layout/orgChart1"/>
    <dgm:cxn modelId="{EDE48121-86F9-4187-B06B-49EE81FE50AA}" type="presParOf" srcId="{C139ED99-C6BD-497E-A47C-7B10B45661AE}" destId="{D21CCFCC-A4B7-4440-8EA5-8E5200CBD2A5}" srcOrd="1" destOrd="0" presId="urn:microsoft.com/office/officeart/2005/8/layout/orgChart1"/>
    <dgm:cxn modelId="{E8F981B0-ADE7-4CB9-BB23-BB511E9D02DD}" type="presParOf" srcId="{2B9CBFEB-F012-4C60-B9B3-A470EF48A3F3}" destId="{14326F5B-1BAF-40B5-AA3A-708D137179F5}" srcOrd="1" destOrd="0" presId="urn:microsoft.com/office/officeart/2005/8/layout/orgChart1"/>
    <dgm:cxn modelId="{714C3BAF-3EEA-4CB5-82D0-CFDD54361766}" type="presParOf" srcId="{2B9CBFEB-F012-4C60-B9B3-A470EF48A3F3}" destId="{C7641A38-ED02-4F6E-B30A-9D7C779F1810}" srcOrd="2" destOrd="0" presId="urn:microsoft.com/office/officeart/2005/8/layout/orgChart1"/>
    <dgm:cxn modelId="{08DBF850-E6CD-42C2-9587-BC7980D7C6B6}" type="presParOf" srcId="{4C8631FF-D388-4349-922A-7AAA94A63EAF}" destId="{A8636E95-41DA-4FBC-AE38-FE9143068E90}" srcOrd="2" destOrd="0" presId="urn:microsoft.com/office/officeart/2005/8/layout/orgChart1"/>
    <dgm:cxn modelId="{BD63E63C-1BB8-4ADD-A6AF-3CCF9615B9AD}" type="presParOf" srcId="{4C8631FF-D388-4349-922A-7AAA94A63EAF}" destId="{F28719D7-3E0C-4292-801C-4640A534313B}" srcOrd="3" destOrd="0" presId="urn:microsoft.com/office/officeart/2005/8/layout/orgChart1"/>
    <dgm:cxn modelId="{5C6644AE-3673-4822-967D-068E88D28F11}" type="presParOf" srcId="{F28719D7-3E0C-4292-801C-4640A534313B}" destId="{DD55D98D-EE96-4D39-B42E-CFDAA96846D5}" srcOrd="0" destOrd="0" presId="urn:microsoft.com/office/officeart/2005/8/layout/orgChart1"/>
    <dgm:cxn modelId="{A1411358-5F65-4414-8333-8E1804AF4761}" type="presParOf" srcId="{DD55D98D-EE96-4D39-B42E-CFDAA96846D5}" destId="{04C6C00F-C9A8-41CC-B8F9-2E1523DD657E}" srcOrd="0" destOrd="0" presId="urn:microsoft.com/office/officeart/2005/8/layout/orgChart1"/>
    <dgm:cxn modelId="{E03C5D04-BE3C-4C92-BB71-2EDA92783D6B}" type="presParOf" srcId="{DD55D98D-EE96-4D39-B42E-CFDAA96846D5}" destId="{A935D5F7-0939-42D8-B788-781148CD63E6}" srcOrd="1" destOrd="0" presId="urn:microsoft.com/office/officeart/2005/8/layout/orgChart1"/>
    <dgm:cxn modelId="{F95991D0-C3DB-4BCC-9F58-77E34AA3A09F}" type="presParOf" srcId="{F28719D7-3E0C-4292-801C-4640A534313B}" destId="{D864B93C-5CEC-49DC-867F-C3A3AA8AB99A}" srcOrd="1" destOrd="0" presId="urn:microsoft.com/office/officeart/2005/8/layout/orgChart1"/>
    <dgm:cxn modelId="{25A29D89-D8F8-4FF4-933C-19D4D56A15B2}" type="presParOf" srcId="{F28719D7-3E0C-4292-801C-4640A534313B}" destId="{8B13E8AA-5921-4A88-8FC8-25C6265346F8}" srcOrd="2" destOrd="0" presId="urn:microsoft.com/office/officeart/2005/8/layout/orgChart1"/>
    <dgm:cxn modelId="{866A7CA3-EF81-4ED3-8642-362E549E37AD}" type="presParOf" srcId="{5011F8D6-9FF5-49D9-8975-C624B59F194B}" destId="{46BD038F-1F5A-4CA0-A75D-7F14F9CDC30B}" srcOrd="2" destOrd="0" presId="urn:microsoft.com/office/officeart/2005/8/layout/orgChart1"/>
    <dgm:cxn modelId="{A01540B4-76CA-4ECA-BEF0-491B910D968B}" type="presParOf" srcId="{92E76188-3D8C-404A-8CC3-B9AE6DF36753}" destId="{7608B454-799E-4BBB-B6E5-77518EE4D4D5}" srcOrd="4" destOrd="0" presId="urn:microsoft.com/office/officeart/2005/8/layout/orgChart1"/>
    <dgm:cxn modelId="{061AE8CC-DED7-40BC-9C58-D3FFA8837178}" type="presParOf" srcId="{92E76188-3D8C-404A-8CC3-B9AE6DF36753}" destId="{0471B2B1-3C15-4B28-99CA-CE48125D331B}" srcOrd="5" destOrd="0" presId="urn:microsoft.com/office/officeart/2005/8/layout/orgChart1"/>
    <dgm:cxn modelId="{28AC8788-F8F3-4F22-A8CF-B477B3D0821E}" type="presParOf" srcId="{0471B2B1-3C15-4B28-99CA-CE48125D331B}" destId="{2625368A-F89A-4276-819B-A9E8D653AAE4}" srcOrd="0" destOrd="0" presId="urn:microsoft.com/office/officeart/2005/8/layout/orgChart1"/>
    <dgm:cxn modelId="{B47102E7-F098-4F47-AB65-D120C5D140FD}" type="presParOf" srcId="{2625368A-F89A-4276-819B-A9E8D653AAE4}" destId="{8EE0A47C-9B3D-46D7-A34A-2F46B4DBB709}" srcOrd="0" destOrd="0" presId="urn:microsoft.com/office/officeart/2005/8/layout/orgChart1"/>
    <dgm:cxn modelId="{37907148-0DC1-497C-87B0-153A09877F2B}" type="presParOf" srcId="{2625368A-F89A-4276-819B-A9E8D653AAE4}" destId="{ED590518-6E58-4E0E-8F76-180C45C81334}" srcOrd="1" destOrd="0" presId="urn:microsoft.com/office/officeart/2005/8/layout/orgChart1"/>
    <dgm:cxn modelId="{5C6A2D7D-B753-4B8F-8A6F-4D6F9FB73436}" type="presParOf" srcId="{0471B2B1-3C15-4B28-99CA-CE48125D331B}" destId="{A12647BC-B95B-4254-98E5-44BE40926F4A}" srcOrd="1" destOrd="0" presId="urn:microsoft.com/office/officeart/2005/8/layout/orgChart1"/>
    <dgm:cxn modelId="{73A4A1BB-731D-4D46-BA99-3EDD6FC17FC6}" type="presParOf" srcId="{0471B2B1-3C15-4B28-99CA-CE48125D331B}" destId="{7D83E4EA-8AF1-43F5-B2BE-7C15AB1A1296}" srcOrd="2" destOrd="0" presId="urn:microsoft.com/office/officeart/2005/8/layout/orgChart1"/>
    <dgm:cxn modelId="{C7CC412F-DA4E-4828-B55B-D348C2A6E2F7}" type="presParOf" srcId="{92E76188-3D8C-404A-8CC3-B9AE6DF36753}" destId="{B57458CC-FA59-4717-BBD3-5D900F01BADF}" srcOrd="6" destOrd="0" presId="urn:microsoft.com/office/officeart/2005/8/layout/orgChart1"/>
    <dgm:cxn modelId="{86755C93-60FF-4712-8BCA-7ABF9618FC37}" type="presParOf" srcId="{92E76188-3D8C-404A-8CC3-B9AE6DF36753}" destId="{CF03552D-D02F-425A-9645-93899C2B1F91}" srcOrd="7" destOrd="0" presId="urn:microsoft.com/office/officeart/2005/8/layout/orgChart1"/>
    <dgm:cxn modelId="{DBB0996A-1B8B-414D-84F2-EE22D41E97C8}" type="presParOf" srcId="{CF03552D-D02F-425A-9645-93899C2B1F91}" destId="{ACC704BC-FF83-4AF2-A71F-2877DF8F00E3}" srcOrd="0" destOrd="0" presId="urn:microsoft.com/office/officeart/2005/8/layout/orgChart1"/>
    <dgm:cxn modelId="{08909ECC-7EEC-4B6F-8B8F-1647248BC4D9}" type="presParOf" srcId="{ACC704BC-FF83-4AF2-A71F-2877DF8F00E3}" destId="{7678C396-AB10-4FC6-BA42-7C208A1B89BF}" srcOrd="0" destOrd="0" presId="urn:microsoft.com/office/officeart/2005/8/layout/orgChart1"/>
    <dgm:cxn modelId="{0F2A72A2-1E40-4E16-83FB-770D2FCF4790}" type="presParOf" srcId="{ACC704BC-FF83-4AF2-A71F-2877DF8F00E3}" destId="{450A309F-0D30-4A00-AEE3-3D93D81A259F}" srcOrd="1" destOrd="0" presId="urn:microsoft.com/office/officeart/2005/8/layout/orgChart1"/>
    <dgm:cxn modelId="{34C2F22B-628C-4FC4-9119-3134C9AB1B59}" type="presParOf" srcId="{CF03552D-D02F-425A-9645-93899C2B1F91}" destId="{E92FFB1D-6B52-4340-A8E8-449BD502A3C6}" srcOrd="1" destOrd="0" presId="urn:microsoft.com/office/officeart/2005/8/layout/orgChart1"/>
    <dgm:cxn modelId="{D76195D8-4078-4018-A32A-AE70AED0F244}" type="presParOf" srcId="{CF03552D-D02F-425A-9645-93899C2B1F91}" destId="{3A5F3A82-65CE-494F-828C-773E3D2B7D77}" srcOrd="2" destOrd="0" presId="urn:microsoft.com/office/officeart/2005/8/layout/orgChart1"/>
    <dgm:cxn modelId="{B8F6B902-4028-48BC-827D-A9DA74D8D53B}" type="presParOf" srcId="{92076B31-EBF8-4930-BBA5-0E706FD49718}" destId="{126DF1E4-4C06-46F3-A08D-A86BAA49F40C}" srcOrd="2" destOrd="0" presId="urn:microsoft.com/office/officeart/2005/8/layout/orgChart1"/>
    <dgm:cxn modelId="{5544F924-F972-46C1-BDD3-AB3D95DFE619}" type="presParOf" srcId="{9E7D8BD6-50C7-45A6-A713-0DCCAEBB6663}" destId="{62DA1254-BE9D-4FEB-BB4D-B483C2545514}"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7458CC-FA59-4717-BBD3-5D900F01BADF}">
      <dsp:nvSpPr>
        <dsp:cNvPr id="0" name=""/>
        <dsp:cNvSpPr/>
      </dsp:nvSpPr>
      <dsp:spPr>
        <a:xfrm>
          <a:off x="7382055" y="931250"/>
          <a:ext cx="1394689" cy="161369"/>
        </a:xfrm>
        <a:custGeom>
          <a:avLst/>
          <a:gdLst/>
          <a:ahLst/>
          <a:cxnLst/>
          <a:rect l="0" t="0" r="0" b="0"/>
          <a:pathLst>
            <a:path>
              <a:moveTo>
                <a:pt x="0" y="0"/>
              </a:moveTo>
              <a:lnTo>
                <a:pt x="0" y="80684"/>
              </a:lnTo>
              <a:lnTo>
                <a:pt x="1394689" y="80684"/>
              </a:lnTo>
              <a:lnTo>
                <a:pt x="1394689" y="161369"/>
              </a:lnTo>
            </a:path>
          </a:pathLst>
        </a:custGeom>
        <a:noFill/>
        <a:ln w="25400" cap="flat" cmpd="sng" algn="ctr">
          <a:solidFill>
            <a:schemeClr val="accent6">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08B454-799E-4BBB-B6E5-77518EE4D4D5}">
      <dsp:nvSpPr>
        <dsp:cNvPr id="0" name=""/>
        <dsp:cNvSpPr/>
      </dsp:nvSpPr>
      <dsp:spPr>
        <a:xfrm>
          <a:off x="7382055" y="931250"/>
          <a:ext cx="464896" cy="161369"/>
        </a:xfrm>
        <a:custGeom>
          <a:avLst/>
          <a:gdLst/>
          <a:ahLst/>
          <a:cxnLst/>
          <a:rect l="0" t="0" r="0" b="0"/>
          <a:pathLst>
            <a:path>
              <a:moveTo>
                <a:pt x="0" y="0"/>
              </a:moveTo>
              <a:lnTo>
                <a:pt x="0" y="80684"/>
              </a:lnTo>
              <a:lnTo>
                <a:pt x="464896" y="80684"/>
              </a:lnTo>
              <a:lnTo>
                <a:pt x="464896" y="161369"/>
              </a:lnTo>
            </a:path>
          </a:pathLst>
        </a:custGeom>
        <a:noFill/>
        <a:ln w="25400" cap="flat" cmpd="sng" algn="ctr">
          <a:solidFill>
            <a:schemeClr val="accent6">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636E95-41DA-4FBC-AE38-FE9143068E90}">
      <dsp:nvSpPr>
        <dsp:cNvPr id="0" name=""/>
        <dsp:cNvSpPr/>
      </dsp:nvSpPr>
      <dsp:spPr>
        <a:xfrm>
          <a:off x="6609789" y="1476831"/>
          <a:ext cx="115263" cy="899056"/>
        </a:xfrm>
        <a:custGeom>
          <a:avLst/>
          <a:gdLst/>
          <a:ahLst/>
          <a:cxnLst/>
          <a:rect l="0" t="0" r="0" b="0"/>
          <a:pathLst>
            <a:path>
              <a:moveTo>
                <a:pt x="0" y="0"/>
              </a:moveTo>
              <a:lnTo>
                <a:pt x="0" y="899056"/>
              </a:lnTo>
              <a:lnTo>
                <a:pt x="115263" y="899056"/>
              </a:lnTo>
            </a:path>
          </a:pathLst>
        </a:custGeom>
        <a:noFill/>
        <a:ln w="25400" cap="flat" cmpd="sng" algn="ctr">
          <a:solidFill>
            <a:schemeClr val="accent6">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F60619-421D-46B2-B79B-745C25CB8D63}">
      <dsp:nvSpPr>
        <dsp:cNvPr id="0" name=""/>
        <dsp:cNvSpPr/>
      </dsp:nvSpPr>
      <dsp:spPr>
        <a:xfrm>
          <a:off x="6609789" y="1476831"/>
          <a:ext cx="115263" cy="353475"/>
        </a:xfrm>
        <a:custGeom>
          <a:avLst/>
          <a:gdLst/>
          <a:ahLst/>
          <a:cxnLst/>
          <a:rect l="0" t="0" r="0" b="0"/>
          <a:pathLst>
            <a:path>
              <a:moveTo>
                <a:pt x="0" y="0"/>
              </a:moveTo>
              <a:lnTo>
                <a:pt x="0" y="353475"/>
              </a:lnTo>
              <a:lnTo>
                <a:pt x="115263" y="353475"/>
              </a:lnTo>
            </a:path>
          </a:pathLst>
        </a:custGeom>
        <a:noFill/>
        <a:ln w="25400" cap="flat" cmpd="sng" algn="ctr">
          <a:solidFill>
            <a:schemeClr val="accent6">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20E6A6-CE69-44F7-A716-29E992BFBA96}">
      <dsp:nvSpPr>
        <dsp:cNvPr id="0" name=""/>
        <dsp:cNvSpPr/>
      </dsp:nvSpPr>
      <dsp:spPr>
        <a:xfrm>
          <a:off x="6917159" y="931250"/>
          <a:ext cx="464896" cy="161369"/>
        </a:xfrm>
        <a:custGeom>
          <a:avLst/>
          <a:gdLst/>
          <a:ahLst/>
          <a:cxnLst/>
          <a:rect l="0" t="0" r="0" b="0"/>
          <a:pathLst>
            <a:path>
              <a:moveTo>
                <a:pt x="464896" y="0"/>
              </a:moveTo>
              <a:lnTo>
                <a:pt x="464896" y="80684"/>
              </a:lnTo>
              <a:lnTo>
                <a:pt x="0" y="80684"/>
              </a:lnTo>
              <a:lnTo>
                <a:pt x="0" y="161369"/>
              </a:lnTo>
            </a:path>
          </a:pathLst>
        </a:custGeom>
        <a:noFill/>
        <a:ln w="25400" cap="flat" cmpd="sng" algn="ctr">
          <a:solidFill>
            <a:schemeClr val="accent6">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2E31D3-8F9E-4EB5-8806-9F674618DAE8}">
      <dsp:nvSpPr>
        <dsp:cNvPr id="0" name=""/>
        <dsp:cNvSpPr/>
      </dsp:nvSpPr>
      <dsp:spPr>
        <a:xfrm>
          <a:off x="5987366" y="931250"/>
          <a:ext cx="1394689" cy="161369"/>
        </a:xfrm>
        <a:custGeom>
          <a:avLst/>
          <a:gdLst/>
          <a:ahLst/>
          <a:cxnLst/>
          <a:rect l="0" t="0" r="0" b="0"/>
          <a:pathLst>
            <a:path>
              <a:moveTo>
                <a:pt x="1394689" y="0"/>
              </a:moveTo>
              <a:lnTo>
                <a:pt x="1394689" y="80684"/>
              </a:lnTo>
              <a:lnTo>
                <a:pt x="0" y="80684"/>
              </a:lnTo>
              <a:lnTo>
                <a:pt x="0" y="161369"/>
              </a:lnTo>
            </a:path>
          </a:pathLst>
        </a:custGeom>
        <a:noFill/>
        <a:ln w="25400" cap="flat" cmpd="sng" algn="ctr">
          <a:solidFill>
            <a:schemeClr val="accent6">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3518E7-A851-4A88-82D8-8BCA77659A49}">
      <dsp:nvSpPr>
        <dsp:cNvPr id="0" name=""/>
        <dsp:cNvSpPr/>
      </dsp:nvSpPr>
      <dsp:spPr>
        <a:xfrm>
          <a:off x="4264175" y="385669"/>
          <a:ext cx="3117880" cy="161369"/>
        </a:xfrm>
        <a:custGeom>
          <a:avLst/>
          <a:gdLst/>
          <a:ahLst/>
          <a:cxnLst/>
          <a:rect l="0" t="0" r="0" b="0"/>
          <a:pathLst>
            <a:path>
              <a:moveTo>
                <a:pt x="0" y="0"/>
              </a:moveTo>
              <a:lnTo>
                <a:pt x="0" y="80684"/>
              </a:lnTo>
              <a:lnTo>
                <a:pt x="3117880" y="80684"/>
              </a:lnTo>
              <a:lnTo>
                <a:pt x="3117880" y="161369"/>
              </a:lnTo>
            </a:path>
          </a:pathLst>
        </a:custGeom>
        <a:noFill/>
        <a:ln w="25400" cap="flat" cmpd="sng" algn="ctr">
          <a:solidFill>
            <a:schemeClr val="accent6">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43A43D-60BA-4F7B-8248-E347D0910E4B}">
      <dsp:nvSpPr>
        <dsp:cNvPr id="0" name=""/>
        <dsp:cNvSpPr/>
      </dsp:nvSpPr>
      <dsp:spPr>
        <a:xfrm>
          <a:off x="4750203" y="1476831"/>
          <a:ext cx="115263" cy="1444637"/>
        </a:xfrm>
        <a:custGeom>
          <a:avLst/>
          <a:gdLst/>
          <a:ahLst/>
          <a:cxnLst/>
          <a:rect l="0" t="0" r="0" b="0"/>
          <a:pathLst>
            <a:path>
              <a:moveTo>
                <a:pt x="0" y="0"/>
              </a:moveTo>
              <a:lnTo>
                <a:pt x="0" y="1444637"/>
              </a:lnTo>
              <a:lnTo>
                <a:pt x="115263" y="1444637"/>
              </a:lnTo>
            </a:path>
          </a:pathLst>
        </a:custGeom>
        <a:noFill/>
        <a:ln w="25400" cap="flat" cmpd="sng" algn="ctr">
          <a:solidFill>
            <a:schemeClr val="accent6">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3A86D4-7F3E-412D-9268-9A8EC7FD377C}">
      <dsp:nvSpPr>
        <dsp:cNvPr id="0" name=""/>
        <dsp:cNvSpPr/>
      </dsp:nvSpPr>
      <dsp:spPr>
        <a:xfrm>
          <a:off x="4750203" y="1476831"/>
          <a:ext cx="115263" cy="899056"/>
        </a:xfrm>
        <a:custGeom>
          <a:avLst/>
          <a:gdLst/>
          <a:ahLst/>
          <a:cxnLst/>
          <a:rect l="0" t="0" r="0" b="0"/>
          <a:pathLst>
            <a:path>
              <a:moveTo>
                <a:pt x="0" y="0"/>
              </a:moveTo>
              <a:lnTo>
                <a:pt x="0" y="899056"/>
              </a:lnTo>
              <a:lnTo>
                <a:pt x="115263" y="899056"/>
              </a:lnTo>
            </a:path>
          </a:pathLst>
        </a:custGeom>
        <a:noFill/>
        <a:ln w="25400" cap="flat" cmpd="sng" algn="ctr">
          <a:solidFill>
            <a:schemeClr val="accent6">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AB2C44-29D7-4D4C-BC16-7A59D5B57168}">
      <dsp:nvSpPr>
        <dsp:cNvPr id="0" name=""/>
        <dsp:cNvSpPr/>
      </dsp:nvSpPr>
      <dsp:spPr>
        <a:xfrm>
          <a:off x="4750203" y="1476831"/>
          <a:ext cx="115263" cy="353475"/>
        </a:xfrm>
        <a:custGeom>
          <a:avLst/>
          <a:gdLst/>
          <a:ahLst/>
          <a:cxnLst/>
          <a:rect l="0" t="0" r="0" b="0"/>
          <a:pathLst>
            <a:path>
              <a:moveTo>
                <a:pt x="0" y="0"/>
              </a:moveTo>
              <a:lnTo>
                <a:pt x="0" y="353475"/>
              </a:lnTo>
              <a:lnTo>
                <a:pt x="115263" y="353475"/>
              </a:lnTo>
            </a:path>
          </a:pathLst>
        </a:custGeom>
        <a:noFill/>
        <a:ln w="25400" cap="flat" cmpd="sng" algn="ctr">
          <a:solidFill>
            <a:schemeClr val="accent6">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09B48-2E51-4368-899F-C90D3EF5D35F}">
      <dsp:nvSpPr>
        <dsp:cNvPr id="0" name=""/>
        <dsp:cNvSpPr/>
      </dsp:nvSpPr>
      <dsp:spPr>
        <a:xfrm>
          <a:off x="4360228" y="931250"/>
          <a:ext cx="697344" cy="161369"/>
        </a:xfrm>
        <a:custGeom>
          <a:avLst/>
          <a:gdLst/>
          <a:ahLst/>
          <a:cxnLst/>
          <a:rect l="0" t="0" r="0" b="0"/>
          <a:pathLst>
            <a:path>
              <a:moveTo>
                <a:pt x="0" y="0"/>
              </a:moveTo>
              <a:lnTo>
                <a:pt x="0" y="80684"/>
              </a:lnTo>
              <a:lnTo>
                <a:pt x="697344" y="80684"/>
              </a:lnTo>
              <a:lnTo>
                <a:pt x="697344" y="161369"/>
              </a:lnTo>
            </a:path>
          </a:pathLst>
        </a:custGeom>
        <a:noFill/>
        <a:ln w="25400" cap="flat" cmpd="sng" algn="ctr">
          <a:solidFill>
            <a:schemeClr val="accent6">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C87390-D167-4361-AC67-FE3340FC0B01}">
      <dsp:nvSpPr>
        <dsp:cNvPr id="0" name=""/>
        <dsp:cNvSpPr/>
      </dsp:nvSpPr>
      <dsp:spPr>
        <a:xfrm>
          <a:off x="3820410" y="2022412"/>
          <a:ext cx="115263" cy="353475"/>
        </a:xfrm>
        <a:custGeom>
          <a:avLst/>
          <a:gdLst/>
          <a:ahLst/>
          <a:cxnLst/>
          <a:rect l="0" t="0" r="0" b="0"/>
          <a:pathLst>
            <a:path>
              <a:moveTo>
                <a:pt x="0" y="0"/>
              </a:moveTo>
              <a:lnTo>
                <a:pt x="0" y="353475"/>
              </a:lnTo>
              <a:lnTo>
                <a:pt x="115263" y="353475"/>
              </a:lnTo>
            </a:path>
          </a:pathLst>
        </a:custGeom>
        <a:noFill/>
        <a:ln w="25400" cap="flat" cmpd="sng" algn="ctr">
          <a:solidFill>
            <a:schemeClr val="accent6">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3A934A-7936-441B-9722-3F99E4631C17}">
      <dsp:nvSpPr>
        <dsp:cNvPr id="0" name=""/>
        <dsp:cNvSpPr/>
      </dsp:nvSpPr>
      <dsp:spPr>
        <a:xfrm>
          <a:off x="3662883" y="1476831"/>
          <a:ext cx="464896" cy="161369"/>
        </a:xfrm>
        <a:custGeom>
          <a:avLst/>
          <a:gdLst/>
          <a:ahLst/>
          <a:cxnLst/>
          <a:rect l="0" t="0" r="0" b="0"/>
          <a:pathLst>
            <a:path>
              <a:moveTo>
                <a:pt x="0" y="0"/>
              </a:moveTo>
              <a:lnTo>
                <a:pt x="0" y="80684"/>
              </a:lnTo>
              <a:lnTo>
                <a:pt x="464896" y="80684"/>
              </a:lnTo>
              <a:lnTo>
                <a:pt x="464896" y="161369"/>
              </a:lnTo>
            </a:path>
          </a:pathLst>
        </a:custGeom>
        <a:noFill/>
        <a:ln w="25400" cap="flat" cmpd="sng" algn="ctr">
          <a:solidFill>
            <a:schemeClr val="accent6">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B1A85F-1C09-4D0B-8D7D-40024846F105}">
      <dsp:nvSpPr>
        <dsp:cNvPr id="0" name=""/>
        <dsp:cNvSpPr/>
      </dsp:nvSpPr>
      <dsp:spPr>
        <a:xfrm>
          <a:off x="2890617" y="2022412"/>
          <a:ext cx="115263" cy="1990218"/>
        </a:xfrm>
        <a:custGeom>
          <a:avLst/>
          <a:gdLst/>
          <a:ahLst/>
          <a:cxnLst/>
          <a:rect l="0" t="0" r="0" b="0"/>
          <a:pathLst>
            <a:path>
              <a:moveTo>
                <a:pt x="0" y="0"/>
              </a:moveTo>
              <a:lnTo>
                <a:pt x="0" y="1990218"/>
              </a:lnTo>
              <a:lnTo>
                <a:pt x="115263" y="1990218"/>
              </a:lnTo>
            </a:path>
          </a:pathLst>
        </a:custGeom>
        <a:noFill/>
        <a:ln w="25400" cap="flat" cmpd="sng" algn="ctr">
          <a:solidFill>
            <a:schemeClr val="accent6">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3E280D-5E73-4520-84CF-DA95166B7544}">
      <dsp:nvSpPr>
        <dsp:cNvPr id="0" name=""/>
        <dsp:cNvSpPr/>
      </dsp:nvSpPr>
      <dsp:spPr>
        <a:xfrm>
          <a:off x="2890617" y="2022412"/>
          <a:ext cx="115263" cy="1444637"/>
        </a:xfrm>
        <a:custGeom>
          <a:avLst/>
          <a:gdLst/>
          <a:ahLst/>
          <a:cxnLst/>
          <a:rect l="0" t="0" r="0" b="0"/>
          <a:pathLst>
            <a:path>
              <a:moveTo>
                <a:pt x="0" y="0"/>
              </a:moveTo>
              <a:lnTo>
                <a:pt x="0" y="1444637"/>
              </a:lnTo>
              <a:lnTo>
                <a:pt x="115263" y="1444637"/>
              </a:lnTo>
            </a:path>
          </a:pathLst>
        </a:custGeom>
        <a:noFill/>
        <a:ln w="25400" cap="flat" cmpd="sng" algn="ctr">
          <a:solidFill>
            <a:schemeClr val="accent6">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D4468A-1594-4E81-9ADA-C6F7DB63B355}">
      <dsp:nvSpPr>
        <dsp:cNvPr id="0" name=""/>
        <dsp:cNvSpPr/>
      </dsp:nvSpPr>
      <dsp:spPr>
        <a:xfrm>
          <a:off x="2890617" y="2022412"/>
          <a:ext cx="115263" cy="899056"/>
        </a:xfrm>
        <a:custGeom>
          <a:avLst/>
          <a:gdLst/>
          <a:ahLst/>
          <a:cxnLst/>
          <a:rect l="0" t="0" r="0" b="0"/>
          <a:pathLst>
            <a:path>
              <a:moveTo>
                <a:pt x="0" y="0"/>
              </a:moveTo>
              <a:lnTo>
                <a:pt x="0" y="899056"/>
              </a:lnTo>
              <a:lnTo>
                <a:pt x="115263" y="899056"/>
              </a:lnTo>
            </a:path>
          </a:pathLst>
        </a:custGeom>
        <a:noFill/>
        <a:ln w="25400" cap="flat" cmpd="sng" algn="ctr">
          <a:solidFill>
            <a:schemeClr val="accent6">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233E43-F689-4B46-9872-F277AF6FA583}">
      <dsp:nvSpPr>
        <dsp:cNvPr id="0" name=""/>
        <dsp:cNvSpPr/>
      </dsp:nvSpPr>
      <dsp:spPr>
        <a:xfrm>
          <a:off x="2890617" y="2022412"/>
          <a:ext cx="115263" cy="353475"/>
        </a:xfrm>
        <a:custGeom>
          <a:avLst/>
          <a:gdLst/>
          <a:ahLst/>
          <a:cxnLst/>
          <a:rect l="0" t="0" r="0" b="0"/>
          <a:pathLst>
            <a:path>
              <a:moveTo>
                <a:pt x="0" y="0"/>
              </a:moveTo>
              <a:lnTo>
                <a:pt x="0" y="353475"/>
              </a:lnTo>
              <a:lnTo>
                <a:pt x="115263" y="353475"/>
              </a:lnTo>
            </a:path>
          </a:pathLst>
        </a:custGeom>
        <a:noFill/>
        <a:ln w="25400" cap="flat" cmpd="sng" algn="ctr">
          <a:solidFill>
            <a:schemeClr val="accent6">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6C4ABF-978D-4007-B46E-C22E5EA3E066}">
      <dsp:nvSpPr>
        <dsp:cNvPr id="0" name=""/>
        <dsp:cNvSpPr/>
      </dsp:nvSpPr>
      <dsp:spPr>
        <a:xfrm>
          <a:off x="3197987" y="1476831"/>
          <a:ext cx="464896" cy="161369"/>
        </a:xfrm>
        <a:custGeom>
          <a:avLst/>
          <a:gdLst/>
          <a:ahLst/>
          <a:cxnLst/>
          <a:rect l="0" t="0" r="0" b="0"/>
          <a:pathLst>
            <a:path>
              <a:moveTo>
                <a:pt x="464896" y="0"/>
              </a:moveTo>
              <a:lnTo>
                <a:pt x="464896" y="80684"/>
              </a:lnTo>
              <a:lnTo>
                <a:pt x="0" y="80684"/>
              </a:lnTo>
              <a:lnTo>
                <a:pt x="0" y="161369"/>
              </a:lnTo>
            </a:path>
          </a:pathLst>
        </a:custGeom>
        <a:noFill/>
        <a:ln w="25400" cap="flat" cmpd="sng" algn="ctr">
          <a:solidFill>
            <a:schemeClr val="accent6">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9FDAAC-4905-4B5F-A266-D2EA553BE4DA}">
      <dsp:nvSpPr>
        <dsp:cNvPr id="0" name=""/>
        <dsp:cNvSpPr/>
      </dsp:nvSpPr>
      <dsp:spPr>
        <a:xfrm>
          <a:off x="3662883" y="931250"/>
          <a:ext cx="697344" cy="161369"/>
        </a:xfrm>
        <a:custGeom>
          <a:avLst/>
          <a:gdLst/>
          <a:ahLst/>
          <a:cxnLst/>
          <a:rect l="0" t="0" r="0" b="0"/>
          <a:pathLst>
            <a:path>
              <a:moveTo>
                <a:pt x="697344" y="0"/>
              </a:moveTo>
              <a:lnTo>
                <a:pt x="697344" y="80684"/>
              </a:lnTo>
              <a:lnTo>
                <a:pt x="0" y="80684"/>
              </a:lnTo>
              <a:lnTo>
                <a:pt x="0" y="161369"/>
              </a:lnTo>
            </a:path>
          </a:pathLst>
        </a:custGeom>
        <a:noFill/>
        <a:ln w="25400" cap="flat" cmpd="sng" algn="ctr">
          <a:solidFill>
            <a:schemeClr val="accent6">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70DFA1-1D6B-409A-8E7C-69AD6DC78584}">
      <dsp:nvSpPr>
        <dsp:cNvPr id="0" name=""/>
        <dsp:cNvSpPr/>
      </dsp:nvSpPr>
      <dsp:spPr>
        <a:xfrm>
          <a:off x="4264175" y="385669"/>
          <a:ext cx="96052" cy="161369"/>
        </a:xfrm>
        <a:custGeom>
          <a:avLst/>
          <a:gdLst/>
          <a:ahLst/>
          <a:cxnLst/>
          <a:rect l="0" t="0" r="0" b="0"/>
          <a:pathLst>
            <a:path>
              <a:moveTo>
                <a:pt x="0" y="0"/>
              </a:moveTo>
              <a:lnTo>
                <a:pt x="0" y="80684"/>
              </a:lnTo>
              <a:lnTo>
                <a:pt x="96052" y="80684"/>
              </a:lnTo>
              <a:lnTo>
                <a:pt x="96052" y="161369"/>
              </a:lnTo>
            </a:path>
          </a:pathLst>
        </a:custGeom>
        <a:noFill/>
        <a:ln w="25400" cap="flat" cmpd="sng" algn="ctr">
          <a:solidFill>
            <a:schemeClr val="accent6">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E8218B7-F85D-45DD-8276-2E9D5628A5EF}">
      <dsp:nvSpPr>
        <dsp:cNvPr id="0" name=""/>
        <dsp:cNvSpPr/>
      </dsp:nvSpPr>
      <dsp:spPr>
        <a:xfrm>
          <a:off x="1768718" y="931250"/>
          <a:ext cx="115263" cy="2535799"/>
        </a:xfrm>
        <a:custGeom>
          <a:avLst/>
          <a:gdLst/>
          <a:ahLst/>
          <a:cxnLst/>
          <a:rect l="0" t="0" r="0" b="0"/>
          <a:pathLst>
            <a:path>
              <a:moveTo>
                <a:pt x="0" y="0"/>
              </a:moveTo>
              <a:lnTo>
                <a:pt x="0" y="2535799"/>
              </a:lnTo>
              <a:lnTo>
                <a:pt x="115263" y="2535799"/>
              </a:lnTo>
            </a:path>
          </a:pathLst>
        </a:custGeom>
        <a:noFill/>
        <a:ln w="25400" cap="flat" cmpd="sng" algn="ctr">
          <a:solidFill>
            <a:schemeClr val="accent6">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7F377D-855B-4BE8-803C-D7DD0012ED69}">
      <dsp:nvSpPr>
        <dsp:cNvPr id="0" name=""/>
        <dsp:cNvSpPr/>
      </dsp:nvSpPr>
      <dsp:spPr>
        <a:xfrm>
          <a:off x="1768718" y="931250"/>
          <a:ext cx="115263" cy="1990218"/>
        </a:xfrm>
        <a:custGeom>
          <a:avLst/>
          <a:gdLst/>
          <a:ahLst/>
          <a:cxnLst/>
          <a:rect l="0" t="0" r="0" b="0"/>
          <a:pathLst>
            <a:path>
              <a:moveTo>
                <a:pt x="0" y="0"/>
              </a:moveTo>
              <a:lnTo>
                <a:pt x="0" y="1990218"/>
              </a:lnTo>
              <a:lnTo>
                <a:pt x="115263" y="1990218"/>
              </a:lnTo>
            </a:path>
          </a:pathLst>
        </a:custGeom>
        <a:noFill/>
        <a:ln w="25400" cap="flat" cmpd="sng" algn="ctr">
          <a:solidFill>
            <a:schemeClr val="accent6">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887998-CF19-43D7-A1E7-49AB34E3F665}">
      <dsp:nvSpPr>
        <dsp:cNvPr id="0" name=""/>
        <dsp:cNvSpPr/>
      </dsp:nvSpPr>
      <dsp:spPr>
        <a:xfrm>
          <a:off x="1768718" y="931250"/>
          <a:ext cx="115263" cy="1444637"/>
        </a:xfrm>
        <a:custGeom>
          <a:avLst/>
          <a:gdLst/>
          <a:ahLst/>
          <a:cxnLst/>
          <a:rect l="0" t="0" r="0" b="0"/>
          <a:pathLst>
            <a:path>
              <a:moveTo>
                <a:pt x="0" y="0"/>
              </a:moveTo>
              <a:lnTo>
                <a:pt x="0" y="1444637"/>
              </a:lnTo>
              <a:lnTo>
                <a:pt x="115263" y="1444637"/>
              </a:lnTo>
            </a:path>
          </a:pathLst>
        </a:custGeom>
        <a:noFill/>
        <a:ln w="25400" cap="flat" cmpd="sng" algn="ctr">
          <a:solidFill>
            <a:schemeClr val="accent6">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FA3C2D0-ADE7-436B-B2A4-A1412C061130}">
      <dsp:nvSpPr>
        <dsp:cNvPr id="0" name=""/>
        <dsp:cNvSpPr/>
      </dsp:nvSpPr>
      <dsp:spPr>
        <a:xfrm>
          <a:off x="1768718" y="931250"/>
          <a:ext cx="115263" cy="899056"/>
        </a:xfrm>
        <a:custGeom>
          <a:avLst/>
          <a:gdLst/>
          <a:ahLst/>
          <a:cxnLst/>
          <a:rect l="0" t="0" r="0" b="0"/>
          <a:pathLst>
            <a:path>
              <a:moveTo>
                <a:pt x="0" y="0"/>
              </a:moveTo>
              <a:lnTo>
                <a:pt x="0" y="899056"/>
              </a:lnTo>
              <a:lnTo>
                <a:pt x="115263" y="899056"/>
              </a:lnTo>
            </a:path>
          </a:pathLst>
        </a:custGeom>
        <a:noFill/>
        <a:ln w="25400" cap="flat" cmpd="sng" algn="ctr">
          <a:solidFill>
            <a:schemeClr val="accent6">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5EB995-71EB-40F3-B815-42A07B1F585F}">
      <dsp:nvSpPr>
        <dsp:cNvPr id="0" name=""/>
        <dsp:cNvSpPr/>
      </dsp:nvSpPr>
      <dsp:spPr>
        <a:xfrm>
          <a:off x="1768718" y="931250"/>
          <a:ext cx="115263" cy="353475"/>
        </a:xfrm>
        <a:custGeom>
          <a:avLst/>
          <a:gdLst/>
          <a:ahLst/>
          <a:cxnLst/>
          <a:rect l="0" t="0" r="0" b="0"/>
          <a:pathLst>
            <a:path>
              <a:moveTo>
                <a:pt x="0" y="0"/>
              </a:moveTo>
              <a:lnTo>
                <a:pt x="0" y="353475"/>
              </a:lnTo>
              <a:lnTo>
                <a:pt x="115263" y="353475"/>
              </a:lnTo>
            </a:path>
          </a:pathLst>
        </a:custGeom>
        <a:noFill/>
        <a:ln w="25400" cap="flat" cmpd="sng" algn="ctr">
          <a:solidFill>
            <a:schemeClr val="accent6">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E68B50-2BBD-4A06-BEA1-D40F666E6E3A}">
      <dsp:nvSpPr>
        <dsp:cNvPr id="0" name=""/>
        <dsp:cNvSpPr/>
      </dsp:nvSpPr>
      <dsp:spPr>
        <a:xfrm>
          <a:off x="2076088" y="385669"/>
          <a:ext cx="2188087" cy="161369"/>
        </a:xfrm>
        <a:custGeom>
          <a:avLst/>
          <a:gdLst/>
          <a:ahLst/>
          <a:cxnLst/>
          <a:rect l="0" t="0" r="0" b="0"/>
          <a:pathLst>
            <a:path>
              <a:moveTo>
                <a:pt x="2188087" y="0"/>
              </a:moveTo>
              <a:lnTo>
                <a:pt x="2188087" y="80684"/>
              </a:lnTo>
              <a:lnTo>
                <a:pt x="0" y="80684"/>
              </a:lnTo>
              <a:lnTo>
                <a:pt x="0" y="161369"/>
              </a:lnTo>
            </a:path>
          </a:pathLst>
        </a:custGeom>
        <a:noFill/>
        <a:ln w="25400" cap="flat" cmpd="sng" algn="ctr">
          <a:solidFill>
            <a:schemeClr val="accent6">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3CF11E-BC4A-4624-9772-1AFFE8F95524}">
      <dsp:nvSpPr>
        <dsp:cNvPr id="0" name=""/>
        <dsp:cNvSpPr/>
      </dsp:nvSpPr>
      <dsp:spPr>
        <a:xfrm>
          <a:off x="838925" y="931250"/>
          <a:ext cx="115263" cy="1990218"/>
        </a:xfrm>
        <a:custGeom>
          <a:avLst/>
          <a:gdLst/>
          <a:ahLst/>
          <a:cxnLst/>
          <a:rect l="0" t="0" r="0" b="0"/>
          <a:pathLst>
            <a:path>
              <a:moveTo>
                <a:pt x="0" y="0"/>
              </a:moveTo>
              <a:lnTo>
                <a:pt x="0" y="1990218"/>
              </a:lnTo>
              <a:lnTo>
                <a:pt x="115263" y="1990218"/>
              </a:lnTo>
            </a:path>
          </a:pathLst>
        </a:custGeom>
        <a:noFill/>
        <a:ln w="25400" cap="flat" cmpd="sng" algn="ctr">
          <a:solidFill>
            <a:schemeClr val="accent6">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3CBB57-E461-4CD1-B280-B7EF0AD084FB}">
      <dsp:nvSpPr>
        <dsp:cNvPr id="0" name=""/>
        <dsp:cNvSpPr/>
      </dsp:nvSpPr>
      <dsp:spPr>
        <a:xfrm>
          <a:off x="838925" y="931250"/>
          <a:ext cx="115263" cy="1444637"/>
        </a:xfrm>
        <a:custGeom>
          <a:avLst/>
          <a:gdLst/>
          <a:ahLst/>
          <a:cxnLst/>
          <a:rect l="0" t="0" r="0" b="0"/>
          <a:pathLst>
            <a:path>
              <a:moveTo>
                <a:pt x="0" y="0"/>
              </a:moveTo>
              <a:lnTo>
                <a:pt x="0" y="1444637"/>
              </a:lnTo>
              <a:lnTo>
                <a:pt x="115263" y="1444637"/>
              </a:lnTo>
            </a:path>
          </a:pathLst>
        </a:custGeom>
        <a:noFill/>
        <a:ln w="25400" cap="flat" cmpd="sng" algn="ctr">
          <a:solidFill>
            <a:schemeClr val="accent6">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F8894E4-A7F7-41E9-AF38-644DAE24C8ED}">
      <dsp:nvSpPr>
        <dsp:cNvPr id="0" name=""/>
        <dsp:cNvSpPr/>
      </dsp:nvSpPr>
      <dsp:spPr>
        <a:xfrm>
          <a:off x="838925" y="931250"/>
          <a:ext cx="115263" cy="899056"/>
        </a:xfrm>
        <a:custGeom>
          <a:avLst/>
          <a:gdLst/>
          <a:ahLst/>
          <a:cxnLst/>
          <a:rect l="0" t="0" r="0" b="0"/>
          <a:pathLst>
            <a:path>
              <a:moveTo>
                <a:pt x="0" y="0"/>
              </a:moveTo>
              <a:lnTo>
                <a:pt x="0" y="899056"/>
              </a:lnTo>
              <a:lnTo>
                <a:pt x="115263" y="899056"/>
              </a:lnTo>
            </a:path>
          </a:pathLst>
        </a:custGeom>
        <a:noFill/>
        <a:ln w="25400" cap="flat" cmpd="sng" algn="ctr">
          <a:solidFill>
            <a:schemeClr val="accent6">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6F76AB-FF18-4114-BCBE-B48B02A888FA}">
      <dsp:nvSpPr>
        <dsp:cNvPr id="0" name=""/>
        <dsp:cNvSpPr/>
      </dsp:nvSpPr>
      <dsp:spPr>
        <a:xfrm>
          <a:off x="838925" y="931250"/>
          <a:ext cx="115263" cy="353475"/>
        </a:xfrm>
        <a:custGeom>
          <a:avLst/>
          <a:gdLst/>
          <a:ahLst/>
          <a:cxnLst/>
          <a:rect l="0" t="0" r="0" b="0"/>
          <a:pathLst>
            <a:path>
              <a:moveTo>
                <a:pt x="0" y="0"/>
              </a:moveTo>
              <a:lnTo>
                <a:pt x="0" y="353475"/>
              </a:lnTo>
              <a:lnTo>
                <a:pt x="115263" y="353475"/>
              </a:lnTo>
            </a:path>
          </a:pathLst>
        </a:custGeom>
        <a:noFill/>
        <a:ln w="25400" cap="flat" cmpd="sng" algn="ctr">
          <a:solidFill>
            <a:schemeClr val="accent6">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A3DC23-FEA5-4347-A13E-B46BD1E60A67}">
      <dsp:nvSpPr>
        <dsp:cNvPr id="0" name=""/>
        <dsp:cNvSpPr/>
      </dsp:nvSpPr>
      <dsp:spPr>
        <a:xfrm>
          <a:off x="1146295" y="385669"/>
          <a:ext cx="3117880" cy="161369"/>
        </a:xfrm>
        <a:custGeom>
          <a:avLst/>
          <a:gdLst/>
          <a:ahLst/>
          <a:cxnLst/>
          <a:rect l="0" t="0" r="0" b="0"/>
          <a:pathLst>
            <a:path>
              <a:moveTo>
                <a:pt x="3117880" y="0"/>
              </a:moveTo>
              <a:lnTo>
                <a:pt x="3117880" y="80684"/>
              </a:lnTo>
              <a:lnTo>
                <a:pt x="0" y="80684"/>
              </a:lnTo>
              <a:lnTo>
                <a:pt x="0" y="161369"/>
              </a:lnTo>
            </a:path>
          </a:pathLst>
        </a:custGeom>
        <a:noFill/>
        <a:ln w="25400" cap="flat" cmpd="sng" algn="ctr">
          <a:solidFill>
            <a:schemeClr val="accent6">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8CDEC8-E53C-4D72-9556-442D00889783}">
      <dsp:nvSpPr>
        <dsp:cNvPr id="0" name=""/>
        <dsp:cNvSpPr/>
      </dsp:nvSpPr>
      <dsp:spPr>
        <a:xfrm>
          <a:off x="2571176" y="1457"/>
          <a:ext cx="3385998" cy="384211"/>
        </a:xfrm>
        <a:prstGeom prst="rect">
          <a:avLst/>
        </a:prstGeom>
        <a:gradFill rotWithShape="0">
          <a:gsLst>
            <a:gs pos="0">
              <a:schemeClr val="accent6">
                <a:shade val="60000"/>
                <a:hueOff val="0"/>
                <a:satOff val="0"/>
                <a:lumOff val="0"/>
                <a:alphaOff val="0"/>
                <a:tint val="50000"/>
                <a:satMod val="300000"/>
              </a:schemeClr>
            </a:gs>
            <a:gs pos="35000">
              <a:schemeClr val="accent6">
                <a:shade val="60000"/>
                <a:hueOff val="0"/>
                <a:satOff val="0"/>
                <a:lumOff val="0"/>
                <a:alphaOff val="0"/>
                <a:tint val="37000"/>
                <a:satMod val="300000"/>
              </a:schemeClr>
            </a:gs>
            <a:gs pos="100000">
              <a:schemeClr val="accent6">
                <a:shade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Projector Illumination Sources</a:t>
          </a:r>
        </a:p>
      </dsp:txBody>
      <dsp:txXfrm>
        <a:off x="2571176" y="1457"/>
        <a:ext cx="3385998" cy="384211"/>
      </dsp:txXfrm>
    </dsp:sp>
    <dsp:sp modelId="{A1C4808C-C7DD-4798-B927-06C967C7A901}">
      <dsp:nvSpPr>
        <dsp:cNvPr id="0" name=""/>
        <dsp:cNvSpPr/>
      </dsp:nvSpPr>
      <dsp:spPr>
        <a:xfrm>
          <a:off x="762083" y="547038"/>
          <a:ext cx="768423" cy="384211"/>
        </a:xfrm>
        <a:prstGeom prst="rect">
          <a:avLst/>
        </a:prstGeom>
        <a:gradFill rotWithShape="0">
          <a:gsLst>
            <a:gs pos="0">
              <a:schemeClr val="accent6">
                <a:shade val="80000"/>
                <a:hueOff val="0"/>
                <a:satOff val="0"/>
                <a:lumOff val="0"/>
                <a:alphaOff val="0"/>
                <a:tint val="50000"/>
                <a:satMod val="300000"/>
              </a:schemeClr>
            </a:gs>
            <a:gs pos="35000">
              <a:schemeClr val="accent6">
                <a:shade val="80000"/>
                <a:hueOff val="0"/>
                <a:satOff val="0"/>
                <a:lumOff val="0"/>
                <a:alphaOff val="0"/>
                <a:tint val="37000"/>
                <a:satMod val="300000"/>
              </a:schemeClr>
            </a:gs>
            <a:gs pos="100000">
              <a:schemeClr val="accent6">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t>Lamp</a:t>
          </a:r>
        </a:p>
      </dsp:txBody>
      <dsp:txXfrm>
        <a:off x="762083" y="547038"/>
        <a:ext cx="768423" cy="384211"/>
      </dsp:txXfrm>
    </dsp:sp>
    <dsp:sp modelId="{638E6D4A-DF52-4F99-BB6F-066DCF4302CB}">
      <dsp:nvSpPr>
        <dsp:cNvPr id="0" name=""/>
        <dsp:cNvSpPr/>
      </dsp:nvSpPr>
      <dsp:spPr>
        <a:xfrm>
          <a:off x="954189" y="1092619"/>
          <a:ext cx="768423" cy="384211"/>
        </a:xfrm>
        <a:prstGeom prst="rect">
          <a:avLst/>
        </a:prstGeom>
        <a:gradFill rotWithShape="0">
          <a:gsLst>
            <a:gs pos="0">
              <a:schemeClr val="accent6">
                <a:tint val="99000"/>
                <a:hueOff val="0"/>
                <a:satOff val="0"/>
                <a:lumOff val="0"/>
                <a:alphaOff val="0"/>
                <a:tint val="50000"/>
                <a:satMod val="300000"/>
              </a:schemeClr>
            </a:gs>
            <a:gs pos="35000">
              <a:schemeClr val="accent6">
                <a:tint val="99000"/>
                <a:hueOff val="0"/>
                <a:satOff val="0"/>
                <a:lumOff val="0"/>
                <a:alphaOff val="0"/>
                <a:tint val="37000"/>
                <a:satMod val="300000"/>
              </a:schemeClr>
            </a:gs>
            <a:gs pos="100000">
              <a:schemeClr val="accent6">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Xenon</a:t>
          </a:r>
        </a:p>
      </dsp:txBody>
      <dsp:txXfrm>
        <a:off x="954189" y="1092619"/>
        <a:ext cx="768423" cy="384211"/>
      </dsp:txXfrm>
    </dsp:sp>
    <dsp:sp modelId="{30B03179-E761-47D1-B6D5-32AA93D48F95}">
      <dsp:nvSpPr>
        <dsp:cNvPr id="0" name=""/>
        <dsp:cNvSpPr/>
      </dsp:nvSpPr>
      <dsp:spPr>
        <a:xfrm>
          <a:off x="954189" y="1638200"/>
          <a:ext cx="768423" cy="384211"/>
        </a:xfrm>
        <a:prstGeom prst="rect">
          <a:avLst/>
        </a:prstGeom>
        <a:gradFill rotWithShape="0">
          <a:gsLst>
            <a:gs pos="0">
              <a:schemeClr val="accent6">
                <a:tint val="99000"/>
                <a:hueOff val="0"/>
                <a:satOff val="0"/>
                <a:lumOff val="0"/>
                <a:alphaOff val="0"/>
                <a:tint val="50000"/>
                <a:satMod val="300000"/>
              </a:schemeClr>
            </a:gs>
            <a:gs pos="35000">
              <a:schemeClr val="accent6">
                <a:tint val="99000"/>
                <a:hueOff val="0"/>
                <a:satOff val="0"/>
                <a:lumOff val="0"/>
                <a:alphaOff val="0"/>
                <a:tint val="37000"/>
                <a:satMod val="300000"/>
              </a:schemeClr>
            </a:gs>
            <a:gs pos="100000">
              <a:schemeClr val="accent6">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Metal Halide</a:t>
          </a:r>
        </a:p>
      </dsp:txBody>
      <dsp:txXfrm>
        <a:off x="954189" y="1638200"/>
        <a:ext cx="768423" cy="384211"/>
      </dsp:txXfrm>
    </dsp:sp>
    <dsp:sp modelId="{72B5FB81-A78B-41BD-BA11-C6BE4EC028E2}">
      <dsp:nvSpPr>
        <dsp:cNvPr id="0" name=""/>
        <dsp:cNvSpPr/>
      </dsp:nvSpPr>
      <dsp:spPr>
        <a:xfrm>
          <a:off x="954189" y="2183781"/>
          <a:ext cx="768423" cy="384211"/>
        </a:xfrm>
        <a:prstGeom prst="rect">
          <a:avLst/>
        </a:prstGeom>
        <a:gradFill rotWithShape="0">
          <a:gsLst>
            <a:gs pos="0">
              <a:schemeClr val="accent6">
                <a:tint val="99000"/>
                <a:hueOff val="0"/>
                <a:satOff val="0"/>
                <a:lumOff val="0"/>
                <a:alphaOff val="0"/>
                <a:tint val="50000"/>
                <a:satMod val="300000"/>
              </a:schemeClr>
            </a:gs>
            <a:gs pos="35000">
              <a:schemeClr val="accent6">
                <a:tint val="99000"/>
                <a:hueOff val="0"/>
                <a:satOff val="0"/>
                <a:lumOff val="0"/>
                <a:alphaOff val="0"/>
                <a:tint val="37000"/>
                <a:satMod val="300000"/>
              </a:schemeClr>
            </a:gs>
            <a:gs pos="100000">
              <a:schemeClr val="accent6">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Halogen</a:t>
          </a:r>
        </a:p>
      </dsp:txBody>
      <dsp:txXfrm>
        <a:off x="954189" y="2183781"/>
        <a:ext cx="768423" cy="384211"/>
      </dsp:txXfrm>
    </dsp:sp>
    <dsp:sp modelId="{80874B39-C1F4-46F4-88B2-4F0D6FEA5F7D}">
      <dsp:nvSpPr>
        <dsp:cNvPr id="0" name=""/>
        <dsp:cNvSpPr/>
      </dsp:nvSpPr>
      <dsp:spPr>
        <a:xfrm>
          <a:off x="954189" y="2729362"/>
          <a:ext cx="768423" cy="384211"/>
        </a:xfrm>
        <a:prstGeom prst="rect">
          <a:avLst/>
        </a:prstGeom>
        <a:gradFill rotWithShape="0">
          <a:gsLst>
            <a:gs pos="0">
              <a:schemeClr val="accent6">
                <a:tint val="99000"/>
                <a:hueOff val="0"/>
                <a:satOff val="0"/>
                <a:lumOff val="0"/>
                <a:alphaOff val="0"/>
                <a:tint val="50000"/>
                <a:satMod val="300000"/>
              </a:schemeClr>
            </a:gs>
            <a:gs pos="35000">
              <a:schemeClr val="accent6">
                <a:tint val="99000"/>
                <a:hueOff val="0"/>
                <a:satOff val="0"/>
                <a:lumOff val="0"/>
                <a:alphaOff val="0"/>
                <a:tint val="37000"/>
                <a:satMod val="300000"/>
              </a:schemeClr>
            </a:gs>
            <a:gs pos="100000">
              <a:schemeClr val="accent6">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UHP</a:t>
          </a:r>
        </a:p>
      </dsp:txBody>
      <dsp:txXfrm>
        <a:off x="954189" y="2729362"/>
        <a:ext cx="768423" cy="384211"/>
      </dsp:txXfrm>
    </dsp:sp>
    <dsp:sp modelId="{A3A04117-0EEC-41A0-AF9D-4C485AFD6C31}">
      <dsp:nvSpPr>
        <dsp:cNvPr id="0" name=""/>
        <dsp:cNvSpPr/>
      </dsp:nvSpPr>
      <dsp:spPr>
        <a:xfrm>
          <a:off x="1691876" y="547038"/>
          <a:ext cx="768423" cy="384211"/>
        </a:xfrm>
        <a:prstGeom prst="rect">
          <a:avLst/>
        </a:prstGeom>
        <a:gradFill rotWithShape="0">
          <a:gsLst>
            <a:gs pos="0">
              <a:schemeClr val="accent6">
                <a:shade val="80000"/>
                <a:hueOff val="0"/>
                <a:satOff val="0"/>
                <a:lumOff val="0"/>
                <a:alphaOff val="0"/>
                <a:tint val="50000"/>
                <a:satMod val="300000"/>
              </a:schemeClr>
            </a:gs>
            <a:gs pos="35000">
              <a:schemeClr val="accent6">
                <a:shade val="80000"/>
                <a:hueOff val="0"/>
                <a:satOff val="0"/>
                <a:lumOff val="0"/>
                <a:alphaOff val="0"/>
                <a:tint val="37000"/>
                <a:satMod val="300000"/>
              </a:schemeClr>
            </a:gs>
            <a:gs pos="100000">
              <a:schemeClr val="accent6">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t>LED</a:t>
          </a:r>
        </a:p>
      </dsp:txBody>
      <dsp:txXfrm>
        <a:off x="1691876" y="547038"/>
        <a:ext cx="768423" cy="384211"/>
      </dsp:txXfrm>
    </dsp:sp>
    <dsp:sp modelId="{35CEFEBA-B0AB-4B63-8DE4-A4B5A397AFBD}">
      <dsp:nvSpPr>
        <dsp:cNvPr id="0" name=""/>
        <dsp:cNvSpPr/>
      </dsp:nvSpPr>
      <dsp:spPr>
        <a:xfrm>
          <a:off x="1883982" y="1092619"/>
          <a:ext cx="768423" cy="384211"/>
        </a:xfrm>
        <a:prstGeom prst="rect">
          <a:avLst/>
        </a:prstGeom>
        <a:gradFill rotWithShape="0">
          <a:gsLst>
            <a:gs pos="0">
              <a:schemeClr val="accent6">
                <a:tint val="99000"/>
                <a:hueOff val="0"/>
                <a:satOff val="0"/>
                <a:lumOff val="0"/>
                <a:alphaOff val="0"/>
                <a:tint val="50000"/>
                <a:satMod val="300000"/>
              </a:schemeClr>
            </a:gs>
            <a:gs pos="35000">
              <a:schemeClr val="accent6">
                <a:tint val="99000"/>
                <a:hueOff val="0"/>
                <a:satOff val="0"/>
                <a:lumOff val="0"/>
                <a:alphaOff val="0"/>
                <a:tint val="37000"/>
                <a:satMod val="300000"/>
              </a:schemeClr>
            </a:gs>
            <a:gs pos="100000">
              <a:schemeClr val="accent6">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1-channel </a:t>
          </a:r>
        </a:p>
        <a:p>
          <a:pPr marL="0" lvl="0" indent="0" algn="ctr" defTabSz="311150">
            <a:lnSpc>
              <a:spcPct val="90000"/>
            </a:lnSpc>
            <a:spcBef>
              <a:spcPct val="0"/>
            </a:spcBef>
            <a:spcAft>
              <a:spcPct val="35000"/>
            </a:spcAft>
            <a:buNone/>
          </a:pPr>
          <a:r>
            <a:rPr lang="en-US" sz="700" kern="1200" dirty="0"/>
            <a:t>(RGB-in-1)</a:t>
          </a:r>
        </a:p>
      </dsp:txBody>
      <dsp:txXfrm>
        <a:off x="1883982" y="1092619"/>
        <a:ext cx="768423" cy="384211"/>
      </dsp:txXfrm>
    </dsp:sp>
    <dsp:sp modelId="{BE7AA249-DEC1-4AD1-BA93-60F18F309D45}">
      <dsp:nvSpPr>
        <dsp:cNvPr id="0" name=""/>
        <dsp:cNvSpPr/>
      </dsp:nvSpPr>
      <dsp:spPr>
        <a:xfrm>
          <a:off x="1883982" y="1638200"/>
          <a:ext cx="768423" cy="384211"/>
        </a:xfrm>
        <a:prstGeom prst="rect">
          <a:avLst/>
        </a:prstGeom>
        <a:gradFill rotWithShape="0">
          <a:gsLst>
            <a:gs pos="0">
              <a:schemeClr val="accent6">
                <a:tint val="99000"/>
                <a:hueOff val="0"/>
                <a:satOff val="0"/>
                <a:lumOff val="0"/>
                <a:alphaOff val="0"/>
                <a:tint val="50000"/>
                <a:satMod val="300000"/>
              </a:schemeClr>
            </a:gs>
            <a:gs pos="35000">
              <a:schemeClr val="accent6">
                <a:tint val="99000"/>
                <a:hueOff val="0"/>
                <a:satOff val="0"/>
                <a:lumOff val="0"/>
                <a:alphaOff val="0"/>
                <a:tint val="37000"/>
                <a:satMod val="300000"/>
              </a:schemeClr>
            </a:gs>
            <a:gs pos="100000">
              <a:schemeClr val="accent6">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2-channel </a:t>
          </a:r>
        </a:p>
        <a:p>
          <a:pPr marL="0" lvl="0" indent="0" algn="ctr" defTabSz="311150">
            <a:lnSpc>
              <a:spcPct val="90000"/>
            </a:lnSpc>
            <a:spcBef>
              <a:spcPct val="0"/>
            </a:spcBef>
            <a:spcAft>
              <a:spcPct val="35000"/>
            </a:spcAft>
            <a:buNone/>
          </a:pPr>
          <a:r>
            <a:rPr lang="en-US" sz="700" kern="1200" dirty="0"/>
            <a:t>(RB +G)</a:t>
          </a:r>
        </a:p>
      </dsp:txBody>
      <dsp:txXfrm>
        <a:off x="1883982" y="1638200"/>
        <a:ext cx="768423" cy="384211"/>
      </dsp:txXfrm>
    </dsp:sp>
    <dsp:sp modelId="{B1B2C1E0-176F-41F3-8B11-E75E0319FA56}">
      <dsp:nvSpPr>
        <dsp:cNvPr id="0" name=""/>
        <dsp:cNvSpPr/>
      </dsp:nvSpPr>
      <dsp:spPr>
        <a:xfrm>
          <a:off x="1883982" y="2183781"/>
          <a:ext cx="768423" cy="384211"/>
        </a:xfrm>
        <a:prstGeom prst="rect">
          <a:avLst/>
        </a:prstGeom>
        <a:gradFill rotWithShape="0">
          <a:gsLst>
            <a:gs pos="0">
              <a:schemeClr val="accent6">
                <a:tint val="99000"/>
                <a:hueOff val="0"/>
                <a:satOff val="0"/>
                <a:lumOff val="0"/>
                <a:alphaOff val="0"/>
                <a:tint val="50000"/>
                <a:satMod val="300000"/>
              </a:schemeClr>
            </a:gs>
            <a:gs pos="35000">
              <a:schemeClr val="accent6">
                <a:tint val="99000"/>
                <a:hueOff val="0"/>
                <a:satOff val="0"/>
                <a:lumOff val="0"/>
                <a:alphaOff val="0"/>
                <a:tint val="37000"/>
                <a:satMod val="300000"/>
              </a:schemeClr>
            </a:gs>
            <a:gs pos="100000">
              <a:schemeClr val="accent6">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3-channel (R+B+G)</a:t>
          </a:r>
        </a:p>
      </dsp:txBody>
      <dsp:txXfrm>
        <a:off x="1883982" y="2183781"/>
        <a:ext cx="768423" cy="384211"/>
      </dsp:txXfrm>
    </dsp:sp>
    <dsp:sp modelId="{74DF069B-C87A-4A24-9384-CDBD49748F06}">
      <dsp:nvSpPr>
        <dsp:cNvPr id="0" name=""/>
        <dsp:cNvSpPr/>
      </dsp:nvSpPr>
      <dsp:spPr>
        <a:xfrm>
          <a:off x="1883982" y="2729362"/>
          <a:ext cx="768423" cy="384211"/>
        </a:xfrm>
        <a:prstGeom prst="rect">
          <a:avLst/>
        </a:prstGeom>
        <a:gradFill rotWithShape="0">
          <a:gsLst>
            <a:gs pos="0">
              <a:schemeClr val="accent6">
                <a:tint val="99000"/>
                <a:hueOff val="0"/>
                <a:satOff val="0"/>
                <a:lumOff val="0"/>
                <a:alphaOff val="0"/>
                <a:tint val="50000"/>
                <a:satMod val="300000"/>
              </a:schemeClr>
            </a:gs>
            <a:gs pos="35000">
              <a:schemeClr val="accent6">
                <a:tint val="99000"/>
                <a:hueOff val="0"/>
                <a:satOff val="0"/>
                <a:lumOff val="0"/>
                <a:alphaOff val="0"/>
                <a:tint val="37000"/>
                <a:satMod val="300000"/>
              </a:schemeClr>
            </a:gs>
            <a:gs pos="100000">
              <a:schemeClr val="accent6">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4-channel (</a:t>
          </a:r>
          <a:r>
            <a:rPr lang="en-US" sz="700" kern="1200" dirty="0" err="1"/>
            <a:t>R+B+G+dB</a:t>
          </a:r>
          <a:r>
            <a:rPr lang="en-US" sz="700" kern="1200" dirty="0"/>
            <a:t>) </a:t>
          </a:r>
        </a:p>
        <a:p>
          <a:pPr marL="0" lvl="0" indent="0" algn="ctr" defTabSz="311150">
            <a:lnSpc>
              <a:spcPct val="90000"/>
            </a:lnSpc>
            <a:spcBef>
              <a:spcPct val="0"/>
            </a:spcBef>
            <a:spcAft>
              <a:spcPct val="35000"/>
            </a:spcAft>
            <a:buNone/>
          </a:pPr>
          <a:r>
            <a:rPr lang="en-US" sz="700" kern="1200" dirty="0"/>
            <a:t>(top side pump)</a:t>
          </a:r>
        </a:p>
      </dsp:txBody>
      <dsp:txXfrm>
        <a:off x="1883982" y="2729362"/>
        <a:ext cx="768423" cy="384211"/>
      </dsp:txXfrm>
    </dsp:sp>
    <dsp:sp modelId="{49790308-C1D9-4B97-AB41-311359611168}">
      <dsp:nvSpPr>
        <dsp:cNvPr id="0" name=""/>
        <dsp:cNvSpPr/>
      </dsp:nvSpPr>
      <dsp:spPr>
        <a:xfrm>
          <a:off x="1883982" y="3274943"/>
          <a:ext cx="785290" cy="384211"/>
        </a:xfrm>
        <a:prstGeom prst="rect">
          <a:avLst/>
        </a:prstGeom>
        <a:gradFill rotWithShape="0">
          <a:gsLst>
            <a:gs pos="0">
              <a:schemeClr val="accent6">
                <a:tint val="99000"/>
                <a:hueOff val="0"/>
                <a:satOff val="0"/>
                <a:lumOff val="0"/>
                <a:alphaOff val="0"/>
                <a:tint val="50000"/>
                <a:satMod val="300000"/>
              </a:schemeClr>
            </a:gs>
            <a:gs pos="35000">
              <a:schemeClr val="accent6">
                <a:tint val="99000"/>
                <a:hueOff val="0"/>
                <a:satOff val="0"/>
                <a:lumOff val="0"/>
                <a:alphaOff val="0"/>
                <a:tint val="37000"/>
                <a:satMod val="300000"/>
              </a:schemeClr>
            </a:gs>
            <a:gs pos="100000">
              <a:schemeClr val="accent6">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5-channel (</a:t>
          </a:r>
          <a:r>
            <a:rPr lang="en-US" sz="700" kern="1200" dirty="0" err="1"/>
            <a:t>R+G+B+dB+dR</a:t>
          </a:r>
          <a:r>
            <a:rPr lang="en-US" sz="700" kern="1200" dirty="0"/>
            <a:t>) (hyper Red)</a:t>
          </a:r>
        </a:p>
      </dsp:txBody>
      <dsp:txXfrm>
        <a:off x="1883982" y="3274943"/>
        <a:ext cx="785290" cy="384211"/>
      </dsp:txXfrm>
    </dsp:sp>
    <dsp:sp modelId="{081E4DE9-60ED-4A81-8363-D567DF9D4938}">
      <dsp:nvSpPr>
        <dsp:cNvPr id="0" name=""/>
        <dsp:cNvSpPr/>
      </dsp:nvSpPr>
      <dsp:spPr>
        <a:xfrm>
          <a:off x="3976016" y="547038"/>
          <a:ext cx="768423" cy="384211"/>
        </a:xfrm>
        <a:prstGeom prst="rect">
          <a:avLst/>
        </a:prstGeom>
        <a:gradFill rotWithShape="0">
          <a:gsLst>
            <a:gs pos="0">
              <a:srgbClr val="7F7F7F">
                <a:shade val="80000"/>
                <a:hueOff val="0"/>
                <a:satOff val="0"/>
                <a:lumOff val="0"/>
                <a:alphaOff val="0"/>
                <a:tint val="50000"/>
                <a:satMod val="300000"/>
              </a:srgbClr>
            </a:gs>
            <a:gs pos="35000">
              <a:srgbClr val="7F7F7F">
                <a:shade val="80000"/>
                <a:hueOff val="0"/>
                <a:satOff val="0"/>
                <a:lumOff val="0"/>
                <a:alphaOff val="0"/>
                <a:tint val="37000"/>
                <a:satMod val="300000"/>
              </a:srgbClr>
            </a:gs>
            <a:gs pos="100000">
              <a:srgbClr val="7F7F7F">
                <a:shade val="8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355600">
            <a:lnSpc>
              <a:spcPct val="90000"/>
            </a:lnSpc>
            <a:spcBef>
              <a:spcPct val="0"/>
            </a:spcBef>
            <a:spcAft>
              <a:spcPct val="35000"/>
            </a:spcAft>
            <a:buNone/>
          </a:pPr>
          <a:r>
            <a:rPr lang="en-US" sz="800" kern="1200" dirty="0"/>
            <a:t>“</a:t>
          </a:r>
          <a:r>
            <a:rPr lang="en-US" sz="1000" b="1" kern="1200" dirty="0">
              <a:solidFill>
                <a:srgbClr val="000000"/>
              </a:solidFill>
              <a:latin typeface="Arial"/>
              <a:ea typeface="+mn-ea"/>
              <a:cs typeface="+mn-cs"/>
            </a:rPr>
            <a:t>Laser</a:t>
          </a:r>
          <a:r>
            <a:rPr lang="en-US" sz="800" kern="1200" dirty="0"/>
            <a:t>”</a:t>
          </a:r>
        </a:p>
      </dsp:txBody>
      <dsp:txXfrm>
        <a:off x="3976016" y="547038"/>
        <a:ext cx="768423" cy="384211"/>
      </dsp:txXfrm>
    </dsp:sp>
    <dsp:sp modelId="{4519310A-9B22-4FD8-876C-02D1CC2DA3BB}">
      <dsp:nvSpPr>
        <dsp:cNvPr id="0" name=""/>
        <dsp:cNvSpPr/>
      </dsp:nvSpPr>
      <dsp:spPr>
        <a:xfrm>
          <a:off x="3278672" y="1092619"/>
          <a:ext cx="768423" cy="384211"/>
        </a:xfrm>
        <a:prstGeom prst="rect">
          <a:avLst/>
        </a:prstGeom>
        <a:gradFill rotWithShape="0">
          <a:gsLst>
            <a:gs pos="0">
              <a:schemeClr val="accent6">
                <a:tint val="99000"/>
                <a:hueOff val="0"/>
                <a:satOff val="0"/>
                <a:lumOff val="0"/>
                <a:alphaOff val="0"/>
                <a:tint val="50000"/>
                <a:satMod val="300000"/>
              </a:schemeClr>
            </a:gs>
            <a:gs pos="35000">
              <a:schemeClr val="accent6">
                <a:tint val="99000"/>
                <a:hueOff val="0"/>
                <a:satOff val="0"/>
                <a:lumOff val="0"/>
                <a:alphaOff val="0"/>
                <a:tint val="37000"/>
                <a:satMod val="300000"/>
              </a:schemeClr>
            </a:gs>
            <a:gs pos="100000">
              <a:schemeClr val="accent6">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1" kern="1200" dirty="0"/>
            <a:t>Laser Phosphor</a:t>
          </a:r>
        </a:p>
        <a:p>
          <a:pPr marL="0" lvl="0" indent="0" algn="ctr" defTabSz="311150">
            <a:lnSpc>
              <a:spcPct val="90000"/>
            </a:lnSpc>
            <a:spcBef>
              <a:spcPct val="0"/>
            </a:spcBef>
            <a:spcAft>
              <a:spcPct val="35000"/>
            </a:spcAft>
            <a:buNone/>
          </a:pPr>
          <a:r>
            <a:rPr lang="en-US" sz="700" b="0" i="1" kern="1200" dirty="0"/>
            <a:t>(Blue Laser +…)</a:t>
          </a:r>
        </a:p>
      </dsp:txBody>
      <dsp:txXfrm>
        <a:off x="3278672" y="1092619"/>
        <a:ext cx="768423" cy="384211"/>
      </dsp:txXfrm>
    </dsp:sp>
    <dsp:sp modelId="{8E942FCF-37B9-4612-9986-3BE9FAEE0EC7}">
      <dsp:nvSpPr>
        <dsp:cNvPr id="0" name=""/>
        <dsp:cNvSpPr/>
      </dsp:nvSpPr>
      <dsp:spPr>
        <a:xfrm>
          <a:off x="2813775" y="1638200"/>
          <a:ext cx="768423" cy="384211"/>
        </a:xfrm>
        <a:prstGeom prst="rect">
          <a:avLst/>
        </a:prstGeom>
        <a:gradFill rotWithShape="0">
          <a:gsLst>
            <a:gs pos="0">
              <a:schemeClr val="accent6">
                <a:tint val="70000"/>
                <a:hueOff val="0"/>
                <a:satOff val="0"/>
                <a:lumOff val="0"/>
                <a:alphaOff val="0"/>
                <a:tint val="50000"/>
                <a:satMod val="300000"/>
              </a:schemeClr>
            </a:gs>
            <a:gs pos="35000">
              <a:schemeClr val="accent6">
                <a:tint val="70000"/>
                <a:hueOff val="0"/>
                <a:satOff val="0"/>
                <a:lumOff val="0"/>
                <a:alphaOff val="0"/>
                <a:tint val="37000"/>
                <a:satMod val="300000"/>
              </a:schemeClr>
            </a:gs>
            <a:gs pos="100000">
              <a:schemeClr val="accent6">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Single Wheel</a:t>
          </a:r>
        </a:p>
      </dsp:txBody>
      <dsp:txXfrm>
        <a:off x="2813775" y="1638200"/>
        <a:ext cx="768423" cy="384211"/>
      </dsp:txXfrm>
    </dsp:sp>
    <dsp:sp modelId="{F110D4E1-28F4-47A6-9515-A1FDF68C079A}">
      <dsp:nvSpPr>
        <dsp:cNvPr id="0" name=""/>
        <dsp:cNvSpPr/>
      </dsp:nvSpPr>
      <dsp:spPr>
        <a:xfrm>
          <a:off x="3005881" y="2183781"/>
          <a:ext cx="768423" cy="384211"/>
        </a:xfrm>
        <a:prstGeom prst="rect">
          <a:avLst/>
        </a:prstGeom>
        <a:gradFill rotWithShape="0">
          <a:gsLst>
            <a:gs pos="0">
              <a:schemeClr val="accent6">
                <a:tint val="70000"/>
                <a:hueOff val="0"/>
                <a:satOff val="0"/>
                <a:lumOff val="0"/>
                <a:alphaOff val="0"/>
                <a:tint val="50000"/>
                <a:satMod val="300000"/>
              </a:schemeClr>
            </a:gs>
            <a:gs pos="35000">
              <a:schemeClr val="accent6">
                <a:tint val="70000"/>
                <a:hueOff val="0"/>
                <a:satOff val="0"/>
                <a:lumOff val="0"/>
                <a:alphaOff val="0"/>
                <a:tint val="37000"/>
                <a:satMod val="300000"/>
              </a:schemeClr>
            </a:gs>
            <a:gs pos="100000">
              <a:schemeClr val="accent6">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Multi Segment Phosphor Wheel</a:t>
          </a:r>
        </a:p>
      </dsp:txBody>
      <dsp:txXfrm>
        <a:off x="3005881" y="2183781"/>
        <a:ext cx="768423" cy="384211"/>
      </dsp:txXfrm>
    </dsp:sp>
    <dsp:sp modelId="{00F8CAD4-255C-44DD-8FC4-072AFF3F3926}">
      <dsp:nvSpPr>
        <dsp:cNvPr id="0" name=""/>
        <dsp:cNvSpPr/>
      </dsp:nvSpPr>
      <dsp:spPr>
        <a:xfrm>
          <a:off x="3005881" y="2729362"/>
          <a:ext cx="768423" cy="384211"/>
        </a:xfrm>
        <a:prstGeom prst="rect">
          <a:avLst/>
        </a:prstGeom>
        <a:gradFill rotWithShape="0">
          <a:gsLst>
            <a:gs pos="0">
              <a:schemeClr val="accent6">
                <a:tint val="70000"/>
                <a:hueOff val="0"/>
                <a:satOff val="0"/>
                <a:lumOff val="0"/>
                <a:alphaOff val="0"/>
                <a:tint val="50000"/>
                <a:satMod val="300000"/>
              </a:schemeClr>
            </a:gs>
            <a:gs pos="35000">
              <a:schemeClr val="accent6">
                <a:tint val="70000"/>
                <a:hueOff val="0"/>
                <a:satOff val="0"/>
                <a:lumOff val="0"/>
                <a:alphaOff val="0"/>
                <a:tint val="37000"/>
                <a:satMod val="300000"/>
              </a:schemeClr>
            </a:gs>
            <a:gs pos="100000">
              <a:schemeClr val="accent6">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Static Yellow Phosphor + Color Filter Wheel</a:t>
          </a:r>
        </a:p>
      </dsp:txBody>
      <dsp:txXfrm>
        <a:off x="3005881" y="2729362"/>
        <a:ext cx="768423" cy="384211"/>
      </dsp:txXfrm>
    </dsp:sp>
    <dsp:sp modelId="{A12929B5-0E80-49BE-B3E8-A6C4C7E64F6C}">
      <dsp:nvSpPr>
        <dsp:cNvPr id="0" name=""/>
        <dsp:cNvSpPr/>
      </dsp:nvSpPr>
      <dsp:spPr>
        <a:xfrm>
          <a:off x="3005881" y="3274943"/>
          <a:ext cx="768423" cy="384211"/>
        </a:xfrm>
        <a:prstGeom prst="rect">
          <a:avLst/>
        </a:prstGeom>
        <a:gradFill rotWithShape="0">
          <a:gsLst>
            <a:gs pos="0">
              <a:schemeClr val="accent6">
                <a:tint val="70000"/>
                <a:hueOff val="0"/>
                <a:satOff val="0"/>
                <a:lumOff val="0"/>
                <a:alphaOff val="0"/>
                <a:tint val="50000"/>
                <a:satMod val="300000"/>
              </a:schemeClr>
            </a:gs>
            <a:gs pos="35000">
              <a:schemeClr val="accent6">
                <a:tint val="70000"/>
                <a:hueOff val="0"/>
                <a:satOff val="0"/>
                <a:lumOff val="0"/>
                <a:alphaOff val="0"/>
                <a:tint val="37000"/>
                <a:satMod val="300000"/>
              </a:schemeClr>
            </a:gs>
            <a:gs pos="100000">
              <a:schemeClr val="accent6">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‘White’ Phosphor + Color Filter Wheel</a:t>
          </a:r>
        </a:p>
      </dsp:txBody>
      <dsp:txXfrm>
        <a:off x="3005881" y="3274943"/>
        <a:ext cx="768423" cy="384211"/>
      </dsp:txXfrm>
    </dsp:sp>
    <dsp:sp modelId="{8673373F-B32D-4B48-BCFB-7C63C760505B}">
      <dsp:nvSpPr>
        <dsp:cNvPr id="0" name=""/>
        <dsp:cNvSpPr/>
      </dsp:nvSpPr>
      <dsp:spPr>
        <a:xfrm>
          <a:off x="3005881" y="3820524"/>
          <a:ext cx="768423" cy="384211"/>
        </a:xfrm>
        <a:prstGeom prst="rect">
          <a:avLst/>
        </a:prstGeom>
        <a:gradFill rotWithShape="0">
          <a:gsLst>
            <a:gs pos="0">
              <a:schemeClr val="accent6">
                <a:tint val="70000"/>
                <a:hueOff val="0"/>
                <a:satOff val="0"/>
                <a:lumOff val="0"/>
                <a:alphaOff val="0"/>
                <a:tint val="50000"/>
                <a:satMod val="300000"/>
              </a:schemeClr>
            </a:gs>
            <a:gs pos="35000">
              <a:schemeClr val="accent6">
                <a:tint val="70000"/>
                <a:hueOff val="0"/>
                <a:satOff val="0"/>
                <a:lumOff val="0"/>
                <a:alphaOff val="0"/>
                <a:tint val="37000"/>
                <a:satMod val="300000"/>
              </a:schemeClr>
            </a:gs>
            <a:gs pos="100000">
              <a:schemeClr val="accent6">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Phosphor + Color Filter Wheel</a:t>
          </a:r>
        </a:p>
      </dsp:txBody>
      <dsp:txXfrm>
        <a:off x="3005881" y="3820524"/>
        <a:ext cx="768423" cy="384211"/>
      </dsp:txXfrm>
    </dsp:sp>
    <dsp:sp modelId="{E2E84611-57C3-4A04-A901-31413B51DDE0}">
      <dsp:nvSpPr>
        <dsp:cNvPr id="0" name=""/>
        <dsp:cNvSpPr/>
      </dsp:nvSpPr>
      <dsp:spPr>
        <a:xfrm>
          <a:off x="3743568" y="1638200"/>
          <a:ext cx="768423" cy="384211"/>
        </a:xfrm>
        <a:prstGeom prst="rect">
          <a:avLst/>
        </a:prstGeom>
        <a:gradFill rotWithShape="0">
          <a:gsLst>
            <a:gs pos="0">
              <a:schemeClr val="accent6">
                <a:tint val="70000"/>
                <a:hueOff val="0"/>
                <a:satOff val="0"/>
                <a:lumOff val="0"/>
                <a:alphaOff val="0"/>
                <a:tint val="50000"/>
                <a:satMod val="300000"/>
              </a:schemeClr>
            </a:gs>
            <a:gs pos="35000">
              <a:schemeClr val="accent6">
                <a:tint val="70000"/>
                <a:hueOff val="0"/>
                <a:satOff val="0"/>
                <a:lumOff val="0"/>
                <a:alphaOff val="0"/>
                <a:tint val="37000"/>
                <a:satMod val="300000"/>
              </a:schemeClr>
            </a:gs>
            <a:gs pos="100000">
              <a:schemeClr val="accent6">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Dual Wheel</a:t>
          </a:r>
        </a:p>
      </dsp:txBody>
      <dsp:txXfrm>
        <a:off x="3743568" y="1638200"/>
        <a:ext cx="768423" cy="384211"/>
      </dsp:txXfrm>
    </dsp:sp>
    <dsp:sp modelId="{3EDDB97E-8F28-4FFA-98B6-BF2C115A5273}">
      <dsp:nvSpPr>
        <dsp:cNvPr id="0" name=""/>
        <dsp:cNvSpPr/>
      </dsp:nvSpPr>
      <dsp:spPr>
        <a:xfrm>
          <a:off x="3935674" y="2183781"/>
          <a:ext cx="768423" cy="384211"/>
        </a:xfrm>
        <a:prstGeom prst="rect">
          <a:avLst/>
        </a:prstGeom>
        <a:gradFill rotWithShape="0">
          <a:gsLst>
            <a:gs pos="0">
              <a:schemeClr val="accent6">
                <a:tint val="70000"/>
                <a:hueOff val="0"/>
                <a:satOff val="0"/>
                <a:lumOff val="0"/>
                <a:alphaOff val="0"/>
                <a:tint val="50000"/>
                <a:satMod val="300000"/>
              </a:schemeClr>
            </a:gs>
            <a:gs pos="35000">
              <a:schemeClr val="accent6">
                <a:tint val="70000"/>
                <a:hueOff val="0"/>
                <a:satOff val="0"/>
                <a:lumOff val="0"/>
                <a:alphaOff val="0"/>
                <a:tint val="37000"/>
                <a:satMod val="300000"/>
              </a:schemeClr>
            </a:gs>
            <a:gs pos="100000">
              <a:schemeClr val="accent6">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Yellow Phosphor Wheel + Color Wheel</a:t>
          </a:r>
        </a:p>
      </dsp:txBody>
      <dsp:txXfrm>
        <a:off x="3935674" y="2183781"/>
        <a:ext cx="768423" cy="384211"/>
      </dsp:txXfrm>
    </dsp:sp>
    <dsp:sp modelId="{17CA1AA1-4CE7-4AD5-86FD-D4FEA858A7F2}">
      <dsp:nvSpPr>
        <dsp:cNvPr id="0" name=""/>
        <dsp:cNvSpPr/>
      </dsp:nvSpPr>
      <dsp:spPr>
        <a:xfrm>
          <a:off x="4673361" y="1092619"/>
          <a:ext cx="768423" cy="384211"/>
        </a:xfrm>
        <a:prstGeom prst="rect">
          <a:avLst/>
        </a:prstGeom>
        <a:gradFill rotWithShape="0">
          <a:gsLst>
            <a:gs pos="0">
              <a:schemeClr val="accent6">
                <a:tint val="99000"/>
                <a:hueOff val="0"/>
                <a:satOff val="0"/>
                <a:lumOff val="0"/>
                <a:alphaOff val="0"/>
                <a:tint val="50000"/>
                <a:satMod val="300000"/>
              </a:schemeClr>
            </a:gs>
            <a:gs pos="35000">
              <a:schemeClr val="accent6">
                <a:tint val="99000"/>
                <a:hueOff val="0"/>
                <a:satOff val="0"/>
                <a:lumOff val="0"/>
                <a:alphaOff val="0"/>
                <a:tint val="37000"/>
                <a:satMod val="300000"/>
              </a:schemeClr>
            </a:gs>
            <a:gs pos="100000">
              <a:schemeClr val="accent6">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1" kern="1200" dirty="0"/>
            <a:t>Direct RGB Laser</a:t>
          </a:r>
        </a:p>
        <a:p>
          <a:pPr marL="0" lvl="0" indent="0" algn="ctr" defTabSz="311150">
            <a:lnSpc>
              <a:spcPct val="90000"/>
            </a:lnSpc>
            <a:spcBef>
              <a:spcPct val="0"/>
            </a:spcBef>
            <a:spcAft>
              <a:spcPct val="35000"/>
            </a:spcAft>
            <a:buNone/>
          </a:pPr>
          <a:r>
            <a:rPr lang="en-US" sz="700" b="1" kern="1200" dirty="0"/>
            <a:t>(“Triple Laser”)</a:t>
          </a:r>
        </a:p>
      </dsp:txBody>
      <dsp:txXfrm>
        <a:off x="4673361" y="1092619"/>
        <a:ext cx="768423" cy="384211"/>
      </dsp:txXfrm>
    </dsp:sp>
    <dsp:sp modelId="{BD6AB63A-06FE-4C4F-A455-44900E6F78E5}">
      <dsp:nvSpPr>
        <dsp:cNvPr id="0" name=""/>
        <dsp:cNvSpPr/>
      </dsp:nvSpPr>
      <dsp:spPr>
        <a:xfrm>
          <a:off x="4865467" y="1638200"/>
          <a:ext cx="768423" cy="384211"/>
        </a:xfrm>
        <a:prstGeom prst="rect">
          <a:avLst/>
        </a:prstGeom>
        <a:gradFill rotWithShape="0">
          <a:gsLst>
            <a:gs pos="0">
              <a:schemeClr val="accent6">
                <a:tint val="70000"/>
                <a:hueOff val="0"/>
                <a:satOff val="0"/>
                <a:lumOff val="0"/>
                <a:alphaOff val="0"/>
                <a:tint val="50000"/>
                <a:satMod val="300000"/>
              </a:schemeClr>
            </a:gs>
            <a:gs pos="35000">
              <a:schemeClr val="accent6">
                <a:tint val="70000"/>
                <a:hueOff val="0"/>
                <a:satOff val="0"/>
                <a:lumOff val="0"/>
                <a:alphaOff val="0"/>
                <a:tint val="37000"/>
                <a:satMod val="300000"/>
              </a:schemeClr>
            </a:gs>
            <a:gs pos="100000">
              <a:schemeClr val="accent6">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RGB-in-1 </a:t>
          </a:r>
        </a:p>
        <a:p>
          <a:pPr marL="0" lvl="0" indent="0" algn="ctr" defTabSz="311150">
            <a:lnSpc>
              <a:spcPct val="90000"/>
            </a:lnSpc>
            <a:spcBef>
              <a:spcPct val="0"/>
            </a:spcBef>
            <a:spcAft>
              <a:spcPct val="35000"/>
            </a:spcAft>
            <a:buNone/>
          </a:pPr>
          <a:r>
            <a:rPr lang="en-US" sz="700" kern="1200" dirty="0"/>
            <a:t>Laser Module</a:t>
          </a:r>
        </a:p>
      </dsp:txBody>
      <dsp:txXfrm>
        <a:off x="4865467" y="1638200"/>
        <a:ext cx="768423" cy="384211"/>
      </dsp:txXfrm>
    </dsp:sp>
    <dsp:sp modelId="{CE28F1A9-07DF-41B1-AC0D-F6977D148F06}">
      <dsp:nvSpPr>
        <dsp:cNvPr id="0" name=""/>
        <dsp:cNvSpPr/>
      </dsp:nvSpPr>
      <dsp:spPr>
        <a:xfrm>
          <a:off x="4865467" y="2183781"/>
          <a:ext cx="768423" cy="384211"/>
        </a:xfrm>
        <a:prstGeom prst="rect">
          <a:avLst/>
        </a:prstGeom>
        <a:gradFill rotWithShape="0">
          <a:gsLst>
            <a:gs pos="0">
              <a:schemeClr val="accent6">
                <a:tint val="70000"/>
                <a:hueOff val="0"/>
                <a:satOff val="0"/>
                <a:lumOff val="0"/>
                <a:alphaOff val="0"/>
                <a:tint val="50000"/>
                <a:satMod val="300000"/>
              </a:schemeClr>
            </a:gs>
            <a:gs pos="35000">
              <a:schemeClr val="accent6">
                <a:tint val="70000"/>
                <a:hueOff val="0"/>
                <a:satOff val="0"/>
                <a:lumOff val="0"/>
                <a:alphaOff val="0"/>
                <a:tint val="37000"/>
                <a:satMod val="300000"/>
              </a:schemeClr>
            </a:gs>
            <a:gs pos="100000">
              <a:schemeClr val="accent6">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G/B + R </a:t>
          </a:r>
        </a:p>
        <a:p>
          <a:pPr marL="0" lvl="0" indent="0" algn="ctr" defTabSz="311150">
            <a:lnSpc>
              <a:spcPct val="90000"/>
            </a:lnSpc>
            <a:spcBef>
              <a:spcPct val="0"/>
            </a:spcBef>
            <a:spcAft>
              <a:spcPct val="35000"/>
            </a:spcAft>
            <a:buNone/>
          </a:pPr>
          <a:r>
            <a:rPr lang="en-US" sz="700" kern="1200" dirty="0"/>
            <a:t>Laser modules</a:t>
          </a:r>
        </a:p>
      </dsp:txBody>
      <dsp:txXfrm>
        <a:off x="4865467" y="2183781"/>
        <a:ext cx="768423" cy="384211"/>
      </dsp:txXfrm>
    </dsp:sp>
    <dsp:sp modelId="{AC4F7584-EC6B-46AC-920A-59ACEFCB423F}">
      <dsp:nvSpPr>
        <dsp:cNvPr id="0" name=""/>
        <dsp:cNvSpPr/>
      </dsp:nvSpPr>
      <dsp:spPr>
        <a:xfrm>
          <a:off x="4865467" y="2729362"/>
          <a:ext cx="768423" cy="384211"/>
        </a:xfrm>
        <a:prstGeom prst="rect">
          <a:avLst/>
        </a:prstGeom>
        <a:gradFill rotWithShape="0">
          <a:gsLst>
            <a:gs pos="0">
              <a:schemeClr val="accent6">
                <a:tint val="70000"/>
                <a:hueOff val="0"/>
                <a:satOff val="0"/>
                <a:lumOff val="0"/>
                <a:alphaOff val="0"/>
                <a:tint val="50000"/>
                <a:satMod val="300000"/>
              </a:schemeClr>
            </a:gs>
            <a:gs pos="35000">
              <a:schemeClr val="accent6">
                <a:tint val="70000"/>
                <a:hueOff val="0"/>
                <a:satOff val="0"/>
                <a:lumOff val="0"/>
                <a:alphaOff val="0"/>
                <a:tint val="37000"/>
                <a:satMod val="300000"/>
              </a:schemeClr>
            </a:gs>
            <a:gs pos="100000">
              <a:schemeClr val="accent6">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R + G + B </a:t>
          </a:r>
        </a:p>
        <a:p>
          <a:pPr marL="0" lvl="0" indent="0" algn="ctr" defTabSz="311150">
            <a:lnSpc>
              <a:spcPct val="90000"/>
            </a:lnSpc>
            <a:spcBef>
              <a:spcPct val="0"/>
            </a:spcBef>
            <a:spcAft>
              <a:spcPct val="35000"/>
            </a:spcAft>
            <a:buNone/>
          </a:pPr>
          <a:r>
            <a:rPr lang="en-US" sz="700" kern="1200" dirty="0"/>
            <a:t>Laser modules</a:t>
          </a:r>
        </a:p>
      </dsp:txBody>
      <dsp:txXfrm>
        <a:off x="4865467" y="2729362"/>
        <a:ext cx="768423" cy="384211"/>
      </dsp:txXfrm>
    </dsp:sp>
    <dsp:sp modelId="{5701BEE0-8400-44FB-AE4D-4DF4C113EF87}">
      <dsp:nvSpPr>
        <dsp:cNvPr id="0" name=""/>
        <dsp:cNvSpPr/>
      </dsp:nvSpPr>
      <dsp:spPr>
        <a:xfrm>
          <a:off x="6997844" y="547038"/>
          <a:ext cx="768423" cy="384211"/>
        </a:xfrm>
        <a:prstGeom prst="rect">
          <a:avLst/>
        </a:prstGeom>
        <a:gradFill rotWithShape="0">
          <a:gsLst>
            <a:gs pos="0">
              <a:schemeClr val="accent6">
                <a:shade val="80000"/>
                <a:hueOff val="0"/>
                <a:satOff val="0"/>
                <a:lumOff val="0"/>
                <a:alphaOff val="0"/>
                <a:tint val="50000"/>
                <a:satMod val="300000"/>
              </a:schemeClr>
            </a:gs>
            <a:gs pos="35000">
              <a:schemeClr val="accent6">
                <a:shade val="80000"/>
                <a:hueOff val="0"/>
                <a:satOff val="0"/>
                <a:lumOff val="0"/>
                <a:alphaOff val="0"/>
                <a:tint val="37000"/>
                <a:satMod val="300000"/>
              </a:schemeClr>
            </a:gs>
            <a:gs pos="100000">
              <a:schemeClr val="accent6">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t>Hybrids</a:t>
          </a:r>
        </a:p>
      </dsp:txBody>
      <dsp:txXfrm>
        <a:off x="6997844" y="547038"/>
        <a:ext cx="768423" cy="384211"/>
      </dsp:txXfrm>
    </dsp:sp>
    <dsp:sp modelId="{941408FE-AED8-496A-A810-7EE08837ED83}">
      <dsp:nvSpPr>
        <dsp:cNvPr id="0" name=""/>
        <dsp:cNvSpPr/>
      </dsp:nvSpPr>
      <dsp:spPr>
        <a:xfrm>
          <a:off x="5603154" y="1092619"/>
          <a:ext cx="768423" cy="384211"/>
        </a:xfrm>
        <a:prstGeom prst="rect">
          <a:avLst/>
        </a:prstGeom>
        <a:gradFill rotWithShape="0">
          <a:gsLst>
            <a:gs pos="0">
              <a:schemeClr val="accent6">
                <a:tint val="99000"/>
                <a:hueOff val="0"/>
                <a:satOff val="0"/>
                <a:lumOff val="0"/>
                <a:alphaOff val="0"/>
                <a:tint val="50000"/>
                <a:satMod val="300000"/>
              </a:schemeClr>
            </a:gs>
            <a:gs pos="35000">
              <a:schemeClr val="accent6">
                <a:tint val="99000"/>
                <a:hueOff val="0"/>
                <a:satOff val="0"/>
                <a:lumOff val="0"/>
                <a:alphaOff val="0"/>
                <a:tint val="37000"/>
                <a:satMod val="300000"/>
              </a:schemeClr>
            </a:gs>
            <a:gs pos="100000">
              <a:schemeClr val="accent6">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LED + Laser</a:t>
          </a:r>
        </a:p>
        <a:p>
          <a:pPr marL="0" lvl="0" indent="0" algn="ctr" defTabSz="311150">
            <a:lnSpc>
              <a:spcPct val="90000"/>
            </a:lnSpc>
            <a:spcBef>
              <a:spcPct val="0"/>
            </a:spcBef>
            <a:spcAft>
              <a:spcPct val="35000"/>
            </a:spcAft>
            <a:buNone/>
          </a:pPr>
          <a:r>
            <a:rPr lang="en-US" sz="700" kern="1200" dirty="0"/>
            <a:t>(red boost)</a:t>
          </a:r>
        </a:p>
      </dsp:txBody>
      <dsp:txXfrm>
        <a:off x="5603154" y="1092619"/>
        <a:ext cx="768423" cy="384211"/>
      </dsp:txXfrm>
    </dsp:sp>
    <dsp:sp modelId="{879467AF-65AF-4D51-BA7C-635C5DB641FD}">
      <dsp:nvSpPr>
        <dsp:cNvPr id="0" name=""/>
        <dsp:cNvSpPr/>
      </dsp:nvSpPr>
      <dsp:spPr>
        <a:xfrm>
          <a:off x="6532947" y="1092619"/>
          <a:ext cx="768423" cy="384211"/>
        </a:xfrm>
        <a:prstGeom prst="rect">
          <a:avLst/>
        </a:prstGeom>
        <a:gradFill rotWithShape="0">
          <a:gsLst>
            <a:gs pos="0">
              <a:schemeClr val="accent6">
                <a:tint val="99000"/>
                <a:hueOff val="0"/>
                <a:satOff val="0"/>
                <a:lumOff val="0"/>
                <a:alphaOff val="0"/>
                <a:tint val="50000"/>
                <a:satMod val="300000"/>
              </a:schemeClr>
            </a:gs>
            <a:gs pos="35000">
              <a:schemeClr val="accent6">
                <a:tint val="99000"/>
                <a:hueOff val="0"/>
                <a:satOff val="0"/>
                <a:lumOff val="0"/>
                <a:alphaOff val="0"/>
                <a:tint val="37000"/>
                <a:satMod val="300000"/>
              </a:schemeClr>
            </a:gs>
            <a:gs pos="100000">
              <a:schemeClr val="accent6">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err="1"/>
            <a:t>LaPh</a:t>
          </a:r>
          <a:r>
            <a:rPr lang="en-US" sz="700" kern="1200" dirty="0"/>
            <a:t> + Laser</a:t>
          </a:r>
        </a:p>
      </dsp:txBody>
      <dsp:txXfrm>
        <a:off x="6532947" y="1092619"/>
        <a:ext cx="768423" cy="384211"/>
      </dsp:txXfrm>
    </dsp:sp>
    <dsp:sp modelId="{22785F13-5157-4E39-AEED-CD1F37E5D9E9}">
      <dsp:nvSpPr>
        <dsp:cNvPr id="0" name=""/>
        <dsp:cNvSpPr/>
      </dsp:nvSpPr>
      <dsp:spPr>
        <a:xfrm>
          <a:off x="6725053" y="1638200"/>
          <a:ext cx="768423" cy="384211"/>
        </a:xfrm>
        <a:prstGeom prst="rect">
          <a:avLst/>
        </a:prstGeom>
        <a:gradFill rotWithShape="0">
          <a:gsLst>
            <a:gs pos="0">
              <a:schemeClr val="accent6">
                <a:tint val="70000"/>
                <a:hueOff val="0"/>
                <a:satOff val="0"/>
                <a:lumOff val="0"/>
                <a:alphaOff val="0"/>
                <a:tint val="50000"/>
                <a:satMod val="300000"/>
              </a:schemeClr>
            </a:gs>
            <a:gs pos="35000">
              <a:schemeClr val="accent6">
                <a:tint val="70000"/>
                <a:hueOff val="0"/>
                <a:satOff val="0"/>
                <a:lumOff val="0"/>
                <a:alphaOff val="0"/>
                <a:tint val="37000"/>
                <a:satMod val="300000"/>
              </a:schemeClr>
            </a:gs>
            <a:gs pos="100000">
              <a:schemeClr val="accent6">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R + B </a:t>
          </a:r>
        </a:p>
        <a:p>
          <a:pPr marL="0" lvl="0" indent="0" algn="ctr" defTabSz="311150">
            <a:lnSpc>
              <a:spcPct val="90000"/>
            </a:lnSpc>
            <a:spcBef>
              <a:spcPct val="0"/>
            </a:spcBef>
            <a:spcAft>
              <a:spcPct val="35000"/>
            </a:spcAft>
            <a:buNone/>
          </a:pPr>
          <a:r>
            <a:rPr lang="en-US" sz="700" kern="1200" dirty="0"/>
            <a:t>Laser Assist</a:t>
          </a:r>
        </a:p>
      </dsp:txBody>
      <dsp:txXfrm>
        <a:off x="6725053" y="1638200"/>
        <a:ext cx="768423" cy="384211"/>
      </dsp:txXfrm>
    </dsp:sp>
    <dsp:sp modelId="{04C6C00F-C9A8-41CC-B8F9-2E1523DD657E}">
      <dsp:nvSpPr>
        <dsp:cNvPr id="0" name=""/>
        <dsp:cNvSpPr/>
      </dsp:nvSpPr>
      <dsp:spPr>
        <a:xfrm>
          <a:off x="6725053" y="2183781"/>
          <a:ext cx="768423" cy="384211"/>
        </a:xfrm>
        <a:prstGeom prst="rect">
          <a:avLst/>
        </a:prstGeom>
        <a:gradFill rotWithShape="0">
          <a:gsLst>
            <a:gs pos="0">
              <a:schemeClr val="accent6">
                <a:tint val="70000"/>
                <a:hueOff val="0"/>
                <a:satOff val="0"/>
                <a:lumOff val="0"/>
                <a:alphaOff val="0"/>
                <a:tint val="50000"/>
                <a:satMod val="300000"/>
              </a:schemeClr>
            </a:gs>
            <a:gs pos="35000">
              <a:schemeClr val="accent6">
                <a:tint val="70000"/>
                <a:hueOff val="0"/>
                <a:satOff val="0"/>
                <a:lumOff val="0"/>
                <a:alphaOff val="0"/>
                <a:tint val="37000"/>
                <a:satMod val="300000"/>
              </a:schemeClr>
            </a:gs>
            <a:gs pos="100000">
              <a:schemeClr val="accent6">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R+G+B </a:t>
          </a:r>
        </a:p>
        <a:p>
          <a:pPr marL="0" lvl="0" indent="0" algn="ctr" defTabSz="311150">
            <a:lnSpc>
              <a:spcPct val="90000"/>
            </a:lnSpc>
            <a:spcBef>
              <a:spcPct val="0"/>
            </a:spcBef>
            <a:spcAft>
              <a:spcPct val="35000"/>
            </a:spcAft>
            <a:buNone/>
          </a:pPr>
          <a:r>
            <a:rPr lang="en-US" sz="700" kern="1200" dirty="0"/>
            <a:t>Laser Assist</a:t>
          </a:r>
        </a:p>
      </dsp:txBody>
      <dsp:txXfrm>
        <a:off x="6725053" y="2183781"/>
        <a:ext cx="768423" cy="384211"/>
      </dsp:txXfrm>
    </dsp:sp>
    <dsp:sp modelId="{8EE0A47C-9B3D-46D7-A34A-2F46B4DBB709}">
      <dsp:nvSpPr>
        <dsp:cNvPr id="0" name=""/>
        <dsp:cNvSpPr/>
      </dsp:nvSpPr>
      <dsp:spPr>
        <a:xfrm>
          <a:off x="7462740" y="1092619"/>
          <a:ext cx="768423" cy="384211"/>
        </a:xfrm>
        <a:prstGeom prst="rect">
          <a:avLst/>
        </a:prstGeom>
        <a:gradFill rotWithShape="0">
          <a:gsLst>
            <a:gs pos="0">
              <a:schemeClr val="accent6">
                <a:tint val="99000"/>
                <a:hueOff val="0"/>
                <a:satOff val="0"/>
                <a:lumOff val="0"/>
                <a:alphaOff val="0"/>
                <a:tint val="50000"/>
                <a:satMod val="300000"/>
              </a:schemeClr>
            </a:gs>
            <a:gs pos="35000">
              <a:schemeClr val="accent6">
                <a:tint val="99000"/>
                <a:hueOff val="0"/>
                <a:satOff val="0"/>
                <a:lumOff val="0"/>
                <a:alphaOff val="0"/>
                <a:tint val="37000"/>
                <a:satMod val="300000"/>
              </a:schemeClr>
            </a:gs>
            <a:gs pos="100000">
              <a:schemeClr val="accent6">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err="1"/>
            <a:t>LaPh</a:t>
          </a:r>
          <a:r>
            <a:rPr lang="en-US" sz="700" kern="1200" dirty="0"/>
            <a:t> + LED</a:t>
          </a:r>
        </a:p>
      </dsp:txBody>
      <dsp:txXfrm>
        <a:off x="7462740" y="1092619"/>
        <a:ext cx="768423" cy="384211"/>
      </dsp:txXfrm>
    </dsp:sp>
    <dsp:sp modelId="{7678C396-AB10-4FC6-BA42-7C208A1B89BF}">
      <dsp:nvSpPr>
        <dsp:cNvPr id="0" name=""/>
        <dsp:cNvSpPr/>
      </dsp:nvSpPr>
      <dsp:spPr>
        <a:xfrm>
          <a:off x="8392533" y="1092619"/>
          <a:ext cx="768423" cy="384211"/>
        </a:xfrm>
        <a:prstGeom prst="rect">
          <a:avLst/>
        </a:prstGeom>
        <a:gradFill rotWithShape="0">
          <a:gsLst>
            <a:gs pos="0">
              <a:schemeClr val="accent6">
                <a:tint val="99000"/>
                <a:hueOff val="0"/>
                <a:satOff val="0"/>
                <a:lumOff val="0"/>
                <a:alphaOff val="0"/>
                <a:tint val="50000"/>
                <a:satMod val="300000"/>
              </a:schemeClr>
            </a:gs>
            <a:gs pos="35000">
              <a:schemeClr val="accent6">
                <a:tint val="99000"/>
                <a:hueOff val="0"/>
                <a:satOff val="0"/>
                <a:lumOff val="0"/>
                <a:alphaOff val="0"/>
                <a:tint val="37000"/>
                <a:satMod val="300000"/>
              </a:schemeClr>
            </a:gs>
            <a:gs pos="100000">
              <a:schemeClr val="accent6">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err="1"/>
            <a:t>LaPh</a:t>
          </a:r>
          <a:r>
            <a:rPr lang="en-US" sz="700" kern="1200" dirty="0"/>
            <a:t> + Laser + LED</a:t>
          </a:r>
        </a:p>
      </dsp:txBody>
      <dsp:txXfrm>
        <a:off x="8392533" y="1092619"/>
        <a:ext cx="768423" cy="38421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wmf"/><Relationship Id="rId1" Type="http://schemas.openxmlformats.org/officeDocument/2006/relationships/image" Target="../media/image20.wmf"/><Relationship Id="rId6" Type="http://schemas.openxmlformats.org/officeDocument/2006/relationships/image" Target="../media/image25.wmf"/><Relationship Id="rId5" Type="http://schemas.openxmlformats.org/officeDocument/2006/relationships/image" Target="../media/image24.wmf"/><Relationship Id="rId4" Type="http://schemas.openxmlformats.org/officeDocument/2006/relationships/image" Target="../media/image2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1.emf"/></Relationships>
</file>

<file path=ppt/drawings/drawing1.xml><?xml version="1.0" encoding="utf-8"?>
<c:userShapes xmlns:c="http://schemas.openxmlformats.org/drawingml/2006/chart">
  <cdr:relSizeAnchor xmlns:cdr="http://schemas.openxmlformats.org/drawingml/2006/chartDrawing">
    <cdr:from>
      <cdr:x>0.6188</cdr:x>
      <cdr:y>0.83792</cdr:y>
    </cdr:from>
    <cdr:to>
      <cdr:x>0.7128</cdr:x>
      <cdr:y>0.93353</cdr:y>
    </cdr:to>
    <cdr:sp macro="" textlink="">
      <cdr:nvSpPr>
        <cdr:cNvPr id="9" name="TextBox 1">
          <a:extLst xmlns:a="http://schemas.openxmlformats.org/drawingml/2006/main">
            <a:ext uri="{FF2B5EF4-FFF2-40B4-BE49-F238E27FC236}">
              <a16:creationId xmlns:a16="http://schemas.microsoft.com/office/drawing/2014/main" id="{E95B45B5-08A1-4D63-A603-B82855C8505F}"/>
            </a:ext>
          </a:extLst>
        </cdr:cNvPr>
        <cdr:cNvSpPr txBox="1"/>
      </cdr:nvSpPr>
      <cdr:spPr>
        <a:xfrm xmlns:a="http://schemas.openxmlformats.org/drawingml/2006/main">
          <a:off x="1662682" y="1356464"/>
          <a:ext cx="252573" cy="15478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600" dirty="0"/>
            <a:t>F/</a:t>
          </a:r>
        </a:p>
      </cdr:txBody>
    </cdr:sp>
  </cdr:relSizeAnchor>
  <cdr:relSizeAnchor xmlns:cdr="http://schemas.openxmlformats.org/drawingml/2006/chartDrawing">
    <cdr:from>
      <cdr:x>0.79346</cdr:x>
      <cdr:y>0.83792</cdr:y>
    </cdr:from>
    <cdr:to>
      <cdr:x>0.88746</cdr:x>
      <cdr:y>0.93353</cdr:y>
    </cdr:to>
    <cdr:sp macro="" textlink="">
      <cdr:nvSpPr>
        <cdr:cNvPr id="11" name="TextBox 1">
          <a:extLst xmlns:a="http://schemas.openxmlformats.org/drawingml/2006/main">
            <a:ext uri="{FF2B5EF4-FFF2-40B4-BE49-F238E27FC236}">
              <a16:creationId xmlns:a16="http://schemas.microsoft.com/office/drawing/2014/main" id="{FD80649A-BA69-44F5-9170-7DC8EBBC5445}"/>
            </a:ext>
          </a:extLst>
        </cdr:cNvPr>
        <cdr:cNvSpPr txBox="1"/>
      </cdr:nvSpPr>
      <cdr:spPr>
        <a:xfrm xmlns:a="http://schemas.openxmlformats.org/drawingml/2006/main">
          <a:off x="2131997" y="1356464"/>
          <a:ext cx="252573" cy="15478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600" dirty="0"/>
            <a:t>F/</a:t>
          </a:r>
        </a:p>
      </cdr:txBody>
    </cdr:sp>
  </cdr:relSizeAnchor>
  <cdr:relSizeAnchor xmlns:cdr="http://schemas.openxmlformats.org/drawingml/2006/chartDrawing">
    <cdr:from>
      <cdr:x>0.44888</cdr:x>
      <cdr:y>0.83792</cdr:y>
    </cdr:from>
    <cdr:to>
      <cdr:x>0.54288</cdr:x>
      <cdr:y>0.93353</cdr:y>
    </cdr:to>
    <cdr:sp macro="" textlink="">
      <cdr:nvSpPr>
        <cdr:cNvPr id="12" name="TextBox 1">
          <a:extLst xmlns:a="http://schemas.openxmlformats.org/drawingml/2006/main">
            <a:ext uri="{FF2B5EF4-FFF2-40B4-BE49-F238E27FC236}">
              <a16:creationId xmlns:a16="http://schemas.microsoft.com/office/drawing/2014/main" id="{5BA9AF32-9480-4E1C-81CF-E0EA44D62CDE}"/>
            </a:ext>
          </a:extLst>
        </cdr:cNvPr>
        <cdr:cNvSpPr txBox="1"/>
      </cdr:nvSpPr>
      <cdr:spPr>
        <a:xfrm xmlns:a="http://schemas.openxmlformats.org/drawingml/2006/main">
          <a:off x="1206128" y="1356464"/>
          <a:ext cx="252573" cy="15478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600" dirty="0"/>
            <a:t>F/</a:t>
          </a:r>
        </a:p>
      </cdr:txBody>
    </cdr:sp>
  </cdr:relSizeAnchor>
  <cdr:relSizeAnchor xmlns:cdr="http://schemas.openxmlformats.org/drawingml/2006/chartDrawing">
    <cdr:from>
      <cdr:x>0.29439</cdr:x>
      <cdr:y>0.83792</cdr:y>
    </cdr:from>
    <cdr:to>
      <cdr:x>0.38839</cdr:x>
      <cdr:y>0.93353</cdr:y>
    </cdr:to>
    <cdr:sp macro="" textlink="">
      <cdr:nvSpPr>
        <cdr:cNvPr id="13" name="TextBox 1">
          <a:extLst xmlns:a="http://schemas.openxmlformats.org/drawingml/2006/main">
            <a:ext uri="{FF2B5EF4-FFF2-40B4-BE49-F238E27FC236}">
              <a16:creationId xmlns:a16="http://schemas.microsoft.com/office/drawing/2014/main" id="{5BA9AF32-9480-4E1C-81CF-E0EA44D62CDE}"/>
            </a:ext>
          </a:extLst>
        </cdr:cNvPr>
        <cdr:cNvSpPr txBox="1"/>
      </cdr:nvSpPr>
      <cdr:spPr>
        <a:xfrm xmlns:a="http://schemas.openxmlformats.org/drawingml/2006/main">
          <a:off x="791013" y="1356464"/>
          <a:ext cx="252573" cy="15478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600" dirty="0"/>
            <a:t>F/</a:t>
          </a:r>
        </a:p>
      </cdr:txBody>
    </cdr:sp>
  </cdr:relSizeAnchor>
  <cdr:relSizeAnchor xmlns:cdr="http://schemas.openxmlformats.org/drawingml/2006/chartDrawing">
    <cdr:from>
      <cdr:x>0.1213</cdr:x>
      <cdr:y>0.83792</cdr:y>
    </cdr:from>
    <cdr:to>
      <cdr:x>0.2153</cdr:x>
      <cdr:y>0.93353</cdr:y>
    </cdr:to>
    <cdr:sp macro="" textlink="">
      <cdr:nvSpPr>
        <cdr:cNvPr id="14" name="TextBox 1">
          <a:extLst xmlns:a="http://schemas.openxmlformats.org/drawingml/2006/main">
            <a:ext uri="{FF2B5EF4-FFF2-40B4-BE49-F238E27FC236}">
              <a16:creationId xmlns:a16="http://schemas.microsoft.com/office/drawing/2014/main" id="{5BA9AF32-9480-4E1C-81CF-E0EA44D62CDE}"/>
            </a:ext>
          </a:extLst>
        </cdr:cNvPr>
        <cdr:cNvSpPr txBox="1"/>
      </cdr:nvSpPr>
      <cdr:spPr>
        <a:xfrm xmlns:a="http://schemas.openxmlformats.org/drawingml/2006/main">
          <a:off x="325916" y="1356464"/>
          <a:ext cx="252573" cy="15478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600" dirty="0"/>
            <a:t>F/</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9075" cy="7397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265738" y="0"/>
            <a:ext cx="4029075" cy="739775"/>
          </a:xfrm>
          <a:prstGeom prst="rect">
            <a:avLst/>
          </a:prstGeom>
        </p:spPr>
        <p:txBody>
          <a:bodyPr vert="horz" lIns="91440" tIns="45720" rIns="91440" bIns="45720" rtlCol="0"/>
          <a:lstStyle>
            <a:lvl1pPr algn="r">
              <a:defRPr sz="1200"/>
            </a:lvl1pPr>
          </a:lstStyle>
          <a:p>
            <a:fld id="{144D54BB-BCC4-4AD1-B469-ED98C1194D26}" type="datetimeFigureOut">
              <a:rPr lang="en-US" smtClean="0"/>
              <a:t>7/23/2024</a:t>
            </a:fld>
            <a:endParaRPr lang="en-US"/>
          </a:p>
        </p:txBody>
      </p:sp>
      <p:sp>
        <p:nvSpPr>
          <p:cNvPr id="4" name="Slide Image Placeholder 3"/>
          <p:cNvSpPr>
            <a:spLocks noGrp="1" noRot="1" noChangeAspect="1"/>
          </p:cNvSpPr>
          <p:nvPr>
            <p:ph type="sldImg" idx="2"/>
          </p:nvPr>
        </p:nvSpPr>
        <p:spPr>
          <a:xfrm>
            <a:off x="217488" y="1846263"/>
            <a:ext cx="8861425" cy="4984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30275" y="7108825"/>
            <a:ext cx="7435850" cy="5815013"/>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4030325"/>
            <a:ext cx="4029075" cy="7397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265738" y="14030325"/>
            <a:ext cx="4029075" cy="739775"/>
          </a:xfrm>
          <a:prstGeom prst="rect">
            <a:avLst/>
          </a:prstGeom>
        </p:spPr>
        <p:txBody>
          <a:bodyPr vert="horz" lIns="91440" tIns="45720" rIns="91440" bIns="45720" rtlCol="0" anchor="b"/>
          <a:lstStyle>
            <a:lvl1pPr algn="r">
              <a:defRPr sz="1200"/>
            </a:lvl1pPr>
          </a:lstStyle>
          <a:p>
            <a:fld id="{A4D43DF1-406E-44BD-A3D0-CAF2ED6EA9A4}" type="slidenum">
              <a:rPr lang="en-US" smtClean="0"/>
              <a:t>‹#›</a:t>
            </a:fld>
            <a:endParaRPr lang="en-US"/>
          </a:p>
        </p:txBody>
      </p:sp>
    </p:spTree>
    <p:extLst>
      <p:ext uri="{BB962C8B-B14F-4D97-AF65-F5344CB8AC3E}">
        <p14:creationId xmlns:p14="http://schemas.microsoft.com/office/powerpoint/2010/main" val="725576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03C3B5-9CFC-4B60-AD1F-942309290D4C}"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028147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4638" y="1108075"/>
            <a:ext cx="9845676" cy="5538788"/>
          </a:xfrm>
        </p:spPr>
      </p:sp>
      <p:sp>
        <p:nvSpPr>
          <p:cNvPr id="3" name="Notes Placeholder 2"/>
          <p:cNvSpPr>
            <a:spLocks noGrp="1"/>
          </p:cNvSpPr>
          <p:nvPr>
            <p:ph type="body" idx="1"/>
          </p:nvPr>
        </p:nvSpPr>
        <p:spPr/>
        <p:txBody>
          <a:bodyPr/>
          <a:lstStyle/>
          <a:p>
            <a:r>
              <a:rPr lang="en-US" dirty="0"/>
              <a:t>Some terminologies:  as you know DMD is a bi-stable</a:t>
            </a:r>
            <a:r>
              <a:rPr lang="en-US" baseline="0" dirty="0"/>
              <a:t> device.  We refer to the illumination , ON state and OFF state cone angle with respect to normal to the plane of DMD.  Typically, for a 12 deg device, we use 24 deg angle of incidence.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6752F7-6D2A-45CC-925E-624B71E6022F}"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129629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Throw ratio describes</a:t>
            </a:r>
            <a:r>
              <a:rPr lang="en-US" baseline="0" dirty="0"/>
              <a:t> the image size a projector creates when placed a set distance from a screen. To calculate the throw ratio of a projector you divide the distance between projector and screen by the width of the projected image. Systems with smaller throw ratios can create large images even when placed very close to the screen. Different projectors exhibit a wide variety of throw ratios, ranging from greater than 1, called long throw, all the way to less than 0.4, called ultra short throw.</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85D87C-A250-44CC-8379-1449D818ABE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6067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Offset is a shift of the DMD position relative to the</a:t>
            </a:r>
            <a:r>
              <a:rPr lang="en-US" baseline="0" dirty="0"/>
              <a:t> optical axis of the projection lens. This shift creates a corresponding displacement of the projected image. As depicted by the diagrams below, the projected image of a 0% offset system extends equally above and below the optical axis of the projection lens. In a system with 100% offset the projected image is entirely on one side of the optical axis.</a:t>
            </a:r>
          </a:p>
          <a:p>
            <a:endParaRPr lang="en-US" baseline="0" dirty="0"/>
          </a:p>
          <a:p>
            <a:r>
              <a:rPr lang="en-US" baseline="0" dirty="0"/>
              <a:t>Offset is most commonly used so that a projector mounted flat on a table or ceiling can still display a full image on the wall. Without any offset the table or ceiling would block half of the image. Some projectors are designed with a fixed amount of offset, while others can be adjusted by moving the projection lens. Designing a system to accommodate larger offsets increases the size and complexity of the projection lens.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85D87C-A250-44CC-8379-1449D818ABE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9294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000" kern="1200" dirty="0">
                <a:solidFill>
                  <a:schemeClr val="tx1"/>
                </a:solidFill>
                <a:effectLst/>
                <a:latin typeface="Arial" charset="0"/>
                <a:ea typeface="+mn-ea"/>
                <a:cs typeface="+mn-cs"/>
              </a:rPr>
              <a:t>DLP Auto offers a full suite of design-in tools, including evaluation modules, application notes, white papers, users guides, reference designs, design reviews, and E2E technical support.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D2394B-E06C-4DC9-BCC2-551C3DED9AAD}" type="slidenum">
              <a:rPr kumimoji="0" lang="en-US" sz="18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64078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2E04467-9B90-4F6B-9658-DC99BF7C9B04}"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315" name="Rectangle 2"/>
          <p:cNvSpPr>
            <a:spLocks noGrp="1" noRot="1" noChangeAspect="1" noChangeArrowheads="1" noTextEdit="1"/>
          </p:cNvSpPr>
          <p:nvPr>
            <p:ph type="sldImg"/>
          </p:nvPr>
        </p:nvSpPr>
        <p:spPr>
          <a:xfrm>
            <a:off x="436563" y="693738"/>
            <a:ext cx="6138862" cy="3454400"/>
          </a:xfrm>
          <a:ln/>
        </p:spPr>
      </p:sp>
      <p:sp>
        <p:nvSpPr>
          <p:cNvPr id="13316" name="Rectangle 3"/>
          <p:cNvSpPr>
            <a:spLocks noGrp="1" noChangeArrowheads="1"/>
          </p:cNvSpPr>
          <p:nvPr>
            <p:ph type="body" idx="1"/>
          </p:nvPr>
        </p:nvSpPr>
        <p:spPr>
          <a:xfrm>
            <a:off x="936344" y="4380284"/>
            <a:ext cx="5137715" cy="4222116"/>
          </a:xfrm>
          <a:noFill/>
          <a:ln/>
        </p:spPr>
        <p:txBody>
          <a:bodyPr/>
          <a:lstStyle/>
          <a:p>
            <a:pPr eaLnBrk="1" hangingPunct="1"/>
            <a:r>
              <a:rPr lang="en-US" b="1"/>
              <a:t>&lt;&lt;ANIMATION – NO NOTES&gt;&gt;</a:t>
            </a:r>
          </a:p>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D98A326-750B-4174-95BE-4C6A69B9406D}"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339" name="Rectangle 2"/>
          <p:cNvSpPr>
            <a:spLocks noGrp="1" noRot="1" noChangeAspect="1" noChangeArrowheads="1" noTextEdit="1"/>
          </p:cNvSpPr>
          <p:nvPr>
            <p:ph type="sldImg"/>
          </p:nvPr>
        </p:nvSpPr>
        <p:spPr>
          <a:xfrm>
            <a:off x="436563" y="693738"/>
            <a:ext cx="6138862" cy="3454400"/>
          </a:xfrm>
          <a:ln/>
        </p:spPr>
      </p:sp>
      <p:sp>
        <p:nvSpPr>
          <p:cNvPr id="14340" name="Rectangle 3"/>
          <p:cNvSpPr>
            <a:spLocks noGrp="1" noChangeArrowheads="1"/>
          </p:cNvSpPr>
          <p:nvPr>
            <p:ph type="body" idx="1"/>
          </p:nvPr>
        </p:nvSpPr>
        <p:spPr>
          <a:xfrm>
            <a:off x="936344" y="4380284"/>
            <a:ext cx="5137715" cy="4222116"/>
          </a:xfrm>
          <a:noFill/>
          <a:ln/>
        </p:spPr>
        <p:txBody>
          <a:bodyPr/>
          <a:lstStyle/>
          <a:p>
            <a:pPr eaLnBrk="1" hangingPunct="1"/>
            <a:r>
              <a:rPr lang="en-US" b="1"/>
              <a:t>&lt;&lt;ANIMATION – NO NOTES&gt;&gt;</a:t>
            </a:r>
          </a:p>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1345842-D128-4044-9DA5-065D6F5A266C}"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363" name="Rectangle 2"/>
          <p:cNvSpPr>
            <a:spLocks noGrp="1" noRot="1" noChangeAspect="1" noChangeArrowheads="1" noTextEdit="1"/>
          </p:cNvSpPr>
          <p:nvPr>
            <p:ph type="sldImg"/>
          </p:nvPr>
        </p:nvSpPr>
        <p:spPr>
          <a:xfrm>
            <a:off x="436563" y="693738"/>
            <a:ext cx="6138862" cy="3454400"/>
          </a:xfrm>
          <a:ln/>
        </p:spPr>
      </p:sp>
      <p:sp>
        <p:nvSpPr>
          <p:cNvPr id="15364" name="Rectangle 3"/>
          <p:cNvSpPr>
            <a:spLocks noGrp="1" noChangeArrowheads="1"/>
          </p:cNvSpPr>
          <p:nvPr>
            <p:ph type="body" idx="1"/>
          </p:nvPr>
        </p:nvSpPr>
        <p:spPr>
          <a:xfrm>
            <a:off x="936344" y="4380284"/>
            <a:ext cx="5137715" cy="4222116"/>
          </a:xfrm>
          <a:noFill/>
          <a:ln/>
        </p:spPr>
        <p:txBody>
          <a:bodyPr/>
          <a:lstStyle/>
          <a:p>
            <a:pPr eaLnBrk="1" hangingPunct="1"/>
            <a:r>
              <a:rPr lang="en-US" b="1"/>
              <a:t>&lt;&lt;ANIMATION – NO NOTES&gt;&gt;</a:t>
            </a:r>
          </a:p>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D9C2812-B058-4643-B7AC-CECCFC7988E6}"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387" name="Rectangle 2"/>
          <p:cNvSpPr>
            <a:spLocks noGrp="1" noRot="1" noChangeAspect="1" noChangeArrowheads="1" noTextEdit="1"/>
          </p:cNvSpPr>
          <p:nvPr>
            <p:ph type="sldImg"/>
          </p:nvPr>
        </p:nvSpPr>
        <p:spPr>
          <a:xfrm>
            <a:off x="436563" y="693738"/>
            <a:ext cx="6138862" cy="3454400"/>
          </a:xfrm>
          <a:ln/>
        </p:spPr>
      </p:sp>
      <p:sp>
        <p:nvSpPr>
          <p:cNvPr id="16388" name="Rectangle 3"/>
          <p:cNvSpPr>
            <a:spLocks noGrp="1" noChangeArrowheads="1"/>
          </p:cNvSpPr>
          <p:nvPr>
            <p:ph type="body" idx="1"/>
          </p:nvPr>
        </p:nvSpPr>
        <p:spPr>
          <a:xfrm>
            <a:off x="936344" y="4380284"/>
            <a:ext cx="5137715" cy="4222116"/>
          </a:xfrm>
          <a:noFill/>
          <a:ln/>
        </p:spPr>
        <p:txBody>
          <a:bodyPr/>
          <a:lstStyle/>
          <a:p>
            <a:pPr eaLnBrk="1" hangingPunct="1"/>
            <a:r>
              <a:rPr lang="en-US" b="1"/>
              <a:t>&lt;&lt;ANIMATION – NO NOTES&gt;&gt;</a:t>
            </a:r>
          </a:p>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CB14BF-A396-4102-870A-0D1B9E87E9AA}"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8435" name="Rectangle 2"/>
          <p:cNvSpPr>
            <a:spLocks noGrp="1" noRot="1" noChangeAspect="1" noChangeArrowheads="1" noTextEdit="1"/>
          </p:cNvSpPr>
          <p:nvPr>
            <p:ph type="sldImg"/>
          </p:nvPr>
        </p:nvSpPr>
        <p:spPr>
          <a:xfrm>
            <a:off x="431800" y="692150"/>
            <a:ext cx="6146800" cy="3457575"/>
          </a:xfrm>
          <a:ln/>
        </p:spPr>
      </p:sp>
      <p:sp>
        <p:nvSpPr>
          <p:cNvPr id="18436" name="Rectangle 3"/>
          <p:cNvSpPr>
            <a:spLocks noGrp="1" noChangeArrowheads="1"/>
          </p:cNvSpPr>
          <p:nvPr>
            <p:ph type="body" idx="1"/>
          </p:nvPr>
        </p:nvSpPr>
        <p:spPr>
          <a:xfrm>
            <a:off x="934721" y="4381897"/>
            <a:ext cx="5140960" cy="4222116"/>
          </a:xfrm>
          <a:noFill/>
          <a:ln/>
        </p:spPr>
        <p:txBody>
          <a:bodyPr/>
          <a:lstStyle/>
          <a:p>
            <a:pPr eaLnBrk="1" hangingPunct="1"/>
            <a:r>
              <a:rPr lang="en-US" b="1"/>
              <a:t>&lt;&lt;ANIMATION – NO NOTES&gt;&gt;</a:t>
            </a:r>
          </a:p>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5337803-CC85-435A-9520-4691841C929D}"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9459" name="Rectangle 2"/>
          <p:cNvSpPr>
            <a:spLocks noGrp="1" noRot="1" noChangeAspect="1" noChangeArrowheads="1" noTextEdit="1"/>
          </p:cNvSpPr>
          <p:nvPr>
            <p:ph type="sldImg"/>
          </p:nvPr>
        </p:nvSpPr>
        <p:spPr>
          <a:xfrm>
            <a:off x="431800" y="692150"/>
            <a:ext cx="6146800" cy="3457575"/>
          </a:xfrm>
          <a:ln/>
        </p:spPr>
      </p:sp>
      <p:sp>
        <p:nvSpPr>
          <p:cNvPr id="19460" name="Rectangle 3"/>
          <p:cNvSpPr>
            <a:spLocks noGrp="1" noChangeArrowheads="1"/>
          </p:cNvSpPr>
          <p:nvPr>
            <p:ph type="body" idx="1"/>
          </p:nvPr>
        </p:nvSpPr>
        <p:spPr>
          <a:xfrm>
            <a:off x="934721" y="4381897"/>
            <a:ext cx="5140960" cy="4222116"/>
          </a:xfrm>
          <a:noFill/>
          <a:ln/>
        </p:spPr>
        <p:txBody>
          <a:bodyPr/>
          <a:lstStyle/>
          <a:p>
            <a:pPr eaLnBrk="1" hangingPunct="1"/>
            <a:r>
              <a:rPr lang="en-US" b="1"/>
              <a:t>&lt;&lt;ANIMATION – NO NOTES&gt;&gt;</a:t>
            </a:r>
          </a:p>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89A1756-ADC1-4881-A2C2-A71AF0EE09C6}"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0483" name="Rectangle 2"/>
          <p:cNvSpPr>
            <a:spLocks noGrp="1" noRot="1" noChangeAspect="1" noChangeArrowheads="1" noTextEdit="1"/>
          </p:cNvSpPr>
          <p:nvPr>
            <p:ph type="sldImg"/>
          </p:nvPr>
        </p:nvSpPr>
        <p:spPr>
          <a:xfrm>
            <a:off x="431800" y="692150"/>
            <a:ext cx="6146800" cy="3457575"/>
          </a:xfrm>
          <a:ln/>
        </p:spPr>
      </p:sp>
      <p:sp>
        <p:nvSpPr>
          <p:cNvPr id="20484" name="Rectangle 3"/>
          <p:cNvSpPr>
            <a:spLocks noGrp="1" noChangeArrowheads="1"/>
          </p:cNvSpPr>
          <p:nvPr>
            <p:ph type="body" idx="1"/>
          </p:nvPr>
        </p:nvSpPr>
        <p:spPr>
          <a:xfrm>
            <a:off x="934721" y="4381897"/>
            <a:ext cx="5140960" cy="4222116"/>
          </a:xfrm>
          <a:noFill/>
          <a:ln/>
        </p:spPr>
        <p:txBody>
          <a:bodyPr/>
          <a:lstStyle/>
          <a:p>
            <a:pPr eaLnBrk="1" hangingPunct="1"/>
            <a:r>
              <a:rPr lang="en-US" b="1"/>
              <a:t>&lt;&lt;ANIMATION – NO NOTES&gt;&gt;</a:t>
            </a:r>
          </a:p>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4638" y="1108075"/>
            <a:ext cx="9845676" cy="5538788"/>
          </a:xfrm>
        </p:spPr>
      </p:sp>
      <p:sp>
        <p:nvSpPr>
          <p:cNvPr id="3" name="Notes Placeholder 2"/>
          <p:cNvSpPr>
            <a:spLocks noGrp="1"/>
          </p:cNvSpPr>
          <p:nvPr>
            <p:ph type="body" idx="1"/>
          </p:nvPr>
        </p:nvSpPr>
        <p:spPr/>
        <p:txBody>
          <a:bodyPr/>
          <a:lstStyle/>
          <a:p>
            <a:r>
              <a:rPr lang="en-US" dirty="0"/>
              <a:t>Some terminologies:  as you know DMD is a bi-stable</a:t>
            </a:r>
            <a:r>
              <a:rPr lang="en-US" baseline="0" dirty="0"/>
              <a:t> device.  We refer to the illumination , ON state and OFF state cone angle with respect to normal to the plane of DMD.  Typically, for a 12 deg device, we use 24 deg angle of incidence.</a:t>
            </a:r>
            <a:endParaRPr lang="en-US" dirty="0"/>
          </a:p>
        </p:txBody>
      </p:sp>
      <p:sp>
        <p:nvSpPr>
          <p:cNvPr id="4" name="Slide Number Placeholder 3"/>
          <p:cNvSpPr>
            <a:spLocks noGrp="1"/>
          </p:cNvSpPr>
          <p:nvPr>
            <p:ph type="sldNum" sz="quarter" idx="10"/>
          </p:nvPr>
        </p:nvSpPr>
        <p:spPr/>
        <p:txBody>
          <a:bodyPr/>
          <a:lstStyle/>
          <a:p>
            <a:fld id="{A06752F7-6D2A-45CC-925E-624B71E6022F}"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1296298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a:t>Click to edit Master title style</a:t>
            </a:r>
            <a:endParaRPr lang="en-US" dirty="0"/>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439927"/>
            <a:ext cx="2133600" cy="154782"/>
          </a:xfrm>
        </p:spPr>
        <p:txBody>
          <a:bodyPr/>
          <a:lstStyle>
            <a:lvl1pPr>
              <a:defRPr/>
            </a:lvl1pPr>
          </a:lstStyle>
          <a:p>
            <a:pPr>
              <a:defRPr/>
            </a:pPr>
            <a:fld id="{03BA23CF-AA30-4A18-B744-605C3E9DBF07}" type="slidenum">
              <a:rPr lang="en-US"/>
              <a:pPr>
                <a:defRPr/>
              </a:pPr>
              <a:t>‹#›</a:t>
            </a:fld>
            <a:endParaRPr lang="en-US" dirty="0"/>
          </a:p>
        </p:txBody>
      </p:sp>
      <p:sp>
        <p:nvSpPr>
          <p:cNvPr id="2" name="TextBox 1">
            <a:extLst>
              <a:ext uri="{FF2B5EF4-FFF2-40B4-BE49-F238E27FC236}">
                <a16:creationId xmlns:a16="http://schemas.microsoft.com/office/drawing/2014/main" id="{D56687D7-76F0-8040-93B6-084C7529F854}"/>
              </a:ext>
            </a:extLst>
          </p:cNvPr>
          <p:cNvSpPr txBox="1"/>
          <p:nvPr userDrawn="1"/>
        </p:nvSpPr>
        <p:spPr>
          <a:xfrm>
            <a:off x="4705815" y="4780156"/>
            <a:ext cx="184731" cy="369332"/>
          </a:xfrm>
          <a:prstGeom prst="rect">
            <a:avLst/>
          </a:prstGeom>
          <a:noFill/>
        </p:spPr>
        <p:txBody>
          <a:bodyPr wrap="none" rtlCol="0">
            <a:spAutoFit/>
          </a:bodyPr>
          <a:lstStyle/>
          <a:p>
            <a:endParaRPr lang="en-US" dirty="0"/>
          </a:p>
        </p:txBody>
      </p:sp>
      <p:pic>
        <p:nvPicPr>
          <p:cNvPr id="6" name="Picture 27" descr="ti_logo_powerpoint_1_line.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29362" y="4782264"/>
            <a:ext cx="1562364" cy="193146"/>
          </a:xfrm>
          <a:prstGeom prst="rect">
            <a:avLst/>
          </a:prstGeom>
          <a:noFill/>
          <a:ln w="9525">
            <a:noFill/>
            <a:miter lim="800000"/>
            <a:headEnd/>
            <a:tailEnd/>
          </a:ln>
        </p:spPr>
      </p:pic>
    </p:spTree>
    <p:extLst>
      <p:ext uri="{BB962C8B-B14F-4D97-AF65-F5344CB8AC3E}">
        <p14:creationId xmlns:p14="http://schemas.microsoft.com/office/powerpoint/2010/main" val="3537225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B81D5EC-8E8C-4431-9272-4E1A1F7753DB}"/>
              </a:ext>
            </a:extLst>
          </p:cNvPr>
          <p:cNvSpPr>
            <a:spLocks noGrp="1"/>
          </p:cNvSpPr>
          <p:nvPr>
            <p:ph type="sldNum" sz="quarter" idx="10"/>
          </p:nvPr>
        </p:nvSpPr>
        <p:spPr/>
        <p:txBody>
          <a:bodyPr/>
          <a:lstStyle/>
          <a:p>
            <a:pPr defTabSz="914378" fontAlgn="base">
              <a:spcBef>
                <a:spcPct val="0"/>
              </a:spcBef>
              <a:spcAft>
                <a:spcPct val="0"/>
              </a:spcAft>
              <a:defRPr/>
            </a:pPr>
            <a:fld id="{B6C70261-DCF8-4A97-9502-E8EEF2364CDE}" type="slidenum">
              <a:rPr lang="en-US" smtClean="0">
                <a:solidFill>
                  <a:srgbClr val="000000"/>
                </a:solidFill>
              </a:rPr>
              <a:pPr defTabSz="914378" fontAlgn="base">
                <a:spcBef>
                  <a:spcPct val="0"/>
                </a:spcBef>
                <a:spcAft>
                  <a:spcPct val="0"/>
                </a:spcAft>
                <a:defRPr/>
              </a:pPr>
              <a:t>‹#›</a:t>
            </a:fld>
            <a:endParaRPr lang="en-US">
              <a:solidFill>
                <a:srgbClr val="000000"/>
              </a:solidFill>
            </a:endParaRPr>
          </a:p>
        </p:txBody>
      </p:sp>
      <p:sp>
        <p:nvSpPr>
          <p:cNvPr id="6" name="Rectangle 2">
            <a:extLst>
              <a:ext uri="{FF2B5EF4-FFF2-40B4-BE49-F238E27FC236}">
                <a16:creationId xmlns:a16="http://schemas.microsoft.com/office/drawing/2014/main" id="{4481F590-A167-4187-A0FE-90CDAF83E32F}"/>
              </a:ext>
            </a:extLst>
          </p:cNvPr>
          <p:cNvSpPr>
            <a:spLocks noGrp="1" noChangeArrowheads="1"/>
          </p:cNvSpPr>
          <p:nvPr>
            <p:ph type="title"/>
          </p:nvPr>
        </p:nvSpPr>
        <p:spPr bwMode="auto">
          <a:xfrm>
            <a:off x="2130552" y="228600"/>
            <a:ext cx="6702552" cy="457200"/>
          </a:xfrm>
          <a:prstGeom prst="rect">
            <a:avLst/>
          </a:prstGeom>
          <a:noFill/>
          <a:ln w="9525">
            <a:noFill/>
            <a:miter lim="800000"/>
            <a:headEnd/>
            <a:tailEnd/>
          </a:ln>
        </p:spPr>
        <p:txBody>
          <a:bodyPr vert="horz" wrap="none" lIns="0" tIns="0" rIns="0" bIns="0" numCol="1" anchor="t" anchorCtr="0" compatLnSpc="1">
            <a:prstTxWarp prst="textNoShape">
              <a:avLst/>
            </a:prstTxWarp>
          </a:bodyPr>
          <a:lstStyle>
            <a:lvl1pPr>
              <a:defRPr b="0">
                <a:solidFill>
                  <a:schemeClr val="tx1"/>
                </a:solidFill>
              </a:defRPr>
            </a:lvl1pPr>
          </a:lstStyle>
          <a:p>
            <a:pPr lvl="0"/>
            <a:r>
              <a:rPr lang="en-US"/>
              <a:t>Click to edit Master title style</a:t>
            </a:r>
            <a:endParaRPr lang="en-US" dirty="0"/>
          </a:p>
        </p:txBody>
      </p:sp>
      <p:sp>
        <p:nvSpPr>
          <p:cNvPr id="5" name="Text Placeholder 3">
            <a:extLst>
              <a:ext uri="{FF2B5EF4-FFF2-40B4-BE49-F238E27FC236}">
                <a16:creationId xmlns:a16="http://schemas.microsoft.com/office/drawing/2014/main" id="{3415C799-975C-4F50-A98C-1E7E51C9C35C}"/>
              </a:ext>
            </a:extLst>
          </p:cNvPr>
          <p:cNvSpPr>
            <a:spLocks noGrp="1"/>
          </p:cNvSpPr>
          <p:nvPr>
            <p:ph type="body" sz="quarter" idx="14" hasCustomPrompt="1"/>
          </p:nvPr>
        </p:nvSpPr>
        <p:spPr>
          <a:xfrm>
            <a:off x="304800" y="4953000"/>
            <a:ext cx="6400800" cy="101600"/>
          </a:xfrm>
        </p:spPr>
        <p:txBody>
          <a:bodyPr bIns="0" numCol="1" anchor="b" anchorCtr="0"/>
          <a:lstStyle>
            <a:lvl1pPr>
              <a:spcBef>
                <a:spcPts val="0"/>
              </a:spcBef>
              <a:defRPr sz="700" b="0"/>
            </a:lvl1pPr>
          </a:lstStyle>
          <a:p>
            <a:pPr lvl="0"/>
            <a:r>
              <a:rPr lang="en-US" dirty="0"/>
              <a:t>Footnote Style</a:t>
            </a:r>
          </a:p>
        </p:txBody>
      </p:sp>
    </p:spTree>
    <p:extLst>
      <p:ext uri="{BB962C8B-B14F-4D97-AF65-F5344CB8AC3E}">
        <p14:creationId xmlns:p14="http://schemas.microsoft.com/office/powerpoint/2010/main" val="590952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B81D5EC-8E8C-4431-9272-4E1A1F7753DB}"/>
              </a:ext>
            </a:extLst>
          </p:cNvPr>
          <p:cNvSpPr>
            <a:spLocks noGrp="1"/>
          </p:cNvSpPr>
          <p:nvPr>
            <p:ph type="sldNum" sz="quarter" idx="10"/>
          </p:nvPr>
        </p:nvSpPr>
        <p:spPr/>
        <p:txBody>
          <a:bodyPr/>
          <a:lstStyle/>
          <a:p>
            <a:pPr defTabSz="914378" fontAlgn="base">
              <a:spcBef>
                <a:spcPct val="0"/>
              </a:spcBef>
              <a:spcAft>
                <a:spcPct val="0"/>
              </a:spcAft>
              <a:defRPr/>
            </a:pPr>
            <a:fld id="{B6C70261-DCF8-4A97-9502-E8EEF2364CDE}" type="slidenum">
              <a:rPr lang="en-US" smtClean="0">
                <a:solidFill>
                  <a:srgbClr val="000000"/>
                </a:solidFill>
              </a:rPr>
              <a:pPr defTabSz="914378" fontAlgn="base">
                <a:spcBef>
                  <a:spcPct val="0"/>
                </a:spcBef>
                <a:spcAft>
                  <a:spcPct val="0"/>
                </a:spcAft>
                <a:defRPr/>
              </a:pPr>
              <a:t>‹#›</a:t>
            </a:fld>
            <a:endParaRPr lang="en-US">
              <a:solidFill>
                <a:srgbClr val="000000"/>
              </a:solidFill>
            </a:endParaRPr>
          </a:p>
        </p:txBody>
      </p:sp>
      <p:sp>
        <p:nvSpPr>
          <p:cNvPr id="8" name="Rectangle 2">
            <a:extLst>
              <a:ext uri="{FF2B5EF4-FFF2-40B4-BE49-F238E27FC236}">
                <a16:creationId xmlns:a16="http://schemas.microsoft.com/office/drawing/2014/main" id="{68D677C0-559B-48EC-90AF-E4DE527ACD2A}"/>
              </a:ext>
            </a:extLst>
          </p:cNvPr>
          <p:cNvSpPr>
            <a:spLocks noGrp="1" noChangeArrowheads="1"/>
          </p:cNvSpPr>
          <p:nvPr>
            <p:ph type="title"/>
          </p:nvPr>
        </p:nvSpPr>
        <p:spPr bwMode="auto">
          <a:xfrm>
            <a:off x="2130552" y="228600"/>
            <a:ext cx="6702552" cy="457200"/>
          </a:xfrm>
          <a:prstGeom prst="rect">
            <a:avLst/>
          </a:prstGeom>
          <a:noFill/>
          <a:ln w="9525">
            <a:noFill/>
            <a:miter lim="800000"/>
            <a:headEnd/>
            <a:tailEnd/>
          </a:ln>
        </p:spPr>
        <p:txBody>
          <a:bodyPr vert="horz" wrap="none" lIns="0" tIns="0" rIns="0" bIns="0" numCol="1" anchor="t" anchorCtr="0" compatLnSpc="1">
            <a:prstTxWarp prst="textNoShape">
              <a:avLst/>
            </a:prstTxWarp>
          </a:bodyPr>
          <a:lstStyle>
            <a:lvl1pPr>
              <a:defRPr b="0">
                <a:solidFill>
                  <a:schemeClr val="tx1"/>
                </a:solidFill>
              </a:defRPr>
            </a:lvl1pPr>
          </a:lstStyle>
          <a:p>
            <a:pPr lvl="0"/>
            <a:r>
              <a:rPr lang="en-US"/>
              <a:t>Click to edit Master title style</a:t>
            </a:r>
            <a:endParaRPr lang="en-US" dirty="0"/>
          </a:p>
        </p:txBody>
      </p:sp>
      <p:sp>
        <p:nvSpPr>
          <p:cNvPr id="4" name="Content Placeholder 3">
            <a:extLst>
              <a:ext uri="{FF2B5EF4-FFF2-40B4-BE49-F238E27FC236}">
                <a16:creationId xmlns:a16="http://schemas.microsoft.com/office/drawing/2014/main" id="{26CABC2A-1F3D-4269-B974-443823DF52D0}"/>
              </a:ext>
            </a:extLst>
          </p:cNvPr>
          <p:cNvSpPr>
            <a:spLocks noGrp="1"/>
          </p:cNvSpPr>
          <p:nvPr>
            <p:ph sz="quarter" idx="13"/>
          </p:nvPr>
        </p:nvSpPr>
        <p:spPr>
          <a:xfrm>
            <a:off x="304800" y="762000"/>
            <a:ext cx="8534400" cy="3657600"/>
          </a:xfrm>
        </p:spPr>
        <p:txBody>
          <a:bodyPr/>
          <a:lstStyle/>
          <a:p>
            <a:pPr lvl="0"/>
            <a:r>
              <a:rPr lang="en-US"/>
              <a:t>Edit Master text styles</a:t>
            </a:r>
          </a:p>
          <a:p>
            <a:pPr lvl="1"/>
            <a:r>
              <a:rPr lang="en-US"/>
              <a:t>Second level</a:t>
            </a:r>
          </a:p>
          <a:p>
            <a:pPr lvl="2"/>
            <a:r>
              <a:rPr lang="en-US"/>
              <a:t>Third level</a:t>
            </a:r>
          </a:p>
        </p:txBody>
      </p:sp>
      <p:sp>
        <p:nvSpPr>
          <p:cNvPr id="6" name="Text Placeholder 3">
            <a:extLst>
              <a:ext uri="{FF2B5EF4-FFF2-40B4-BE49-F238E27FC236}">
                <a16:creationId xmlns:a16="http://schemas.microsoft.com/office/drawing/2014/main" id="{BA687314-E873-49E7-B20D-346C6941BC35}"/>
              </a:ext>
            </a:extLst>
          </p:cNvPr>
          <p:cNvSpPr>
            <a:spLocks noGrp="1"/>
          </p:cNvSpPr>
          <p:nvPr>
            <p:ph type="body" sz="quarter" idx="14" hasCustomPrompt="1"/>
          </p:nvPr>
        </p:nvSpPr>
        <p:spPr>
          <a:xfrm>
            <a:off x="304800" y="4953000"/>
            <a:ext cx="6400800" cy="101600"/>
          </a:xfrm>
        </p:spPr>
        <p:txBody>
          <a:bodyPr bIns="0" numCol="1" anchor="b" anchorCtr="0"/>
          <a:lstStyle>
            <a:lvl1pPr>
              <a:spcBef>
                <a:spcPts val="0"/>
              </a:spcBef>
              <a:defRPr sz="700" b="0"/>
            </a:lvl1pPr>
          </a:lstStyle>
          <a:p>
            <a:pPr lvl="0"/>
            <a:r>
              <a:rPr lang="en-US" dirty="0"/>
              <a:t>Footnote Style</a:t>
            </a:r>
          </a:p>
        </p:txBody>
      </p:sp>
    </p:spTree>
    <p:extLst>
      <p:ext uri="{BB962C8B-B14F-4D97-AF65-F5344CB8AC3E}">
        <p14:creationId xmlns:p14="http://schemas.microsoft.com/office/powerpoint/2010/main" val="3685615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deByS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B81D5EC-8E8C-4431-9272-4E1A1F7753DB}"/>
              </a:ext>
            </a:extLst>
          </p:cNvPr>
          <p:cNvSpPr>
            <a:spLocks noGrp="1"/>
          </p:cNvSpPr>
          <p:nvPr>
            <p:ph type="sldNum" sz="quarter" idx="10"/>
          </p:nvPr>
        </p:nvSpPr>
        <p:spPr/>
        <p:txBody>
          <a:bodyPr/>
          <a:lstStyle/>
          <a:p>
            <a:pPr defTabSz="914378" fontAlgn="base">
              <a:spcBef>
                <a:spcPct val="0"/>
              </a:spcBef>
              <a:spcAft>
                <a:spcPct val="0"/>
              </a:spcAft>
              <a:defRPr/>
            </a:pPr>
            <a:fld id="{B6C70261-DCF8-4A97-9502-E8EEF2364CDE}" type="slidenum">
              <a:rPr lang="en-US" smtClean="0">
                <a:solidFill>
                  <a:srgbClr val="000000"/>
                </a:solidFill>
              </a:rPr>
              <a:pPr defTabSz="914378" fontAlgn="base">
                <a:spcBef>
                  <a:spcPct val="0"/>
                </a:spcBef>
                <a:spcAft>
                  <a:spcPct val="0"/>
                </a:spcAft>
                <a:defRPr/>
              </a:pPr>
              <a:t>‹#›</a:t>
            </a:fld>
            <a:endParaRPr lang="en-US">
              <a:solidFill>
                <a:srgbClr val="000000"/>
              </a:solidFill>
            </a:endParaRPr>
          </a:p>
        </p:txBody>
      </p:sp>
      <p:sp>
        <p:nvSpPr>
          <p:cNvPr id="7" name="Content Placeholder 6">
            <a:extLst>
              <a:ext uri="{FF2B5EF4-FFF2-40B4-BE49-F238E27FC236}">
                <a16:creationId xmlns:a16="http://schemas.microsoft.com/office/drawing/2014/main" id="{A8BAAF75-B38D-45B6-8F61-5C1A9EBB0825}"/>
              </a:ext>
            </a:extLst>
          </p:cNvPr>
          <p:cNvSpPr>
            <a:spLocks noGrp="1"/>
          </p:cNvSpPr>
          <p:nvPr>
            <p:ph sz="quarter" idx="13"/>
          </p:nvPr>
        </p:nvSpPr>
        <p:spPr>
          <a:xfrm>
            <a:off x="4572000" y="762000"/>
            <a:ext cx="4267200" cy="3657600"/>
          </a:xfrm>
        </p:spPr>
        <p:txBody>
          <a:bodyPr/>
          <a:lstStyle/>
          <a:p>
            <a:pPr lvl="0"/>
            <a:r>
              <a:rPr lang="en-US"/>
              <a:t>Edit Master text styles</a:t>
            </a:r>
          </a:p>
          <a:p>
            <a:pPr lvl="1"/>
            <a:r>
              <a:rPr lang="en-US"/>
              <a:t>Second level</a:t>
            </a:r>
          </a:p>
          <a:p>
            <a:pPr lvl="2"/>
            <a:r>
              <a:rPr lang="en-US"/>
              <a:t>Third level</a:t>
            </a:r>
          </a:p>
        </p:txBody>
      </p:sp>
      <p:sp>
        <p:nvSpPr>
          <p:cNvPr id="9" name="Rectangle 2">
            <a:extLst>
              <a:ext uri="{FF2B5EF4-FFF2-40B4-BE49-F238E27FC236}">
                <a16:creationId xmlns:a16="http://schemas.microsoft.com/office/drawing/2014/main" id="{4B3901B4-4D33-4A53-8BF9-D8EC42106575}"/>
              </a:ext>
            </a:extLst>
          </p:cNvPr>
          <p:cNvSpPr>
            <a:spLocks noGrp="1" noChangeArrowheads="1"/>
          </p:cNvSpPr>
          <p:nvPr>
            <p:ph type="title"/>
          </p:nvPr>
        </p:nvSpPr>
        <p:spPr bwMode="auto">
          <a:xfrm>
            <a:off x="2130552" y="228600"/>
            <a:ext cx="6702552" cy="457200"/>
          </a:xfrm>
          <a:prstGeom prst="rect">
            <a:avLst/>
          </a:prstGeom>
          <a:noFill/>
          <a:ln w="9525">
            <a:noFill/>
            <a:miter lim="800000"/>
            <a:headEnd/>
            <a:tailEnd/>
          </a:ln>
        </p:spPr>
        <p:txBody>
          <a:bodyPr vert="horz" wrap="none" lIns="0" tIns="0" rIns="0" bIns="0" numCol="1" anchor="t" anchorCtr="0" compatLnSpc="1">
            <a:prstTxWarp prst="textNoShape">
              <a:avLst/>
            </a:prstTxWarp>
          </a:bodyPr>
          <a:lstStyle>
            <a:lvl1pPr>
              <a:defRPr b="0">
                <a:solidFill>
                  <a:schemeClr val="tx1"/>
                </a:solidFill>
              </a:defRPr>
            </a:lvl1pPr>
          </a:lstStyle>
          <a:p>
            <a:pPr lvl="0"/>
            <a:r>
              <a:rPr lang="en-US"/>
              <a:t>Click to edit Master title style</a:t>
            </a:r>
            <a:endParaRPr lang="en-US" dirty="0"/>
          </a:p>
        </p:txBody>
      </p:sp>
      <p:sp>
        <p:nvSpPr>
          <p:cNvPr id="11" name="Content Placeholder 6">
            <a:extLst>
              <a:ext uri="{FF2B5EF4-FFF2-40B4-BE49-F238E27FC236}">
                <a16:creationId xmlns:a16="http://schemas.microsoft.com/office/drawing/2014/main" id="{93C0597D-ED68-40A1-97CE-DEA2AE85D3B2}"/>
              </a:ext>
            </a:extLst>
          </p:cNvPr>
          <p:cNvSpPr>
            <a:spLocks noGrp="1"/>
          </p:cNvSpPr>
          <p:nvPr>
            <p:ph sz="quarter" idx="15"/>
          </p:nvPr>
        </p:nvSpPr>
        <p:spPr>
          <a:xfrm>
            <a:off x="304800" y="762000"/>
            <a:ext cx="4267200" cy="3657600"/>
          </a:xfrm>
        </p:spPr>
        <p:txBody>
          <a:bodyPr/>
          <a:lstStyle/>
          <a:p>
            <a:pPr lvl="0"/>
            <a:r>
              <a:rPr lang="en-US"/>
              <a:t>Edit Master text styles</a:t>
            </a:r>
          </a:p>
          <a:p>
            <a:pPr lvl="1"/>
            <a:r>
              <a:rPr lang="en-US"/>
              <a:t>Second level</a:t>
            </a:r>
          </a:p>
          <a:p>
            <a:pPr lvl="2"/>
            <a:r>
              <a:rPr lang="en-US"/>
              <a:t>Third level</a:t>
            </a:r>
          </a:p>
        </p:txBody>
      </p:sp>
      <p:sp>
        <p:nvSpPr>
          <p:cNvPr id="8" name="Text Placeholder 3">
            <a:extLst>
              <a:ext uri="{FF2B5EF4-FFF2-40B4-BE49-F238E27FC236}">
                <a16:creationId xmlns:a16="http://schemas.microsoft.com/office/drawing/2014/main" id="{4B0A404C-44B7-486B-B6D3-0D923F0B9872}"/>
              </a:ext>
            </a:extLst>
          </p:cNvPr>
          <p:cNvSpPr>
            <a:spLocks noGrp="1"/>
          </p:cNvSpPr>
          <p:nvPr>
            <p:ph type="body" sz="quarter" idx="14" hasCustomPrompt="1"/>
          </p:nvPr>
        </p:nvSpPr>
        <p:spPr>
          <a:xfrm>
            <a:off x="304800" y="4953000"/>
            <a:ext cx="6400800" cy="101600"/>
          </a:xfrm>
        </p:spPr>
        <p:txBody>
          <a:bodyPr bIns="0" numCol="1" anchor="b" anchorCtr="0"/>
          <a:lstStyle>
            <a:lvl1pPr>
              <a:spcBef>
                <a:spcPts val="0"/>
              </a:spcBef>
              <a:defRPr sz="700" b="0"/>
            </a:lvl1pPr>
          </a:lstStyle>
          <a:p>
            <a:pPr lvl="0"/>
            <a:r>
              <a:rPr lang="en-US" dirty="0"/>
              <a:t>Footnote Style</a:t>
            </a:r>
          </a:p>
        </p:txBody>
      </p:sp>
    </p:spTree>
    <p:extLst>
      <p:ext uri="{BB962C8B-B14F-4D97-AF65-F5344CB8AC3E}">
        <p14:creationId xmlns:p14="http://schemas.microsoft.com/office/powerpoint/2010/main" val="20264953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Colum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B81D5EC-8E8C-4431-9272-4E1A1F7753DB}"/>
              </a:ext>
            </a:extLst>
          </p:cNvPr>
          <p:cNvSpPr>
            <a:spLocks noGrp="1"/>
          </p:cNvSpPr>
          <p:nvPr>
            <p:ph type="sldNum" sz="quarter" idx="10"/>
          </p:nvPr>
        </p:nvSpPr>
        <p:spPr/>
        <p:txBody>
          <a:bodyPr/>
          <a:lstStyle/>
          <a:p>
            <a:pPr defTabSz="914378" fontAlgn="base">
              <a:spcBef>
                <a:spcPct val="0"/>
              </a:spcBef>
              <a:spcAft>
                <a:spcPct val="0"/>
              </a:spcAft>
              <a:defRPr/>
            </a:pPr>
            <a:fld id="{B6C70261-DCF8-4A97-9502-E8EEF2364CDE}" type="slidenum">
              <a:rPr lang="en-US" smtClean="0">
                <a:solidFill>
                  <a:srgbClr val="000000"/>
                </a:solidFill>
              </a:rPr>
              <a:pPr defTabSz="914378" fontAlgn="base">
                <a:spcBef>
                  <a:spcPct val="0"/>
                </a:spcBef>
                <a:spcAft>
                  <a:spcPct val="0"/>
                </a:spcAft>
                <a:defRPr/>
              </a:pPr>
              <a:t>‹#›</a:t>
            </a:fld>
            <a:endParaRPr lang="en-US">
              <a:solidFill>
                <a:srgbClr val="000000"/>
              </a:solidFill>
            </a:endParaRPr>
          </a:p>
        </p:txBody>
      </p:sp>
      <p:sp>
        <p:nvSpPr>
          <p:cNvPr id="7" name="Content Placeholder 6">
            <a:extLst>
              <a:ext uri="{FF2B5EF4-FFF2-40B4-BE49-F238E27FC236}">
                <a16:creationId xmlns:a16="http://schemas.microsoft.com/office/drawing/2014/main" id="{A8BAAF75-B38D-45B6-8F61-5C1A9EBB0825}"/>
              </a:ext>
            </a:extLst>
          </p:cNvPr>
          <p:cNvSpPr>
            <a:spLocks noGrp="1"/>
          </p:cNvSpPr>
          <p:nvPr>
            <p:ph sz="quarter" idx="13"/>
          </p:nvPr>
        </p:nvSpPr>
        <p:spPr>
          <a:xfrm>
            <a:off x="3149600" y="762000"/>
            <a:ext cx="2844800" cy="3657600"/>
          </a:xfrm>
        </p:spPr>
        <p:txBody>
          <a:bodyPr/>
          <a:lstStyle/>
          <a:p>
            <a:pPr lvl="0"/>
            <a:r>
              <a:rPr lang="en-US"/>
              <a:t>Edit Master text styles</a:t>
            </a:r>
          </a:p>
          <a:p>
            <a:pPr lvl="1"/>
            <a:r>
              <a:rPr lang="en-US"/>
              <a:t>Second level</a:t>
            </a:r>
          </a:p>
          <a:p>
            <a:pPr lvl="2"/>
            <a:r>
              <a:rPr lang="en-US"/>
              <a:t>Third level</a:t>
            </a:r>
          </a:p>
        </p:txBody>
      </p:sp>
      <p:sp>
        <p:nvSpPr>
          <p:cNvPr id="9" name="Rectangle 2">
            <a:extLst>
              <a:ext uri="{FF2B5EF4-FFF2-40B4-BE49-F238E27FC236}">
                <a16:creationId xmlns:a16="http://schemas.microsoft.com/office/drawing/2014/main" id="{4B3901B4-4D33-4A53-8BF9-D8EC42106575}"/>
              </a:ext>
            </a:extLst>
          </p:cNvPr>
          <p:cNvSpPr>
            <a:spLocks noGrp="1" noChangeArrowheads="1"/>
          </p:cNvSpPr>
          <p:nvPr>
            <p:ph type="title"/>
          </p:nvPr>
        </p:nvSpPr>
        <p:spPr bwMode="auto">
          <a:xfrm>
            <a:off x="2130552" y="228600"/>
            <a:ext cx="6702552" cy="457200"/>
          </a:xfrm>
          <a:prstGeom prst="rect">
            <a:avLst/>
          </a:prstGeom>
          <a:noFill/>
          <a:ln w="9525">
            <a:noFill/>
            <a:miter lim="800000"/>
            <a:headEnd/>
            <a:tailEnd/>
          </a:ln>
        </p:spPr>
        <p:txBody>
          <a:bodyPr vert="horz" wrap="none" lIns="0" tIns="0" rIns="0" bIns="0" numCol="1" anchor="t" anchorCtr="0" compatLnSpc="1">
            <a:prstTxWarp prst="textNoShape">
              <a:avLst/>
            </a:prstTxWarp>
          </a:bodyPr>
          <a:lstStyle>
            <a:lvl1pPr>
              <a:defRPr b="0">
                <a:solidFill>
                  <a:schemeClr val="tx1"/>
                </a:solidFill>
              </a:defRPr>
            </a:lvl1pPr>
          </a:lstStyle>
          <a:p>
            <a:pPr lvl="0"/>
            <a:r>
              <a:rPr lang="en-US"/>
              <a:t>Click to edit Master title style</a:t>
            </a:r>
            <a:endParaRPr lang="en-US" dirty="0"/>
          </a:p>
        </p:txBody>
      </p:sp>
      <p:sp>
        <p:nvSpPr>
          <p:cNvPr id="11" name="Content Placeholder 6">
            <a:extLst>
              <a:ext uri="{FF2B5EF4-FFF2-40B4-BE49-F238E27FC236}">
                <a16:creationId xmlns:a16="http://schemas.microsoft.com/office/drawing/2014/main" id="{93C0597D-ED68-40A1-97CE-DEA2AE85D3B2}"/>
              </a:ext>
            </a:extLst>
          </p:cNvPr>
          <p:cNvSpPr>
            <a:spLocks noGrp="1"/>
          </p:cNvSpPr>
          <p:nvPr>
            <p:ph sz="quarter" idx="15"/>
          </p:nvPr>
        </p:nvSpPr>
        <p:spPr>
          <a:xfrm>
            <a:off x="304800" y="762000"/>
            <a:ext cx="2844800" cy="3657600"/>
          </a:xfrm>
        </p:spPr>
        <p:txBody>
          <a:bodyPr/>
          <a:lstStyle/>
          <a:p>
            <a:pPr lvl="0"/>
            <a:r>
              <a:rPr lang="en-US"/>
              <a:t>Edit Master text styles</a:t>
            </a:r>
          </a:p>
          <a:p>
            <a:pPr lvl="1"/>
            <a:r>
              <a:rPr lang="en-US"/>
              <a:t>Second level</a:t>
            </a:r>
          </a:p>
          <a:p>
            <a:pPr lvl="2"/>
            <a:r>
              <a:rPr lang="en-US"/>
              <a:t>Third level</a:t>
            </a:r>
          </a:p>
        </p:txBody>
      </p:sp>
      <p:sp>
        <p:nvSpPr>
          <p:cNvPr id="8" name="Content Placeholder 6">
            <a:extLst>
              <a:ext uri="{FF2B5EF4-FFF2-40B4-BE49-F238E27FC236}">
                <a16:creationId xmlns:a16="http://schemas.microsoft.com/office/drawing/2014/main" id="{F7557168-74F8-4663-A288-B23E7F080CA7}"/>
              </a:ext>
            </a:extLst>
          </p:cNvPr>
          <p:cNvSpPr>
            <a:spLocks noGrp="1"/>
          </p:cNvSpPr>
          <p:nvPr>
            <p:ph sz="quarter" idx="16"/>
          </p:nvPr>
        </p:nvSpPr>
        <p:spPr>
          <a:xfrm>
            <a:off x="5994400" y="762000"/>
            <a:ext cx="2844800" cy="3657600"/>
          </a:xfrm>
        </p:spPr>
        <p:txBody>
          <a:bodyPr/>
          <a:lstStyle/>
          <a:p>
            <a:pPr lvl="0"/>
            <a:r>
              <a:rPr lang="en-US"/>
              <a:t>Edit Master text styles</a:t>
            </a:r>
          </a:p>
          <a:p>
            <a:pPr lvl="1"/>
            <a:r>
              <a:rPr lang="en-US"/>
              <a:t>Second level</a:t>
            </a:r>
          </a:p>
          <a:p>
            <a:pPr lvl="2"/>
            <a:r>
              <a:rPr lang="en-US"/>
              <a:t>Third level</a:t>
            </a:r>
          </a:p>
        </p:txBody>
      </p:sp>
      <p:sp>
        <p:nvSpPr>
          <p:cNvPr id="12" name="Text Placeholder 3">
            <a:extLst>
              <a:ext uri="{FF2B5EF4-FFF2-40B4-BE49-F238E27FC236}">
                <a16:creationId xmlns:a16="http://schemas.microsoft.com/office/drawing/2014/main" id="{09A7F1DE-A162-47DA-B6D0-5B6155E17644}"/>
              </a:ext>
            </a:extLst>
          </p:cNvPr>
          <p:cNvSpPr>
            <a:spLocks noGrp="1"/>
          </p:cNvSpPr>
          <p:nvPr>
            <p:ph type="body" sz="quarter" idx="14" hasCustomPrompt="1"/>
          </p:nvPr>
        </p:nvSpPr>
        <p:spPr>
          <a:xfrm>
            <a:off x="304800" y="4953000"/>
            <a:ext cx="6400800" cy="101600"/>
          </a:xfrm>
        </p:spPr>
        <p:txBody>
          <a:bodyPr bIns="0" numCol="1" anchor="b" anchorCtr="0"/>
          <a:lstStyle>
            <a:lvl1pPr>
              <a:spcBef>
                <a:spcPts val="0"/>
              </a:spcBef>
              <a:defRPr sz="700" b="0"/>
            </a:lvl1pPr>
          </a:lstStyle>
          <a:p>
            <a:pPr lvl="0"/>
            <a:r>
              <a:rPr lang="en-US" dirty="0"/>
              <a:t>Footnote Style</a:t>
            </a:r>
          </a:p>
        </p:txBody>
      </p:sp>
    </p:spTree>
    <p:extLst>
      <p:ext uri="{BB962C8B-B14F-4D97-AF65-F5344CB8AC3E}">
        <p14:creationId xmlns:p14="http://schemas.microsoft.com/office/powerpoint/2010/main" val="1293502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Corner">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B81D5EC-8E8C-4431-9272-4E1A1F7753DB}"/>
              </a:ext>
            </a:extLst>
          </p:cNvPr>
          <p:cNvSpPr>
            <a:spLocks noGrp="1"/>
          </p:cNvSpPr>
          <p:nvPr>
            <p:ph type="sldNum" sz="quarter" idx="10"/>
          </p:nvPr>
        </p:nvSpPr>
        <p:spPr/>
        <p:txBody>
          <a:bodyPr/>
          <a:lstStyle/>
          <a:p>
            <a:pPr defTabSz="914378" fontAlgn="base">
              <a:spcBef>
                <a:spcPct val="0"/>
              </a:spcBef>
              <a:spcAft>
                <a:spcPct val="0"/>
              </a:spcAft>
              <a:defRPr/>
            </a:pPr>
            <a:fld id="{B6C70261-DCF8-4A97-9502-E8EEF2364CDE}" type="slidenum">
              <a:rPr lang="en-US" smtClean="0">
                <a:solidFill>
                  <a:srgbClr val="000000"/>
                </a:solidFill>
              </a:rPr>
              <a:pPr defTabSz="914378" fontAlgn="base">
                <a:spcBef>
                  <a:spcPct val="0"/>
                </a:spcBef>
                <a:spcAft>
                  <a:spcPct val="0"/>
                </a:spcAft>
                <a:defRPr/>
              </a:pPr>
              <a:t>‹#›</a:t>
            </a:fld>
            <a:endParaRPr lang="en-US">
              <a:solidFill>
                <a:srgbClr val="000000"/>
              </a:solidFill>
            </a:endParaRPr>
          </a:p>
        </p:txBody>
      </p:sp>
      <p:sp>
        <p:nvSpPr>
          <p:cNvPr id="7" name="Content Placeholder 6">
            <a:extLst>
              <a:ext uri="{FF2B5EF4-FFF2-40B4-BE49-F238E27FC236}">
                <a16:creationId xmlns:a16="http://schemas.microsoft.com/office/drawing/2014/main" id="{A8BAAF75-B38D-45B6-8F61-5C1A9EBB0825}"/>
              </a:ext>
            </a:extLst>
          </p:cNvPr>
          <p:cNvSpPr>
            <a:spLocks noGrp="1"/>
          </p:cNvSpPr>
          <p:nvPr>
            <p:ph sz="quarter" idx="13"/>
          </p:nvPr>
        </p:nvSpPr>
        <p:spPr>
          <a:xfrm>
            <a:off x="4572000" y="762000"/>
            <a:ext cx="4267200" cy="1828800"/>
          </a:xfrm>
        </p:spPr>
        <p:txBody>
          <a:bodyPr/>
          <a:lstStyle/>
          <a:p>
            <a:pPr lvl="0"/>
            <a:r>
              <a:rPr lang="en-US"/>
              <a:t>Edit Master text styles</a:t>
            </a:r>
          </a:p>
          <a:p>
            <a:pPr lvl="1"/>
            <a:r>
              <a:rPr lang="en-US"/>
              <a:t>Second level</a:t>
            </a:r>
          </a:p>
          <a:p>
            <a:pPr lvl="2"/>
            <a:r>
              <a:rPr lang="en-US"/>
              <a:t>Third level</a:t>
            </a:r>
          </a:p>
        </p:txBody>
      </p:sp>
      <p:sp>
        <p:nvSpPr>
          <p:cNvPr id="6" name="Text Placeholder 3">
            <a:extLst>
              <a:ext uri="{FF2B5EF4-FFF2-40B4-BE49-F238E27FC236}">
                <a16:creationId xmlns:a16="http://schemas.microsoft.com/office/drawing/2014/main" id="{B2B48277-3183-41B9-818B-20C375638354}"/>
              </a:ext>
            </a:extLst>
          </p:cNvPr>
          <p:cNvSpPr>
            <a:spLocks noGrp="1"/>
          </p:cNvSpPr>
          <p:nvPr>
            <p:ph type="body" sz="quarter" idx="14" hasCustomPrompt="1"/>
          </p:nvPr>
        </p:nvSpPr>
        <p:spPr>
          <a:xfrm>
            <a:off x="304800" y="4953000"/>
            <a:ext cx="6400800" cy="101600"/>
          </a:xfrm>
        </p:spPr>
        <p:txBody>
          <a:bodyPr bIns="0" numCol="1" anchor="b" anchorCtr="0"/>
          <a:lstStyle>
            <a:lvl1pPr>
              <a:spcBef>
                <a:spcPts val="0"/>
              </a:spcBef>
              <a:defRPr sz="700" b="0"/>
            </a:lvl1pPr>
          </a:lstStyle>
          <a:p>
            <a:pPr lvl="0"/>
            <a:r>
              <a:rPr lang="en-US" dirty="0"/>
              <a:t>Footnote Style</a:t>
            </a:r>
          </a:p>
        </p:txBody>
      </p:sp>
      <p:sp>
        <p:nvSpPr>
          <p:cNvPr id="9" name="Rectangle 2">
            <a:extLst>
              <a:ext uri="{FF2B5EF4-FFF2-40B4-BE49-F238E27FC236}">
                <a16:creationId xmlns:a16="http://schemas.microsoft.com/office/drawing/2014/main" id="{4B3901B4-4D33-4A53-8BF9-D8EC42106575}"/>
              </a:ext>
            </a:extLst>
          </p:cNvPr>
          <p:cNvSpPr>
            <a:spLocks noGrp="1" noChangeArrowheads="1"/>
          </p:cNvSpPr>
          <p:nvPr>
            <p:ph type="title"/>
          </p:nvPr>
        </p:nvSpPr>
        <p:spPr bwMode="auto">
          <a:xfrm>
            <a:off x="2130552" y="228600"/>
            <a:ext cx="6702552" cy="457200"/>
          </a:xfrm>
          <a:prstGeom prst="rect">
            <a:avLst/>
          </a:prstGeom>
          <a:noFill/>
          <a:ln w="9525">
            <a:noFill/>
            <a:miter lim="800000"/>
            <a:headEnd/>
            <a:tailEnd/>
          </a:ln>
        </p:spPr>
        <p:txBody>
          <a:bodyPr vert="horz" wrap="none" lIns="0" tIns="0" rIns="0" bIns="0" numCol="1" anchor="t" anchorCtr="0" compatLnSpc="1">
            <a:prstTxWarp prst="textNoShape">
              <a:avLst/>
            </a:prstTxWarp>
          </a:bodyPr>
          <a:lstStyle>
            <a:lvl1pPr>
              <a:defRPr b="0">
                <a:solidFill>
                  <a:schemeClr val="tx1"/>
                </a:solidFill>
              </a:defRPr>
            </a:lvl1pPr>
          </a:lstStyle>
          <a:p>
            <a:pPr lvl="0"/>
            <a:r>
              <a:rPr lang="en-US"/>
              <a:t>Click to edit Master title style</a:t>
            </a:r>
            <a:endParaRPr lang="en-US" dirty="0"/>
          </a:p>
        </p:txBody>
      </p:sp>
      <p:sp>
        <p:nvSpPr>
          <p:cNvPr id="11" name="Content Placeholder 6">
            <a:extLst>
              <a:ext uri="{FF2B5EF4-FFF2-40B4-BE49-F238E27FC236}">
                <a16:creationId xmlns:a16="http://schemas.microsoft.com/office/drawing/2014/main" id="{93C0597D-ED68-40A1-97CE-DEA2AE85D3B2}"/>
              </a:ext>
            </a:extLst>
          </p:cNvPr>
          <p:cNvSpPr>
            <a:spLocks noGrp="1"/>
          </p:cNvSpPr>
          <p:nvPr>
            <p:ph sz="quarter" idx="15"/>
          </p:nvPr>
        </p:nvSpPr>
        <p:spPr>
          <a:xfrm>
            <a:off x="304800" y="762000"/>
            <a:ext cx="4267200" cy="1828800"/>
          </a:xfrm>
        </p:spPr>
        <p:txBody>
          <a:bodyPr/>
          <a:lstStyle/>
          <a:p>
            <a:pPr lvl="0"/>
            <a:r>
              <a:rPr lang="en-US"/>
              <a:t>Edit Master text styles</a:t>
            </a:r>
          </a:p>
          <a:p>
            <a:pPr lvl="1"/>
            <a:r>
              <a:rPr lang="en-US"/>
              <a:t>Second level</a:t>
            </a:r>
          </a:p>
          <a:p>
            <a:pPr lvl="2"/>
            <a:r>
              <a:rPr lang="en-US"/>
              <a:t>Third level</a:t>
            </a:r>
          </a:p>
        </p:txBody>
      </p:sp>
      <p:sp>
        <p:nvSpPr>
          <p:cNvPr id="8" name="Content Placeholder 6">
            <a:extLst>
              <a:ext uri="{FF2B5EF4-FFF2-40B4-BE49-F238E27FC236}">
                <a16:creationId xmlns:a16="http://schemas.microsoft.com/office/drawing/2014/main" id="{0ED0FF06-CE2E-47D7-A46B-69D1B2E825B0}"/>
              </a:ext>
            </a:extLst>
          </p:cNvPr>
          <p:cNvSpPr>
            <a:spLocks noGrp="1"/>
          </p:cNvSpPr>
          <p:nvPr>
            <p:ph sz="quarter" idx="16"/>
          </p:nvPr>
        </p:nvSpPr>
        <p:spPr>
          <a:xfrm>
            <a:off x="4572000" y="2590800"/>
            <a:ext cx="4267200" cy="1828800"/>
          </a:xfrm>
        </p:spPr>
        <p:txBody>
          <a:bodyPr/>
          <a:lstStyle/>
          <a:p>
            <a:pPr lvl="0"/>
            <a:r>
              <a:rPr lang="en-US"/>
              <a:t>Edit Master text styles</a:t>
            </a:r>
          </a:p>
          <a:p>
            <a:pPr lvl="1"/>
            <a:r>
              <a:rPr lang="en-US"/>
              <a:t>Second level</a:t>
            </a:r>
          </a:p>
          <a:p>
            <a:pPr lvl="2"/>
            <a:r>
              <a:rPr lang="en-US"/>
              <a:t>Third level</a:t>
            </a:r>
          </a:p>
        </p:txBody>
      </p:sp>
      <p:sp>
        <p:nvSpPr>
          <p:cNvPr id="10" name="Content Placeholder 6">
            <a:extLst>
              <a:ext uri="{FF2B5EF4-FFF2-40B4-BE49-F238E27FC236}">
                <a16:creationId xmlns:a16="http://schemas.microsoft.com/office/drawing/2014/main" id="{A11FB8CA-0628-485E-A1AD-E49D319EBC91}"/>
              </a:ext>
            </a:extLst>
          </p:cNvPr>
          <p:cNvSpPr>
            <a:spLocks noGrp="1"/>
          </p:cNvSpPr>
          <p:nvPr>
            <p:ph sz="quarter" idx="17"/>
          </p:nvPr>
        </p:nvSpPr>
        <p:spPr>
          <a:xfrm>
            <a:off x="304800" y="2590800"/>
            <a:ext cx="4267200" cy="1828800"/>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164921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Ov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AA38B-5A46-4621-9F1C-C2E53238F4CA}"/>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25093E7-BC38-416F-92A7-F0BC7EB2B269}"/>
              </a:ext>
            </a:extLst>
          </p:cNvPr>
          <p:cNvSpPr>
            <a:spLocks noGrp="1"/>
          </p:cNvSpPr>
          <p:nvPr>
            <p:ph type="sldNum" sz="quarter" idx="10"/>
          </p:nvPr>
        </p:nvSpPr>
        <p:spPr/>
        <p:txBody>
          <a:bodyPr/>
          <a:lstStyle/>
          <a:p>
            <a:pPr defTabSz="914378" fontAlgn="base">
              <a:spcBef>
                <a:spcPct val="0"/>
              </a:spcBef>
              <a:spcAft>
                <a:spcPct val="0"/>
              </a:spcAft>
              <a:defRPr/>
            </a:pPr>
            <a:fld id="{B6C70261-DCF8-4A97-9502-E8EEF2364CDE}" type="slidenum">
              <a:rPr lang="en-US" smtClean="0">
                <a:solidFill>
                  <a:srgbClr val="000000"/>
                </a:solidFill>
              </a:rPr>
              <a:pPr defTabSz="914378" fontAlgn="base">
                <a:spcBef>
                  <a:spcPct val="0"/>
                </a:spcBef>
                <a:spcAft>
                  <a:spcPct val="0"/>
                </a:spcAft>
                <a:defRPr/>
              </a:pPr>
              <a:t>‹#›</a:t>
            </a:fld>
            <a:endParaRPr lang="en-US">
              <a:solidFill>
                <a:srgbClr val="000000"/>
              </a:solidFill>
            </a:endParaRPr>
          </a:p>
        </p:txBody>
      </p:sp>
      <p:sp>
        <p:nvSpPr>
          <p:cNvPr id="7" name="Content Placeholder 6">
            <a:extLst>
              <a:ext uri="{FF2B5EF4-FFF2-40B4-BE49-F238E27FC236}">
                <a16:creationId xmlns:a16="http://schemas.microsoft.com/office/drawing/2014/main" id="{E6C4EFE5-C8B9-4564-9D6E-282AAC9FA713}"/>
              </a:ext>
            </a:extLst>
          </p:cNvPr>
          <p:cNvSpPr>
            <a:spLocks noGrp="1"/>
          </p:cNvSpPr>
          <p:nvPr>
            <p:ph sz="quarter" idx="11"/>
          </p:nvPr>
        </p:nvSpPr>
        <p:spPr>
          <a:xfrm>
            <a:off x="304800" y="762000"/>
            <a:ext cx="8534400" cy="2743200"/>
          </a:xfrm>
        </p:spPr>
        <p:txBody>
          <a:bodyPr/>
          <a:lstStyle/>
          <a:p>
            <a:pPr lvl="0"/>
            <a:r>
              <a:rPr lang="en-US"/>
              <a:t>Edit Master text styles</a:t>
            </a:r>
          </a:p>
        </p:txBody>
      </p:sp>
      <p:sp>
        <p:nvSpPr>
          <p:cNvPr id="9" name="Text Placeholder 8">
            <a:extLst>
              <a:ext uri="{FF2B5EF4-FFF2-40B4-BE49-F238E27FC236}">
                <a16:creationId xmlns:a16="http://schemas.microsoft.com/office/drawing/2014/main" id="{CB03B480-8486-49DF-9AC8-5BD5F4FFB51E}"/>
              </a:ext>
            </a:extLst>
          </p:cNvPr>
          <p:cNvSpPr>
            <a:spLocks noGrp="1"/>
          </p:cNvSpPr>
          <p:nvPr>
            <p:ph type="body" sz="quarter" idx="12"/>
          </p:nvPr>
        </p:nvSpPr>
        <p:spPr>
          <a:xfrm>
            <a:off x="304800" y="3505200"/>
            <a:ext cx="8534400" cy="914400"/>
          </a:xfrm>
        </p:spPr>
        <p:txBody>
          <a:bodyPr wrap="square" numCol="2"/>
          <a:lstStyle/>
          <a:p>
            <a:pPr lvl="0"/>
            <a:r>
              <a:rPr lang="en-US"/>
              <a:t>Edit Master text styles</a:t>
            </a:r>
          </a:p>
          <a:p>
            <a:pPr lvl="1"/>
            <a:r>
              <a:rPr lang="en-US"/>
              <a:t>Second level</a:t>
            </a:r>
          </a:p>
          <a:p>
            <a:pPr lvl="2"/>
            <a:r>
              <a:rPr lang="en-US"/>
              <a:t>Third level</a:t>
            </a:r>
          </a:p>
        </p:txBody>
      </p:sp>
      <p:sp>
        <p:nvSpPr>
          <p:cNvPr id="8" name="Text Placeholder 3">
            <a:extLst>
              <a:ext uri="{FF2B5EF4-FFF2-40B4-BE49-F238E27FC236}">
                <a16:creationId xmlns:a16="http://schemas.microsoft.com/office/drawing/2014/main" id="{E97AFAED-A021-45B6-ABB8-38508DEF2B0B}"/>
              </a:ext>
            </a:extLst>
          </p:cNvPr>
          <p:cNvSpPr>
            <a:spLocks noGrp="1"/>
          </p:cNvSpPr>
          <p:nvPr>
            <p:ph type="body" sz="quarter" idx="14" hasCustomPrompt="1"/>
          </p:nvPr>
        </p:nvSpPr>
        <p:spPr>
          <a:xfrm>
            <a:off x="304800" y="4953000"/>
            <a:ext cx="6400800" cy="101600"/>
          </a:xfrm>
        </p:spPr>
        <p:txBody>
          <a:bodyPr bIns="0" numCol="1" anchor="b" anchorCtr="0"/>
          <a:lstStyle>
            <a:lvl1pPr>
              <a:spcBef>
                <a:spcPts val="0"/>
              </a:spcBef>
              <a:defRPr sz="700" b="0"/>
            </a:lvl1pPr>
          </a:lstStyle>
          <a:p>
            <a:pPr lvl="0"/>
            <a:r>
              <a:rPr lang="en-US" dirty="0"/>
              <a:t>Footnote Style</a:t>
            </a:r>
          </a:p>
        </p:txBody>
      </p:sp>
    </p:spTree>
    <p:extLst>
      <p:ext uri="{BB962C8B-B14F-4D97-AF65-F5344CB8AC3E}">
        <p14:creationId xmlns:p14="http://schemas.microsoft.com/office/powerpoint/2010/main" val="27892078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B81D5EC-8E8C-4431-9272-4E1A1F7753DB}"/>
              </a:ext>
            </a:extLst>
          </p:cNvPr>
          <p:cNvSpPr>
            <a:spLocks noGrp="1"/>
          </p:cNvSpPr>
          <p:nvPr>
            <p:ph type="sldNum" sz="quarter" idx="10"/>
          </p:nvPr>
        </p:nvSpPr>
        <p:spPr/>
        <p:txBody>
          <a:bodyPr/>
          <a:lstStyle/>
          <a:p>
            <a:pPr defTabSz="914378" fontAlgn="base">
              <a:spcBef>
                <a:spcPct val="0"/>
              </a:spcBef>
              <a:spcAft>
                <a:spcPct val="0"/>
              </a:spcAft>
              <a:defRPr/>
            </a:pPr>
            <a:fld id="{B6C70261-DCF8-4A97-9502-E8EEF2364CDE}" type="slidenum">
              <a:rPr lang="en-US" smtClean="0">
                <a:solidFill>
                  <a:srgbClr val="000000"/>
                </a:solidFill>
              </a:rPr>
              <a:pPr defTabSz="914378" fontAlgn="base">
                <a:spcBef>
                  <a:spcPct val="0"/>
                </a:spcBef>
                <a:spcAft>
                  <a:spcPct val="0"/>
                </a:spcAft>
                <a:defRPr/>
              </a:pPr>
              <a:t>‹#›</a:t>
            </a:fld>
            <a:endParaRPr lang="en-US">
              <a:solidFill>
                <a:srgbClr val="000000"/>
              </a:solidFill>
            </a:endParaRPr>
          </a:p>
        </p:txBody>
      </p:sp>
      <p:sp>
        <p:nvSpPr>
          <p:cNvPr id="5" name="Text Placeholder 4">
            <a:extLst>
              <a:ext uri="{FF2B5EF4-FFF2-40B4-BE49-F238E27FC236}">
                <a16:creationId xmlns:a16="http://schemas.microsoft.com/office/drawing/2014/main" id="{BF27B1F6-8BD6-4AF3-9EEB-E3155C6700BA}"/>
              </a:ext>
            </a:extLst>
          </p:cNvPr>
          <p:cNvSpPr>
            <a:spLocks noGrp="1"/>
          </p:cNvSpPr>
          <p:nvPr>
            <p:ph type="body" sz="quarter" idx="11"/>
          </p:nvPr>
        </p:nvSpPr>
        <p:spPr>
          <a:xfrm>
            <a:off x="304800" y="762000"/>
            <a:ext cx="4114800" cy="3657600"/>
          </a:xfrm>
        </p:spPr>
        <p:txBody>
          <a:bodyPr/>
          <a:lstStyle/>
          <a:p>
            <a:pPr lvl="0"/>
            <a:r>
              <a:rPr lang="en-US" dirty="0"/>
              <a:t>Edit Master text styles</a:t>
            </a:r>
          </a:p>
          <a:p>
            <a:pPr lvl="1"/>
            <a:r>
              <a:rPr lang="en-US" dirty="0"/>
              <a:t>Second level</a:t>
            </a:r>
          </a:p>
          <a:p>
            <a:pPr lvl="2"/>
            <a:r>
              <a:rPr lang="en-US" dirty="0"/>
              <a:t>Third level</a:t>
            </a:r>
          </a:p>
        </p:txBody>
      </p:sp>
      <p:sp>
        <p:nvSpPr>
          <p:cNvPr id="7" name="Content Placeholder 6">
            <a:extLst>
              <a:ext uri="{FF2B5EF4-FFF2-40B4-BE49-F238E27FC236}">
                <a16:creationId xmlns:a16="http://schemas.microsoft.com/office/drawing/2014/main" id="{A8BAAF75-B38D-45B6-8F61-5C1A9EBB0825}"/>
              </a:ext>
            </a:extLst>
          </p:cNvPr>
          <p:cNvSpPr>
            <a:spLocks noGrp="1"/>
          </p:cNvSpPr>
          <p:nvPr>
            <p:ph sz="quarter" idx="13"/>
          </p:nvPr>
        </p:nvSpPr>
        <p:spPr>
          <a:xfrm>
            <a:off x="4724400" y="762000"/>
            <a:ext cx="4114800" cy="3657600"/>
          </a:xfrm>
        </p:spPr>
        <p:txBody>
          <a:bodyPr/>
          <a:lstStyle/>
          <a:p>
            <a:pPr lvl="0"/>
            <a:r>
              <a:rPr lang="en-US" dirty="0"/>
              <a:t>Edit Master text styles</a:t>
            </a:r>
          </a:p>
          <a:p>
            <a:pPr lvl="1"/>
            <a:r>
              <a:rPr lang="en-US" dirty="0"/>
              <a:t>Second level</a:t>
            </a:r>
          </a:p>
          <a:p>
            <a:pPr lvl="2"/>
            <a:r>
              <a:rPr lang="en-US" dirty="0"/>
              <a:t>Third level</a:t>
            </a:r>
          </a:p>
        </p:txBody>
      </p:sp>
      <p:sp>
        <p:nvSpPr>
          <p:cNvPr id="8" name="Rectangle 2">
            <a:extLst>
              <a:ext uri="{FF2B5EF4-FFF2-40B4-BE49-F238E27FC236}">
                <a16:creationId xmlns:a16="http://schemas.microsoft.com/office/drawing/2014/main" id="{DB642CEB-416E-44A0-AA5C-1C3899D6A98B}"/>
              </a:ext>
            </a:extLst>
          </p:cNvPr>
          <p:cNvSpPr>
            <a:spLocks noGrp="1" noChangeArrowheads="1"/>
          </p:cNvSpPr>
          <p:nvPr>
            <p:ph type="title"/>
          </p:nvPr>
        </p:nvSpPr>
        <p:spPr bwMode="auto">
          <a:xfrm>
            <a:off x="304800" y="228600"/>
            <a:ext cx="8534400" cy="457200"/>
          </a:xfrm>
          <a:prstGeom prst="rect">
            <a:avLst/>
          </a:prstGeom>
          <a:noFill/>
          <a:ln w="9525">
            <a:noFill/>
            <a:miter lim="800000"/>
            <a:headEnd/>
            <a:tailEnd/>
          </a:ln>
        </p:spPr>
        <p:txBody>
          <a:bodyPr vert="horz" wrap="none" lIns="0" tIns="0" rIns="0" bIns="0" numCol="1" anchor="t"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3620276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Sub-Title, Not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8600" y="182880"/>
            <a:ext cx="8686800" cy="301752"/>
          </a:xfrm>
        </p:spPr>
        <p:txBody>
          <a:bodyPr lIns="91440" tIns="0" rIns="91440" bIns="0" anchor="ctr" anchorCtr="0"/>
          <a:lstStyle>
            <a:lvl1pPr>
              <a:defRPr>
                <a:solidFill>
                  <a:schemeClr val="tx2"/>
                </a:solidFill>
              </a:defRPr>
            </a:lvl1pPr>
          </a:lstStyle>
          <a:p>
            <a:r>
              <a:rPr lang="en-US" dirty="0"/>
              <a:t>Add Slide Title Here</a:t>
            </a:r>
          </a:p>
        </p:txBody>
      </p:sp>
      <p:sp>
        <p:nvSpPr>
          <p:cNvPr id="4" name="Rectangle 6"/>
          <p:cNvSpPr>
            <a:spLocks noGrp="1" noChangeArrowheads="1"/>
          </p:cNvSpPr>
          <p:nvPr>
            <p:ph type="sldNum" sz="quarter" idx="10"/>
          </p:nvPr>
        </p:nvSpPr>
        <p:spPr>
          <a:ln/>
        </p:spPr>
        <p:txBody>
          <a:bodyPr/>
          <a:lstStyle>
            <a:lvl1pPr>
              <a:defRPr/>
            </a:lvl1pPr>
          </a:lstStyle>
          <a:p>
            <a:pPr>
              <a:defRPr/>
            </a:pPr>
            <a:fld id="{2B97888F-6AF7-4263-B69D-592D8C33BAC7}" type="slidenum">
              <a:rPr lang="en-US"/>
              <a:pPr>
                <a:defRPr/>
              </a:pPr>
              <a:t>‹#›</a:t>
            </a:fld>
            <a:endParaRPr lang="en-US"/>
          </a:p>
        </p:txBody>
      </p:sp>
      <p:sp>
        <p:nvSpPr>
          <p:cNvPr id="6" name="Text Placeholder 5"/>
          <p:cNvSpPr>
            <a:spLocks noGrp="1"/>
          </p:cNvSpPr>
          <p:nvPr>
            <p:ph type="body" sz="quarter" idx="11" hasCustomPrompt="1"/>
          </p:nvPr>
        </p:nvSpPr>
        <p:spPr>
          <a:xfrm>
            <a:off x="228600" y="502920"/>
            <a:ext cx="8686800" cy="182880"/>
          </a:xfrm>
        </p:spPr>
        <p:txBody>
          <a:bodyPr lIns="91440" tIns="0" rIns="91440" bIns="0" anchor="ctr" anchorCtr="0"/>
          <a:lstStyle>
            <a:lvl1pPr marL="0" indent="0">
              <a:buNone/>
              <a:defRPr sz="1400" i="1" baseline="0">
                <a:solidFill>
                  <a:schemeClr val="tx1"/>
                </a:solidFill>
              </a:defRPr>
            </a:lvl1pPr>
          </a:lstStyle>
          <a:p>
            <a:pPr lvl="0"/>
            <a:r>
              <a:rPr lang="en-US" dirty="0"/>
              <a:t>Add subtitle here</a:t>
            </a:r>
          </a:p>
        </p:txBody>
      </p:sp>
      <p:sp>
        <p:nvSpPr>
          <p:cNvPr id="7" name="Text Placeholder 6"/>
          <p:cNvSpPr>
            <a:spLocks noGrp="1"/>
          </p:cNvSpPr>
          <p:nvPr>
            <p:ph type="body" sz="quarter" idx="12" hasCustomPrompt="1"/>
          </p:nvPr>
        </p:nvSpPr>
        <p:spPr>
          <a:xfrm>
            <a:off x="228600" y="4295273"/>
            <a:ext cx="8686800" cy="228600"/>
          </a:xfrm>
        </p:spPr>
        <p:txBody>
          <a:bodyPr lIns="91440" tIns="0" rIns="91440" bIns="0" anchor="b" anchorCtr="0"/>
          <a:lstStyle>
            <a:lvl1pPr marL="0" indent="0">
              <a:spcBef>
                <a:spcPts val="0"/>
              </a:spcBef>
              <a:buNone/>
              <a:defRPr sz="800" b="0" u="none" baseline="0"/>
            </a:lvl1pPr>
          </a:lstStyle>
          <a:p>
            <a:pPr lvl="0"/>
            <a:r>
              <a:rPr lang="en-US" dirty="0"/>
              <a:t>[1] – Add notes here</a:t>
            </a:r>
          </a:p>
        </p:txBody>
      </p:sp>
    </p:spTree>
    <p:extLst>
      <p:ext uri="{BB962C8B-B14F-4D97-AF65-F5344CB8AC3E}">
        <p14:creationId xmlns:p14="http://schemas.microsoft.com/office/powerpoint/2010/main" val="8884425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8600" y="182880"/>
            <a:ext cx="8686800" cy="301752"/>
          </a:xfrm>
          <a:prstGeom prst="rect">
            <a:avLst/>
          </a:prstGeom>
        </p:spPr>
        <p:txBody>
          <a:bodyPr lIns="91440" tIns="0" rIns="91440" bIns="0" anchor="ctr" anchorCtr="0"/>
          <a:lstStyle>
            <a:lvl1pPr>
              <a:defRPr>
                <a:solidFill>
                  <a:schemeClr val="tx2"/>
                </a:solidFill>
              </a:defRPr>
            </a:lvl1pPr>
          </a:lstStyle>
          <a:p>
            <a:r>
              <a:rPr lang="en-US" dirty="0"/>
              <a:t>Add Slide Title Here</a:t>
            </a:r>
          </a:p>
        </p:txBody>
      </p:sp>
      <p:sp>
        <p:nvSpPr>
          <p:cNvPr id="4" name="Rectangle 6"/>
          <p:cNvSpPr>
            <a:spLocks noGrp="1" noChangeArrowheads="1"/>
          </p:cNvSpPr>
          <p:nvPr>
            <p:ph type="sldNum" sz="quarter" idx="10"/>
          </p:nvPr>
        </p:nvSpPr>
        <p:spPr>
          <a:ln/>
        </p:spPr>
        <p:txBody>
          <a:bodyPr/>
          <a:lstStyle>
            <a:lvl1pPr>
              <a:defRPr/>
            </a:lvl1pPr>
          </a:lstStyle>
          <a:p>
            <a:pPr>
              <a:defRPr/>
            </a:pPr>
            <a:fld id="{2B97888F-6AF7-4263-B69D-592D8C33BAC7}" type="slidenum">
              <a:rPr lang="en-US"/>
              <a:pPr>
                <a:defRPr/>
              </a:pPr>
              <a:t>‹#›</a:t>
            </a:fld>
            <a:endParaRPr lang="en-US"/>
          </a:p>
        </p:txBody>
      </p:sp>
      <p:sp>
        <p:nvSpPr>
          <p:cNvPr id="6" name="Text Placeholder 5"/>
          <p:cNvSpPr>
            <a:spLocks noGrp="1"/>
          </p:cNvSpPr>
          <p:nvPr>
            <p:ph type="body" sz="quarter" idx="11" hasCustomPrompt="1"/>
          </p:nvPr>
        </p:nvSpPr>
        <p:spPr>
          <a:xfrm>
            <a:off x="228600" y="502920"/>
            <a:ext cx="8686800" cy="182880"/>
          </a:xfrm>
        </p:spPr>
        <p:txBody>
          <a:bodyPr lIns="91440" tIns="0" rIns="91440" bIns="0" anchor="ctr" anchorCtr="0"/>
          <a:lstStyle>
            <a:lvl1pPr marL="0" indent="0">
              <a:buNone/>
              <a:defRPr sz="1400" i="1" baseline="0">
                <a:solidFill>
                  <a:schemeClr val="tx1"/>
                </a:solidFill>
              </a:defRPr>
            </a:lvl1pPr>
          </a:lstStyle>
          <a:p>
            <a:pPr lvl="0"/>
            <a:r>
              <a:rPr lang="en-US" dirty="0"/>
              <a:t>Add subtitle here</a:t>
            </a:r>
          </a:p>
        </p:txBody>
      </p:sp>
    </p:spTree>
    <p:extLst>
      <p:ext uri="{BB962C8B-B14F-4D97-AF65-F5344CB8AC3E}">
        <p14:creationId xmlns:p14="http://schemas.microsoft.com/office/powerpoint/2010/main" val="1485911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Standa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8600" y="182880"/>
            <a:ext cx="8686800" cy="301752"/>
          </a:xfrm>
          <a:prstGeom prst="rect">
            <a:avLst/>
          </a:prstGeom>
        </p:spPr>
        <p:txBody>
          <a:bodyPr lIns="91440" tIns="0" rIns="91440" bIns="0" anchor="ctr" anchorCtr="0"/>
          <a:lstStyle>
            <a:lvl1pPr>
              <a:defRPr>
                <a:solidFill>
                  <a:schemeClr val="tx2"/>
                </a:solidFill>
              </a:defRPr>
            </a:lvl1pPr>
          </a:lstStyle>
          <a:p>
            <a:r>
              <a:rPr lang="en-US" dirty="0"/>
              <a:t>Add Slide Title Here</a:t>
            </a:r>
          </a:p>
        </p:txBody>
      </p:sp>
      <p:sp>
        <p:nvSpPr>
          <p:cNvPr id="3" name="Content Placeholder 2"/>
          <p:cNvSpPr>
            <a:spLocks noGrp="1"/>
          </p:cNvSpPr>
          <p:nvPr>
            <p:ph idx="1"/>
          </p:nvPr>
        </p:nvSpPr>
        <p:spPr>
          <a:xfrm>
            <a:off x="228599" y="777241"/>
            <a:ext cx="8686800" cy="3517346"/>
          </a:xfrm>
        </p:spPr>
        <p:txBody>
          <a:bodyPr lIns="91440" tIns="0" rIns="91440" bIns="0" anchor="t" anchorCtr="0"/>
          <a:lstStyle>
            <a:lvl1pPr marL="0" indent="0">
              <a:spcBef>
                <a:spcPts val="600"/>
              </a:spcBef>
              <a:buNone/>
              <a:defRPr sz="1200" b="1" i="1">
                <a:solidFill>
                  <a:srgbClr val="0000FF"/>
                </a:solidFill>
              </a:defRPr>
            </a:lvl1pPr>
            <a:lvl2pPr marL="274313" indent="-137156">
              <a:spcBef>
                <a:spcPts val="200"/>
              </a:spcBef>
              <a:defRPr sz="1100"/>
            </a:lvl2pPr>
            <a:lvl3pPr marL="411470" indent="-91438">
              <a:spcBef>
                <a:spcPts val="200"/>
              </a:spcBef>
              <a:buFont typeface="Arial" panose="020B0604020202020204" pitchFamily="34" charset="0"/>
              <a:buChar char="­"/>
              <a:defRPr sz="900"/>
            </a:lvl3pPr>
            <a:lvl4pPr marL="594345" indent="-91438">
              <a:spcBef>
                <a:spcPts val="100"/>
              </a:spcBef>
              <a:buFont typeface="Arial" panose="020B0604020202020204" pitchFamily="34" charset="0"/>
              <a:buChar char="•"/>
              <a:defRPr sz="800"/>
            </a:lvl4pPr>
            <a:lvl5pPr marL="822940" indent="-182876">
              <a:defRPr sz="800"/>
            </a:lvl5pPr>
          </a:lstStyle>
          <a:p>
            <a:pPr lvl="0"/>
            <a:r>
              <a:rPr lang="en-US" dirty="0"/>
              <a:t>Edit Master text styles</a:t>
            </a:r>
          </a:p>
          <a:p>
            <a:pPr lvl="1"/>
            <a:r>
              <a:rPr lang="en-US" dirty="0"/>
              <a:t>First Level</a:t>
            </a:r>
          </a:p>
          <a:p>
            <a:pPr lvl="2"/>
            <a:r>
              <a:rPr lang="en-US" dirty="0"/>
              <a:t>Second Level</a:t>
            </a:r>
          </a:p>
          <a:p>
            <a:pPr lvl="3"/>
            <a:r>
              <a:rPr lang="en-US" dirty="0"/>
              <a:t>Third Level</a:t>
            </a:r>
          </a:p>
        </p:txBody>
      </p:sp>
      <p:sp>
        <p:nvSpPr>
          <p:cNvPr id="4" name="Rectangle 6"/>
          <p:cNvSpPr>
            <a:spLocks noGrp="1" noChangeArrowheads="1"/>
          </p:cNvSpPr>
          <p:nvPr>
            <p:ph type="sldNum" sz="quarter" idx="10"/>
          </p:nvPr>
        </p:nvSpPr>
        <p:spPr>
          <a:ln/>
        </p:spPr>
        <p:txBody>
          <a:bodyPr/>
          <a:lstStyle>
            <a:lvl1pPr>
              <a:defRPr/>
            </a:lvl1pPr>
          </a:lstStyle>
          <a:p>
            <a:pPr>
              <a:defRPr/>
            </a:pPr>
            <a:fld id="{2B97888F-6AF7-4263-B69D-592D8C33BAC7}" type="slidenum">
              <a:rPr lang="en-US"/>
              <a:pPr>
                <a:defRPr/>
              </a:pPr>
              <a:t>‹#›</a:t>
            </a:fld>
            <a:endParaRPr lang="en-US"/>
          </a:p>
        </p:txBody>
      </p:sp>
      <p:sp>
        <p:nvSpPr>
          <p:cNvPr id="6" name="Text Placeholder 5"/>
          <p:cNvSpPr>
            <a:spLocks noGrp="1"/>
          </p:cNvSpPr>
          <p:nvPr>
            <p:ph type="body" sz="quarter" idx="11" hasCustomPrompt="1"/>
          </p:nvPr>
        </p:nvSpPr>
        <p:spPr>
          <a:xfrm>
            <a:off x="228600" y="502920"/>
            <a:ext cx="8686800" cy="182880"/>
          </a:xfrm>
        </p:spPr>
        <p:txBody>
          <a:bodyPr lIns="91440" tIns="0" rIns="91440" bIns="0" anchor="ctr" anchorCtr="0"/>
          <a:lstStyle>
            <a:lvl1pPr marL="0" indent="0">
              <a:buNone/>
              <a:defRPr sz="1400" i="1" baseline="0">
                <a:solidFill>
                  <a:schemeClr val="tx1"/>
                </a:solidFill>
              </a:defRPr>
            </a:lvl1pPr>
          </a:lstStyle>
          <a:p>
            <a:pPr lvl="0"/>
            <a:r>
              <a:rPr lang="en-US" dirty="0"/>
              <a:t>Add subtitle here</a:t>
            </a:r>
          </a:p>
        </p:txBody>
      </p:sp>
      <p:sp>
        <p:nvSpPr>
          <p:cNvPr id="7" name="Text Placeholder 6"/>
          <p:cNvSpPr>
            <a:spLocks noGrp="1"/>
          </p:cNvSpPr>
          <p:nvPr>
            <p:ph type="body" sz="quarter" idx="12" hasCustomPrompt="1"/>
          </p:nvPr>
        </p:nvSpPr>
        <p:spPr>
          <a:xfrm>
            <a:off x="228600" y="4295273"/>
            <a:ext cx="8686800" cy="228600"/>
          </a:xfrm>
        </p:spPr>
        <p:txBody>
          <a:bodyPr lIns="91440" tIns="0" rIns="91440" bIns="0" anchor="b" anchorCtr="0"/>
          <a:lstStyle>
            <a:lvl1pPr marL="0" indent="0">
              <a:spcBef>
                <a:spcPts val="0"/>
              </a:spcBef>
              <a:buNone/>
              <a:defRPr sz="600" b="0" i="0" u="none" baseline="0">
                <a:solidFill>
                  <a:schemeClr val="tx1"/>
                </a:solidFill>
              </a:defRPr>
            </a:lvl1pPr>
          </a:lstStyle>
          <a:p>
            <a:pPr lvl="0"/>
            <a:r>
              <a:rPr lang="en-US" dirty="0"/>
              <a:t>[1] – Add notes here</a:t>
            </a:r>
          </a:p>
        </p:txBody>
      </p:sp>
    </p:spTree>
    <p:extLst>
      <p:ext uri="{BB962C8B-B14F-4D97-AF65-F5344CB8AC3E}">
        <p14:creationId xmlns:p14="http://schemas.microsoft.com/office/powerpoint/2010/main" val="3567028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a:t>Click to edit Master title style</a:t>
            </a:r>
            <a:endParaRPr lang="en-US" dirty="0"/>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5" name="Rectangle 24">
            <a:extLst>
              <a:ext uri="{FF2B5EF4-FFF2-40B4-BE49-F238E27FC236}">
                <a16:creationId xmlns:a16="http://schemas.microsoft.com/office/drawing/2014/main" id="{73F1F293-7B5B-6248-AEF0-BCB7B73543E3}"/>
              </a:ext>
            </a:extLst>
          </p:cNvPr>
          <p:cNvSpPr>
            <a:spLocks noGrp="1" noChangeArrowheads="1"/>
          </p:cNvSpPr>
          <p:nvPr>
            <p:ph type="sldNum" sz="quarter" idx="10"/>
          </p:nvPr>
        </p:nvSpPr>
        <p:spPr>
          <a:xfrm>
            <a:off x="6642100" y="4439927"/>
            <a:ext cx="2133600" cy="154782"/>
          </a:xfrm>
        </p:spPr>
        <p:txBody>
          <a:bodyPr/>
          <a:lstStyle>
            <a:lvl1pPr>
              <a:defRPr/>
            </a:lvl1pPr>
          </a:lstStyle>
          <a:p>
            <a:pPr>
              <a:defRPr/>
            </a:pPr>
            <a:fld id="{03BA23CF-AA30-4A18-B744-605C3E9DBF07}" type="slidenum">
              <a:rPr lang="en-US"/>
              <a:pPr>
                <a:defRPr/>
              </a:pPr>
              <a:t>‹#›</a:t>
            </a:fld>
            <a:endParaRPr lang="en-US" dirty="0"/>
          </a:p>
        </p:txBody>
      </p:sp>
      <p:pic>
        <p:nvPicPr>
          <p:cNvPr id="6" name="Picture 27" descr="ti_logo_powerpoint_1_line.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29362" y="4782264"/>
            <a:ext cx="1562364" cy="193146"/>
          </a:xfrm>
          <a:prstGeom prst="rect">
            <a:avLst/>
          </a:prstGeom>
          <a:noFill/>
          <a:ln w="9525">
            <a:noFill/>
            <a:miter lim="800000"/>
            <a:headEnd/>
            <a:tailEnd/>
          </a:ln>
        </p:spPr>
      </p:pic>
    </p:spTree>
    <p:extLst>
      <p:ext uri="{BB962C8B-B14F-4D97-AF65-F5344CB8AC3E}">
        <p14:creationId xmlns:p14="http://schemas.microsoft.com/office/powerpoint/2010/main" val="15578939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42900" y="1457332"/>
            <a:ext cx="8458200" cy="1102519"/>
          </a:xfrm>
        </p:spPr>
        <p:txBody>
          <a:bodyPr/>
          <a:lstStyle>
            <a:lvl1pPr>
              <a:defRPr sz="3300">
                <a:solidFill>
                  <a:schemeClr val="tx2"/>
                </a:solidFill>
              </a:defRPr>
            </a:lvl1pPr>
          </a:lstStyle>
          <a:p>
            <a:r>
              <a:rPr lang="en-US"/>
              <a:t>Click to edit Master title style</a:t>
            </a:r>
            <a:endParaRPr lang="en-US" dirty="0"/>
          </a:p>
        </p:txBody>
      </p:sp>
      <p:sp>
        <p:nvSpPr>
          <p:cNvPr id="3075" name="Rectangle 3"/>
          <p:cNvSpPr>
            <a:spLocks noGrp="1" noChangeArrowheads="1"/>
          </p:cNvSpPr>
          <p:nvPr>
            <p:ph type="subTitle" idx="1"/>
          </p:nvPr>
        </p:nvSpPr>
        <p:spPr>
          <a:xfrm>
            <a:off x="342900" y="2774159"/>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439927"/>
            <a:ext cx="2133600" cy="154782"/>
          </a:xfrm>
        </p:spPr>
        <p:txBody>
          <a:bodyPr/>
          <a:lstStyle>
            <a:lvl1pPr>
              <a:defRPr/>
            </a:lvl1pPr>
          </a:lstStyle>
          <a:p>
            <a:pPr>
              <a:defRPr/>
            </a:pPr>
            <a:fld id="{03BA23CF-AA30-4A18-B744-605C3E9DBF07}" type="slidenum">
              <a:rPr lang="en-US"/>
              <a:pPr>
                <a:defRPr/>
              </a:pPr>
              <a:t>‹#›</a:t>
            </a:fld>
            <a:endParaRPr lang="en-US"/>
          </a:p>
        </p:txBody>
      </p:sp>
      <p:sp>
        <p:nvSpPr>
          <p:cNvPr id="2" name="TextBox 1">
            <a:extLst>
              <a:ext uri="{FF2B5EF4-FFF2-40B4-BE49-F238E27FC236}">
                <a16:creationId xmlns:a16="http://schemas.microsoft.com/office/drawing/2014/main" id="{D56687D7-76F0-8040-93B6-084C7529F854}"/>
              </a:ext>
            </a:extLst>
          </p:cNvPr>
          <p:cNvSpPr txBox="1"/>
          <p:nvPr/>
        </p:nvSpPr>
        <p:spPr>
          <a:xfrm>
            <a:off x="4705816" y="4780157"/>
            <a:ext cx="184731" cy="369332"/>
          </a:xfrm>
          <a:prstGeom prst="rect">
            <a:avLst/>
          </a:prstGeom>
          <a:noFill/>
        </p:spPr>
        <p:txBody>
          <a:bodyPr wrap="none" rtlCol="0">
            <a:spAutoFit/>
          </a:bodyPr>
          <a:lstStyle/>
          <a:p>
            <a:endParaRPr lang="en-US" sz="1800" dirty="0"/>
          </a:p>
        </p:txBody>
      </p:sp>
      <p:pic>
        <p:nvPicPr>
          <p:cNvPr id="6" name="Picture 27" descr="ti_logo_powerpoint_1_line.png"/>
          <p:cNvPicPr>
            <a:picLocks noChangeAspect="1"/>
          </p:cNvPicPr>
          <p:nvPr/>
        </p:nvPicPr>
        <p:blipFill>
          <a:blip r:embed="rId3" cstate="print"/>
          <a:srcRect/>
          <a:stretch>
            <a:fillRect/>
          </a:stretch>
        </p:blipFill>
        <p:spPr bwMode="auto">
          <a:xfrm>
            <a:off x="7329362" y="4782264"/>
            <a:ext cx="1562364" cy="193146"/>
          </a:xfrm>
          <a:prstGeom prst="rect">
            <a:avLst/>
          </a:prstGeom>
          <a:noFill/>
          <a:ln w="9525">
            <a:noFill/>
            <a:miter lim="800000"/>
            <a:headEnd/>
            <a:tailEnd/>
          </a:ln>
        </p:spPr>
      </p:pic>
    </p:spTree>
    <p:extLst>
      <p:ext uri="{BB962C8B-B14F-4D97-AF65-F5344CB8AC3E}">
        <p14:creationId xmlns:p14="http://schemas.microsoft.com/office/powerpoint/2010/main" val="33425871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42900" y="1457332"/>
            <a:ext cx="8458200" cy="1102519"/>
          </a:xfrm>
        </p:spPr>
        <p:txBody>
          <a:bodyPr/>
          <a:lstStyle>
            <a:lvl1pPr>
              <a:defRPr sz="3300">
                <a:solidFill>
                  <a:schemeClr val="tx2"/>
                </a:solidFill>
              </a:defRPr>
            </a:lvl1pPr>
          </a:lstStyle>
          <a:p>
            <a:r>
              <a:rPr lang="en-US"/>
              <a:t>Click to edit Master title style</a:t>
            </a:r>
            <a:endParaRPr lang="en-US" dirty="0"/>
          </a:p>
        </p:txBody>
      </p:sp>
      <p:sp>
        <p:nvSpPr>
          <p:cNvPr id="3075" name="Rectangle 3"/>
          <p:cNvSpPr>
            <a:spLocks noGrp="1" noChangeArrowheads="1"/>
          </p:cNvSpPr>
          <p:nvPr>
            <p:ph type="subTitle" idx="1"/>
          </p:nvPr>
        </p:nvSpPr>
        <p:spPr>
          <a:xfrm>
            <a:off x="342900" y="2774159"/>
            <a:ext cx="8458200" cy="1114425"/>
          </a:xfrm>
          <a:ln/>
        </p:spPr>
        <p:txBody>
          <a:bodyPr/>
          <a:lstStyle>
            <a:lvl1pPr marL="0" indent="0">
              <a:buFontTx/>
              <a:buNone/>
              <a:defRPr b="1"/>
            </a:lvl1pPr>
          </a:lstStyle>
          <a:p>
            <a:r>
              <a:rPr lang="en-US"/>
              <a:t>Click to edit Master subtitle style</a:t>
            </a:r>
          </a:p>
        </p:txBody>
      </p:sp>
      <p:sp>
        <p:nvSpPr>
          <p:cNvPr id="5" name="Rectangle 24">
            <a:extLst>
              <a:ext uri="{FF2B5EF4-FFF2-40B4-BE49-F238E27FC236}">
                <a16:creationId xmlns:a16="http://schemas.microsoft.com/office/drawing/2014/main" id="{73F1F293-7B5B-6248-AEF0-BCB7B73543E3}"/>
              </a:ext>
            </a:extLst>
          </p:cNvPr>
          <p:cNvSpPr>
            <a:spLocks noGrp="1" noChangeArrowheads="1"/>
          </p:cNvSpPr>
          <p:nvPr>
            <p:ph type="sldNum" sz="quarter" idx="10"/>
          </p:nvPr>
        </p:nvSpPr>
        <p:spPr>
          <a:xfrm>
            <a:off x="6642100" y="4439927"/>
            <a:ext cx="2133600" cy="154782"/>
          </a:xfrm>
        </p:spPr>
        <p:txBody>
          <a:bodyPr/>
          <a:lstStyle>
            <a:lvl1pPr>
              <a:defRPr/>
            </a:lvl1pPr>
          </a:lstStyle>
          <a:p>
            <a:pPr>
              <a:defRPr/>
            </a:pPr>
            <a:fld id="{03BA23CF-AA30-4A18-B744-605C3E9DBF07}" type="slidenum">
              <a:rPr lang="en-US"/>
              <a:pPr>
                <a:defRPr/>
              </a:pPr>
              <a:t>‹#›</a:t>
            </a:fld>
            <a:endParaRPr lang="en-US"/>
          </a:p>
        </p:txBody>
      </p:sp>
      <p:pic>
        <p:nvPicPr>
          <p:cNvPr id="6" name="Picture 27" descr="ti_logo_powerpoint_1_line.png"/>
          <p:cNvPicPr>
            <a:picLocks noChangeAspect="1"/>
          </p:cNvPicPr>
          <p:nvPr/>
        </p:nvPicPr>
        <p:blipFill>
          <a:blip r:embed="rId3" cstate="print"/>
          <a:srcRect/>
          <a:stretch>
            <a:fillRect/>
          </a:stretch>
        </p:blipFill>
        <p:spPr bwMode="auto">
          <a:xfrm>
            <a:off x="7329362" y="4782264"/>
            <a:ext cx="1562364" cy="193146"/>
          </a:xfrm>
          <a:prstGeom prst="rect">
            <a:avLst/>
          </a:prstGeom>
          <a:noFill/>
          <a:ln w="9525">
            <a:noFill/>
            <a:miter lim="800000"/>
            <a:headEnd/>
            <a:tailEnd/>
          </a:ln>
        </p:spPr>
      </p:pic>
    </p:spTree>
    <p:extLst>
      <p:ext uri="{BB962C8B-B14F-4D97-AF65-F5344CB8AC3E}">
        <p14:creationId xmlns:p14="http://schemas.microsoft.com/office/powerpoint/2010/main" val="30563382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subTitle" idx="1"/>
          </p:nvPr>
        </p:nvSpPr>
        <p:spPr>
          <a:xfrm>
            <a:off x="342900" y="2774159"/>
            <a:ext cx="8458200" cy="1114425"/>
          </a:xfrm>
          <a:ln/>
        </p:spPr>
        <p:txBody>
          <a:bodyPr/>
          <a:lstStyle>
            <a:lvl1pPr marL="0" indent="0">
              <a:buFontTx/>
              <a:buNone/>
              <a:defRPr b="1"/>
            </a:lvl1pPr>
          </a:lstStyle>
          <a:p>
            <a:r>
              <a:rPr lang="en-US"/>
              <a:t>Click to edit Master subtitle style</a:t>
            </a:r>
          </a:p>
        </p:txBody>
      </p:sp>
      <p:sp>
        <p:nvSpPr>
          <p:cNvPr id="10" name="Rectangle 2"/>
          <p:cNvSpPr>
            <a:spLocks noGrp="1" noChangeArrowheads="1"/>
          </p:cNvSpPr>
          <p:nvPr>
            <p:ph type="ctrTitle"/>
          </p:nvPr>
        </p:nvSpPr>
        <p:spPr>
          <a:xfrm>
            <a:off x="342900" y="1457332"/>
            <a:ext cx="8458200" cy="1102519"/>
          </a:xfrm>
        </p:spPr>
        <p:txBody>
          <a:bodyPr/>
          <a:lstStyle>
            <a:lvl1pPr>
              <a:defRPr sz="3300">
                <a:solidFill>
                  <a:schemeClr val="tx2"/>
                </a:solidFill>
              </a:defRPr>
            </a:lvl1pPr>
          </a:lstStyle>
          <a:p>
            <a:r>
              <a:rPr lang="en-US"/>
              <a:t>Click to edit Master title style</a:t>
            </a:r>
            <a:endParaRPr lang="en-US" dirty="0"/>
          </a:p>
        </p:txBody>
      </p:sp>
      <p:sp>
        <p:nvSpPr>
          <p:cNvPr id="5" name="Rectangle 24">
            <a:extLst>
              <a:ext uri="{FF2B5EF4-FFF2-40B4-BE49-F238E27FC236}">
                <a16:creationId xmlns:a16="http://schemas.microsoft.com/office/drawing/2014/main" id="{7815B5F2-A5A7-1E49-BC30-BA3F75996177}"/>
              </a:ext>
            </a:extLst>
          </p:cNvPr>
          <p:cNvSpPr>
            <a:spLocks noGrp="1" noChangeArrowheads="1"/>
          </p:cNvSpPr>
          <p:nvPr>
            <p:ph type="sldNum" sz="quarter" idx="10"/>
          </p:nvPr>
        </p:nvSpPr>
        <p:spPr>
          <a:xfrm>
            <a:off x="6642100" y="4439927"/>
            <a:ext cx="2133600" cy="154782"/>
          </a:xfrm>
        </p:spPr>
        <p:txBody>
          <a:bodyPr/>
          <a:lstStyle>
            <a:lvl1pPr>
              <a:defRPr>
                <a:solidFill>
                  <a:schemeClr val="tx1"/>
                </a:solidFill>
              </a:defRPr>
            </a:lvl1pPr>
          </a:lstStyle>
          <a:p>
            <a:pPr>
              <a:defRPr/>
            </a:pPr>
            <a:fld id="{03BA23CF-AA30-4A18-B744-605C3E9DBF07}" type="slidenum">
              <a:rPr lang="en-US" smtClean="0"/>
              <a:pPr>
                <a:defRPr/>
              </a:pPr>
              <a:t>‹#›</a:t>
            </a:fld>
            <a:endParaRPr lang="en-US"/>
          </a:p>
        </p:txBody>
      </p:sp>
      <p:pic>
        <p:nvPicPr>
          <p:cNvPr id="6" name="Picture 27" descr="ti_logo_powerpoint_1_line.png"/>
          <p:cNvPicPr>
            <a:picLocks noChangeAspect="1"/>
          </p:cNvPicPr>
          <p:nvPr/>
        </p:nvPicPr>
        <p:blipFill>
          <a:blip r:embed="rId3" cstate="print"/>
          <a:srcRect/>
          <a:stretch>
            <a:fillRect/>
          </a:stretch>
        </p:blipFill>
        <p:spPr bwMode="auto">
          <a:xfrm>
            <a:off x="7329362" y="4782264"/>
            <a:ext cx="1562364" cy="193146"/>
          </a:xfrm>
          <a:prstGeom prst="rect">
            <a:avLst/>
          </a:prstGeom>
          <a:noFill/>
          <a:ln w="9525">
            <a:noFill/>
            <a:miter lim="800000"/>
            <a:headEnd/>
            <a:tailEnd/>
          </a:ln>
        </p:spPr>
      </p:pic>
    </p:spTree>
    <p:extLst>
      <p:ext uri="{BB962C8B-B14F-4D97-AF65-F5344CB8AC3E}">
        <p14:creationId xmlns:p14="http://schemas.microsoft.com/office/powerpoint/2010/main" val="4765775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7_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42900" y="1457332"/>
            <a:ext cx="8458200" cy="1102519"/>
          </a:xfrm>
        </p:spPr>
        <p:txBody>
          <a:bodyPr/>
          <a:lstStyle>
            <a:lvl1pPr>
              <a:defRPr sz="3300">
                <a:solidFill>
                  <a:schemeClr val="tx2"/>
                </a:solidFill>
              </a:defRPr>
            </a:lvl1pPr>
          </a:lstStyle>
          <a:p>
            <a:r>
              <a:rPr lang="en-US"/>
              <a:t>Click to edit Master title style</a:t>
            </a:r>
            <a:endParaRPr lang="en-US" dirty="0"/>
          </a:p>
        </p:txBody>
      </p:sp>
      <p:sp>
        <p:nvSpPr>
          <p:cNvPr id="3075" name="Rectangle 3"/>
          <p:cNvSpPr>
            <a:spLocks noGrp="1" noChangeArrowheads="1"/>
          </p:cNvSpPr>
          <p:nvPr>
            <p:ph type="subTitle" idx="1"/>
          </p:nvPr>
        </p:nvSpPr>
        <p:spPr>
          <a:xfrm>
            <a:off x="342900" y="2774159"/>
            <a:ext cx="8458200" cy="1114425"/>
          </a:xfrm>
          <a:ln/>
        </p:spPr>
        <p:txBody>
          <a:bodyPr/>
          <a:lstStyle>
            <a:lvl1pPr marL="0" indent="0">
              <a:buFontTx/>
              <a:buNone/>
              <a:defRPr b="1"/>
            </a:lvl1pPr>
          </a:lstStyle>
          <a:p>
            <a:r>
              <a:rPr lang="en-US"/>
              <a:t>Click to edit Master subtitle style</a:t>
            </a:r>
          </a:p>
        </p:txBody>
      </p:sp>
      <p:sp>
        <p:nvSpPr>
          <p:cNvPr id="5" name="Rectangle 24">
            <a:extLst>
              <a:ext uri="{FF2B5EF4-FFF2-40B4-BE49-F238E27FC236}">
                <a16:creationId xmlns:a16="http://schemas.microsoft.com/office/drawing/2014/main" id="{73F1F293-7B5B-6248-AEF0-BCB7B73543E3}"/>
              </a:ext>
            </a:extLst>
          </p:cNvPr>
          <p:cNvSpPr>
            <a:spLocks noGrp="1" noChangeArrowheads="1"/>
          </p:cNvSpPr>
          <p:nvPr>
            <p:ph type="sldNum" sz="quarter" idx="10"/>
          </p:nvPr>
        </p:nvSpPr>
        <p:spPr>
          <a:xfrm>
            <a:off x="6642100" y="4439927"/>
            <a:ext cx="2133600" cy="154782"/>
          </a:xfrm>
        </p:spPr>
        <p:txBody>
          <a:bodyPr/>
          <a:lstStyle>
            <a:lvl1pPr>
              <a:defRPr/>
            </a:lvl1pPr>
          </a:lstStyle>
          <a:p>
            <a:pPr>
              <a:defRPr/>
            </a:pPr>
            <a:fld id="{03BA23CF-AA30-4A18-B744-605C3E9DBF07}" type="slidenum">
              <a:rPr lang="en-US"/>
              <a:pPr>
                <a:defRPr/>
              </a:pPr>
              <a:t>‹#›</a:t>
            </a:fld>
            <a:endParaRPr lang="en-US"/>
          </a:p>
        </p:txBody>
      </p:sp>
      <p:pic>
        <p:nvPicPr>
          <p:cNvPr id="6" name="Picture 5" descr="A picture containing drawing, cup&#10;&#10;Description automatically generated">
            <a:extLst>
              <a:ext uri="{FF2B5EF4-FFF2-40B4-BE49-F238E27FC236}">
                <a16:creationId xmlns:a16="http://schemas.microsoft.com/office/drawing/2014/main" id="{7CC34E39-7310-7442-846F-66689DD005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9869" y="4782676"/>
            <a:ext cx="1563597" cy="191106"/>
          </a:xfrm>
          <a:prstGeom prst="rect">
            <a:avLst/>
          </a:prstGeom>
        </p:spPr>
      </p:pic>
    </p:spTree>
    <p:extLst>
      <p:ext uri="{BB962C8B-B14F-4D97-AF65-F5344CB8AC3E}">
        <p14:creationId xmlns:p14="http://schemas.microsoft.com/office/powerpoint/2010/main" val="32107547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333379" y="786358"/>
            <a:ext cx="8467725" cy="3709449"/>
          </a:xfrm>
        </p:spPr>
        <p:txBody>
          <a:bodyPr/>
          <a:lstStyle>
            <a:lvl1pPr>
              <a:spcBef>
                <a:spcPts val="667"/>
              </a:spcBef>
              <a:defRPr/>
            </a:lvl1pPr>
            <a:lvl3pPr>
              <a:defRPr sz="1500"/>
            </a:lvl3pPr>
            <a:lvl4pPr>
              <a:defRPr sz="1500"/>
            </a:lvl4pPr>
            <a:lvl5pPr>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2B97888F-6AF7-4263-B69D-592D8C33BAC7}" type="slidenum">
              <a:rPr lang="en-US"/>
              <a:pPr>
                <a:defRPr/>
              </a:pPr>
              <a:t>‹#›</a:t>
            </a:fld>
            <a:endParaRPr lang="en-US"/>
          </a:p>
        </p:txBody>
      </p:sp>
      <p:pic>
        <p:nvPicPr>
          <p:cNvPr id="5" name="Picture 27" descr="ti_logo_powerpoint_1_line.png"/>
          <p:cNvPicPr>
            <a:picLocks noChangeAspect="1"/>
          </p:cNvPicPr>
          <p:nvPr/>
        </p:nvPicPr>
        <p:blipFill>
          <a:blip r:embed="rId2" cstate="print"/>
          <a:srcRect/>
          <a:stretch>
            <a:fillRect/>
          </a:stretch>
        </p:blipFill>
        <p:spPr bwMode="auto">
          <a:xfrm>
            <a:off x="7329362" y="4782264"/>
            <a:ext cx="1562364" cy="193146"/>
          </a:xfrm>
          <a:prstGeom prst="rect">
            <a:avLst/>
          </a:prstGeom>
          <a:noFill/>
          <a:ln w="9525">
            <a:noFill/>
            <a:miter lim="800000"/>
            <a:headEnd/>
            <a:tailEnd/>
          </a:ln>
        </p:spPr>
      </p:pic>
    </p:spTree>
    <p:extLst>
      <p:ext uri="{BB962C8B-B14F-4D97-AF65-F5344CB8AC3E}">
        <p14:creationId xmlns:p14="http://schemas.microsoft.com/office/powerpoint/2010/main" val="11763490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333376" y="889399"/>
            <a:ext cx="4157663" cy="3519488"/>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3439" y="889399"/>
            <a:ext cx="4157662" cy="3519488"/>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500">
                <a:solidFill>
                  <a:schemeClr val="tx1"/>
                </a:solidFill>
                <a:latin typeface="+mn-lt"/>
                <a:ea typeface="+mn-ea"/>
                <a:cs typeface="+mn-cs"/>
              </a:defRPr>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6"/>
          <p:cNvSpPr>
            <a:spLocks noGrp="1" noChangeArrowheads="1"/>
          </p:cNvSpPr>
          <p:nvPr>
            <p:ph type="sldNum" sz="quarter" idx="10"/>
          </p:nvPr>
        </p:nvSpPr>
        <p:spPr>
          <a:ln/>
        </p:spPr>
        <p:txBody>
          <a:bodyPr/>
          <a:lstStyle>
            <a:lvl1pPr>
              <a:defRPr/>
            </a:lvl1pPr>
          </a:lstStyle>
          <a:p>
            <a:pPr>
              <a:defRPr/>
            </a:pPr>
            <a:fld id="{B53548F6-AAA9-4A8D-A869-511B3DFE3256}" type="slidenum">
              <a:rPr lang="en-US"/>
              <a:pPr>
                <a:defRPr/>
              </a:pPr>
              <a:t>‹#›</a:t>
            </a:fld>
            <a:endParaRPr lang="en-US"/>
          </a:p>
        </p:txBody>
      </p:sp>
      <p:pic>
        <p:nvPicPr>
          <p:cNvPr id="6" name="Picture 27" descr="ti_logo_powerpoint_1_line.png"/>
          <p:cNvPicPr>
            <a:picLocks noChangeAspect="1"/>
          </p:cNvPicPr>
          <p:nvPr/>
        </p:nvPicPr>
        <p:blipFill>
          <a:blip r:embed="rId2" cstate="print"/>
          <a:srcRect/>
          <a:stretch>
            <a:fillRect/>
          </a:stretch>
        </p:blipFill>
        <p:spPr bwMode="auto">
          <a:xfrm>
            <a:off x="7329362" y="4782264"/>
            <a:ext cx="1562364" cy="193146"/>
          </a:xfrm>
          <a:prstGeom prst="rect">
            <a:avLst/>
          </a:prstGeom>
          <a:noFill/>
          <a:ln w="9525">
            <a:noFill/>
            <a:miter lim="800000"/>
            <a:headEnd/>
            <a:tailEnd/>
          </a:ln>
        </p:spPr>
      </p:pic>
    </p:spTree>
    <p:extLst>
      <p:ext uri="{BB962C8B-B14F-4D97-AF65-F5344CB8AC3E}">
        <p14:creationId xmlns:p14="http://schemas.microsoft.com/office/powerpoint/2010/main" val="11478354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000" b="1"/>
            </a:lvl1pPr>
            <a:lvl2pPr marL="380885" indent="0">
              <a:buNone/>
              <a:defRPr sz="1700" b="1"/>
            </a:lvl2pPr>
            <a:lvl3pPr marL="761771" indent="0">
              <a:buNone/>
              <a:defRPr sz="1500" b="1"/>
            </a:lvl3pPr>
            <a:lvl4pPr marL="1142654" indent="0">
              <a:buNone/>
              <a:defRPr sz="1300" b="1"/>
            </a:lvl4pPr>
            <a:lvl5pPr marL="1523535" indent="0">
              <a:buNone/>
              <a:defRPr sz="1300" b="1"/>
            </a:lvl5pPr>
            <a:lvl6pPr marL="1904420" indent="0">
              <a:buNone/>
              <a:defRPr sz="1300" b="1"/>
            </a:lvl6pPr>
            <a:lvl7pPr marL="2285305" indent="0">
              <a:buNone/>
              <a:defRPr sz="1300" b="1"/>
            </a:lvl7pPr>
            <a:lvl8pPr marL="2666186" indent="0">
              <a:buNone/>
              <a:defRPr sz="1300" b="1"/>
            </a:lvl8pPr>
            <a:lvl9pPr marL="3047070" indent="0">
              <a:buNone/>
              <a:defRPr sz="1300" b="1"/>
            </a:lvl9pPr>
          </a:lstStyle>
          <a:p>
            <a:pPr lvl="0"/>
            <a:r>
              <a:rPr lang="en-US"/>
              <a:t>Edit Master text styles</a:t>
            </a:r>
          </a:p>
        </p:txBody>
      </p:sp>
      <p:sp>
        <p:nvSpPr>
          <p:cNvPr id="4" name="Content Placeholder 3"/>
          <p:cNvSpPr>
            <a:spLocks noGrp="1"/>
          </p:cNvSpPr>
          <p:nvPr>
            <p:ph sz="half" idx="2"/>
          </p:nvPr>
        </p:nvSpPr>
        <p:spPr>
          <a:xfrm>
            <a:off x="457200" y="1631157"/>
            <a:ext cx="4040188" cy="2963466"/>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700" smtClean="0">
                <a:solidFill>
                  <a:schemeClr val="tx1"/>
                </a:solidFill>
                <a:latin typeface="+mn-lt"/>
                <a:ea typeface="+mn-ea"/>
                <a:cs typeface="+mn-cs"/>
              </a:defRPr>
            </a:lvl2pPr>
            <a:lvl3pPr algn="l" rtl="0" eaLnBrk="0" fontAlgn="base" hangingPunct="0">
              <a:spcAft>
                <a:spcPct val="0"/>
              </a:spcAft>
              <a:defRPr lang="en-US" sz="1700" smtClean="0">
                <a:solidFill>
                  <a:schemeClr val="tx1"/>
                </a:solidFill>
                <a:latin typeface="+mn-lt"/>
                <a:ea typeface="+mn-ea"/>
                <a:cs typeface="+mn-cs"/>
              </a:defRPr>
            </a:lvl3pPr>
            <a:lvl4pPr algn="l" rtl="0" eaLnBrk="0" fontAlgn="base" hangingPunct="0">
              <a:spcAft>
                <a:spcPct val="0"/>
              </a:spcAft>
              <a:defRPr lang="en-US" sz="17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300"/>
            </a:lvl6pPr>
            <a:lvl7pPr>
              <a:defRPr sz="1300"/>
            </a:lvl7pPr>
            <a:lvl8pPr>
              <a:defRPr sz="1300"/>
            </a:lvl8pPr>
            <a:lvl9pPr>
              <a:defRPr sz="13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000" b="1"/>
            </a:lvl1pPr>
            <a:lvl2pPr marL="380885" indent="0">
              <a:buNone/>
              <a:defRPr sz="1700" b="1"/>
            </a:lvl2pPr>
            <a:lvl3pPr marL="761771" indent="0">
              <a:buNone/>
              <a:defRPr sz="1500" b="1"/>
            </a:lvl3pPr>
            <a:lvl4pPr marL="1142654" indent="0">
              <a:buNone/>
              <a:defRPr sz="1300" b="1"/>
            </a:lvl4pPr>
            <a:lvl5pPr marL="1523535" indent="0">
              <a:buNone/>
              <a:defRPr sz="1300" b="1"/>
            </a:lvl5pPr>
            <a:lvl6pPr marL="1904420" indent="0">
              <a:buNone/>
              <a:defRPr sz="1300" b="1"/>
            </a:lvl6pPr>
            <a:lvl7pPr marL="2285305" indent="0">
              <a:buNone/>
              <a:defRPr sz="1300" b="1"/>
            </a:lvl7pPr>
            <a:lvl8pPr marL="2666186" indent="0">
              <a:buNone/>
              <a:defRPr sz="1300" b="1"/>
            </a:lvl8pPr>
            <a:lvl9pPr marL="3047070" indent="0">
              <a:buNone/>
              <a:defRPr sz="1300" b="1"/>
            </a:lvl9pPr>
          </a:lstStyle>
          <a:p>
            <a:pPr lvl="0"/>
            <a:r>
              <a:rPr lang="en-US"/>
              <a:t>Edit Master text styles</a:t>
            </a:r>
          </a:p>
        </p:txBody>
      </p:sp>
      <p:sp>
        <p:nvSpPr>
          <p:cNvPr id="6" name="Content Placeholder 5"/>
          <p:cNvSpPr>
            <a:spLocks noGrp="1"/>
          </p:cNvSpPr>
          <p:nvPr>
            <p:ph sz="quarter" idx="4"/>
          </p:nvPr>
        </p:nvSpPr>
        <p:spPr>
          <a:xfrm>
            <a:off x="4645029" y="1631157"/>
            <a:ext cx="4041775" cy="2963466"/>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700" smtClean="0">
                <a:solidFill>
                  <a:schemeClr val="tx1"/>
                </a:solidFill>
                <a:latin typeface="+mn-lt"/>
                <a:ea typeface="+mn-ea"/>
                <a:cs typeface="+mn-cs"/>
              </a:defRPr>
            </a:lvl2pPr>
            <a:lvl3pPr algn="l" rtl="0" eaLnBrk="0" fontAlgn="base" hangingPunct="0">
              <a:spcAft>
                <a:spcPct val="0"/>
              </a:spcAft>
              <a:defRPr lang="en-US" sz="1700" smtClean="0">
                <a:solidFill>
                  <a:schemeClr val="tx1"/>
                </a:solidFill>
                <a:latin typeface="+mn-lt"/>
                <a:ea typeface="+mn-ea"/>
                <a:cs typeface="+mn-cs"/>
              </a:defRPr>
            </a:lvl3pPr>
            <a:lvl4pPr algn="l" rtl="0" eaLnBrk="0" fontAlgn="base" hangingPunct="0">
              <a:spcAft>
                <a:spcPct val="0"/>
              </a:spcAft>
              <a:defRPr lang="en-US" sz="17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300"/>
            </a:lvl6pPr>
            <a:lvl7pPr>
              <a:defRPr sz="1300"/>
            </a:lvl7pPr>
            <a:lvl8pPr>
              <a:defRPr sz="1300"/>
            </a:lvl8pPr>
            <a:lvl9pPr>
              <a:defRPr sz="13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204C35C9-3222-4444-B33E-8AB075BE83C6}" type="slidenum">
              <a:rPr lang="en-US"/>
              <a:pPr>
                <a:defRPr/>
              </a:pPr>
              <a:t>‹#›</a:t>
            </a:fld>
            <a:endParaRPr lang="en-US"/>
          </a:p>
        </p:txBody>
      </p:sp>
      <p:pic>
        <p:nvPicPr>
          <p:cNvPr id="8" name="Picture 27" descr="ti_logo_powerpoint_1_line.png"/>
          <p:cNvPicPr>
            <a:picLocks noChangeAspect="1"/>
          </p:cNvPicPr>
          <p:nvPr/>
        </p:nvPicPr>
        <p:blipFill>
          <a:blip r:embed="rId2" cstate="print"/>
          <a:srcRect/>
          <a:stretch>
            <a:fillRect/>
          </a:stretch>
        </p:blipFill>
        <p:spPr bwMode="auto">
          <a:xfrm>
            <a:off x="7329362" y="4782264"/>
            <a:ext cx="1562364" cy="193146"/>
          </a:xfrm>
          <a:prstGeom prst="rect">
            <a:avLst/>
          </a:prstGeom>
          <a:noFill/>
          <a:ln w="9525">
            <a:noFill/>
            <a:miter lim="800000"/>
            <a:headEnd/>
            <a:tailEnd/>
          </a:ln>
        </p:spPr>
      </p:pic>
    </p:spTree>
    <p:extLst>
      <p:ext uri="{BB962C8B-B14F-4D97-AF65-F5344CB8AC3E}">
        <p14:creationId xmlns:p14="http://schemas.microsoft.com/office/powerpoint/2010/main" val="483576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D4C52F08-588C-488E-A5AB-DF69250DE862}" type="slidenum">
              <a:rPr lang="en-US"/>
              <a:pPr>
                <a:defRPr/>
              </a:pPr>
              <a:t>‹#›</a:t>
            </a:fld>
            <a:endParaRPr lang="en-US"/>
          </a:p>
        </p:txBody>
      </p:sp>
      <p:pic>
        <p:nvPicPr>
          <p:cNvPr id="4" name="Picture 27" descr="ti_logo_powerpoint_1_line.png"/>
          <p:cNvPicPr>
            <a:picLocks noChangeAspect="1"/>
          </p:cNvPicPr>
          <p:nvPr/>
        </p:nvPicPr>
        <p:blipFill>
          <a:blip r:embed="rId2" cstate="print"/>
          <a:srcRect/>
          <a:stretch>
            <a:fillRect/>
          </a:stretch>
        </p:blipFill>
        <p:spPr bwMode="auto">
          <a:xfrm>
            <a:off x="7329362" y="4782264"/>
            <a:ext cx="1562364" cy="193146"/>
          </a:xfrm>
          <a:prstGeom prst="rect">
            <a:avLst/>
          </a:prstGeom>
          <a:noFill/>
          <a:ln w="9525">
            <a:noFill/>
            <a:miter lim="800000"/>
            <a:headEnd/>
            <a:tailEnd/>
          </a:ln>
        </p:spPr>
      </p:pic>
    </p:spTree>
    <p:extLst>
      <p:ext uri="{BB962C8B-B14F-4D97-AF65-F5344CB8AC3E}">
        <p14:creationId xmlns:p14="http://schemas.microsoft.com/office/powerpoint/2010/main" val="7304416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9"/>
            <a:ext cx="3008313" cy="871538"/>
          </a:xfrm>
        </p:spPr>
        <p:txBody>
          <a:bodyPr anchor="b"/>
          <a:lstStyle>
            <a:lvl1pPr algn="l">
              <a:defRPr sz="2700" b="1">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3575050" y="204789"/>
            <a:ext cx="5111750" cy="4389835"/>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500">
                <a:solidFill>
                  <a:schemeClr val="tx1"/>
                </a:solidFill>
                <a:latin typeface="+mn-lt"/>
                <a:ea typeface="+mn-ea"/>
                <a:cs typeface="+mn-cs"/>
              </a:defRPr>
            </a:lvl5pPr>
            <a:lvl6pPr>
              <a:defRPr sz="1700"/>
            </a:lvl6pPr>
            <a:lvl7pPr>
              <a:defRPr sz="1700"/>
            </a:lvl7pPr>
            <a:lvl8pPr>
              <a:defRPr sz="1700"/>
            </a:lvl8pPr>
            <a:lvl9pPr>
              <a:defRPr sz="17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1076325"/>
            <a:ext cx="3008313" cy="3518298"/>
          </a:xfrm>
        </p:spPr>
        <p:txBody>
          <a:bodyPr/>
          <a:lstStyle>
            <a:lvl1pPr marL="0" indent="0">
              <a:buNone/>
              <a:defRPr sz="1700"/>
            </a:lvl1pPr>
            <a:lvl2pPr marL="380885" indent="0">
              <a:buNone/>
              <a:defRPr sz="1000"/>
            </a:lvl2pPr>
            <a:lvl3pPr marL="761771" indent="0">
              <a:buNone/>
              <a:defRPr sz="800"/>
            </a:lvl3pPr>
            <a:lvl4pPr marL="1142654" indent="0">
              <a:buNone/>
              <a:defRPr sz="700"/>
            </a:lvl4pPr>
            <a:lvl5pPr marL="1523535" indent="0">
              <a:buNone/>
              <a:defRPr sz="700"/>
            </a:lvl5pPr>
            <a:lvl6pPr marL="1904420" indent="0">
              <a:buNone/>
              <a:defRPr sz="700"/>
            </a:lvl6pPr>
            <a:lvl7pPr marL="2285305" indent="0">
              <a:buNone/>
              <a:defRPr sz="700"/>
            </a:lvl7pPr>
            <a:lvl8pPr marL="2666186" indent="0">
              <a:buNone/>
              <a:defRPr sz="700"/>
            </a:lvl8pPr>
            <a:lvl9pPr marL="3047070" indent="0">
              <a:buNone/>
              <a:defRPr sz="700"/>
            </a:lvl9pPr>
          </a:lstStyle>
          <a:p>
            <a:pPr lvl="0"/>
            <a:r>
              <a:rPr lang="en-US"/>
              <a:t>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D9B97EEC-B5BC-42C5-B73F-31CC660D4D8A}" type="slidenum">
              <a:rPr lang="en-US"/>
              <a:pPr>
                <a:defRPr/>
              </a:pPr>
              <a:t>‹#›</a:t>
            </a:fld>
            <a:endParaRPr lang="en-US"/>
          </a:p>
        </p:txBody>
      </p:sp>
      <p:pic>
        <p:nvPicPr>
          <p:cNvPr id="6" name="Picture 27" descr="ti_logo_powerpoint_1_line.png"/>
          <p:cNvPicPr>
            <a:picLocks noChangeAspect="1"/>
          </p:cNvPicPr>
          <p:nvPr/>
        </p:nvPicPr>
        <p:blipFill>
          <a:blip r:embed="rId2" cstate="print"/>
          <a:srcRect/>
          <a:stretch>
            <a:fillRect/>
          </a:stretch>
        </p:blipFill>
        <p:spPr bwMode="auto">
          <a:xfrm>
            <a:off x="7329362" y="4782264"/>
            <a:ext cx="1562364" cy="193146"/>
          </a:xfrm>
          <a:prstGeom prst="rect">
            <a:avLst/>
          </a:prstGeom>
          <a:noFill/>
          <a:ln w="9525">
            <a:noFill/>
            <a:miter lim="800000"/>
            <a:headEnd/>
            <a:tailEnd/>
          </a:ln>
        </p:spPr>
      </p:pic>
    </p:spTree>
    <p:extLst>
      <p:ext uri="{BB962C8B-B14F-4D97-AF65-F5344CB8AC3E}">
        <p14:creationId xmlns:p14="http://schemas.microsoft.com/office/powerpoint/2010/main" val="21176697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a:t>Click to edit Master title style</a:t>
            </a:r>
            <a:endParaRPr lang="en-US" dirty="0"/>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439927"/>
            <a:ext cx="2133600" cy="154782"/>
          </a:xfrm>
        </p:spPr>
        <p:txBody>
          <a:bodyPr/>
          <a:lstStyle>
            <a:lvl1pPr>
              <a:defRPr/>
            </a:lvl1pPr>
          </a:lstStyle>
          <a:p>
            <a:pPr>
              <a:defRPr/>
            </a:pPr>
            <a:fld id="{03BA23CF-AA30-4A18-B744-605C3E9DBF07}" type="slidenum">
              <a:rPr lang="en-US"/>
              <a:pPr>
                <a:defRPr/>
              </a:pPr>
              <a:t>‹#›</a:t>
            </a:fld>
            <a:endParaRPr lang="en-US" dirty="0"/>
          </a:p>
        </p:txBody>
      </p:sp>
      <p:sp>
        <p:nvSpPr>
          <p:cNvPr id="2" name="TextBox 1">
            <a:extLst>
              <a:ext uri="{FF2B5EF4-FFF2-40B4-BE49-F238E27FC236}">
                <a16:creationId xmlns:a16="http://schemas.microsoft.com/office/drawing/2014/main" id="{D56687D7-76F0-8040-93B6-084C7529F854}"/>
              </a:ext>
            </a:extLst>
          </p:cNvPr>
          <p:cNvSpPr txBox="1"/>
          <p:nvPr userDrawn="1"/>
        </p:nvSpPr>
        <p:spPr>
          <a:xfrm>
            <a:off x="4705815" y="4780156"/>
            <a:ext cx="184731" cy="369332"/>
          </a:xfrm>
          <a:prstGeom prst="rect">
            <a:avLst/>
          </a:prstGeom>
          <a:noFill/>
        </p:spPr>
        <p:txBody>
          <a:bodyPr wrap="none" rtlCol="0">
            <a:spAutoFit/>
          </a:bodyPr>
          <a:lstStyle/>
          <a:p>
            <a:endParaRPr lang="en-US" dirty="0"/>
          </a:p>
        </p:txBody>
      </p:sp>
      <p:pic>
        <p:nvPicPr>
          <p:cNvPr id="6" name="Picture 27" descr="ti_logo_powerpoint_1_line.png"/>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329362" y="4782264"/>
            <a:ext cx="1562364" cy="193146"/>
          </a:xfrm>
          <a:prstGeom prst="rect">
            <a:avLst/>
          </a:prstGeom>
          <a:noFill/>
          <a:ln w="9525">
            <a:noFill/>
            <a:miter lim="800000"/>
            <a:headEnd/>
            <a:tailEnd/>
          </a:ln>
        </p:spPr>
      </p:pic>
    </p:spTree>
    <p:extLst>
      <p:ext uri="{BB962C8B-B14F-4D97-AF65-F5344CB8AC3E}">
        <p14:creationId xmlns:p14="http://schemas.microsoft.com/office/powerpoint/2010/main" val="3985130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8_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10"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a:t>Click to edit Master title style</a:t>
            </a:r>
            <a:endParaRPr lang="en-US" dirty="0"/>
          </a:p>
        </p:txBody>
      </p:sp>
      <p:sp>
        <p:nvSpPr>
          <p:cNvPr id="5" name="Rectangle 24">
            <a:extLst>
              <a:ext uri="{FF2B5EF4-FFF2-40B4-BE49-F238E27FC236}">
                <a16:creationId xmlns:a16="http://schemas.microsoft.com/office/drawing/2014/main" id="{7815B5F2-A5A7-1E49-BC30-BA3F75996177}"/>
              </a:ext>
            </a:extLst>
          </p:cNvPr>
          <p:cNvSpPr>
            <a:spLocks noGrp="1" noChangeArrowheads="1"/>
          </p:cNvSpPr>
          <p:nvPr>
            <p:ph type="sldNum" sz="quarter" idx="10"/>
          </p:nvPr>
        </p:nvSpPr>
        <p:spPr>
          <a:xfrm>
            <a:off x="6642100" y="4439927"/>
            <a:ext cx="2133600" cy="154782"/>
          </a:xfrm>
        </p:spPr>
        <p:txBody>
          <a:bodyPr/>
          <a:lstStyle>
            <a:lvl1pPr>
              <a:defRPr>
                <a:solidFill>
                  <a:schemeClr val="tx1"/>
                </a:solidFill>
              </a:defRPr>
            </a:lvl1pPr>
          </a:lstStyle>
          <a:p>
            <a:pPr>
              <a:defRPr/>
            </a:pPr>
            <a:fld id="{03BA23CF-AA30-4A18-B744-605C3E9DBF07}" type="slidenum">
              <a:rPr lang="en-US" smtClean="0"/>
              <a:pPr>
                <a:defRPr/>
              </a:pPr>
              <a:t>‹#›</a:t>
            </a:fld>
            <a:endParaRPr lang="en-US" dirty="0"/>
          </a:p>
        </p:txBody>
      </p:sp>
      <p:pic>
        <p:nvPicPr>
          <p:cNvPr id="6" name="Picture 27" descr="ti_logo_powerpoint_1_line.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29362" y="4782264"/>
            <a:ext cx="1562364" cy="193146"/>
          </a:xfrm>
          <a:prstGeom prst="rect">
            <a:avLst/>
          </a:prstGeom>
          <a:noFill/>
          <a:ln w="9525">
            <a:noFill/>
            <a:miter lim="800000"/>
            <a:headEnd/>
            <a:tailEnd/>
          </a:ln>
        </p:spPr>
      </p:pic>
    </p:spTree>
    <p:extLst>
      <p:ext uri="{BB962C8B-B14F-4D97-AF65-F5344CB8AC3E}">
        <p14:creationId xmlns:p14="http://schemas.microsoft.com/office/powerpoint/2010/main" val="3174986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a:t>Click to edit Master title style</a:t>
            </a:r>
            <a:endParaRPr lang="en-US" dirty="0"/>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5" name="Rectangle 24">
            <a:extLst>
              <a:ext uri="{FF2B5EF4-FFF2-40B4-BE49-F238E27FC236}">
                <a16:creationId xmlns:a16="http://schemas.microsoft.com/office/drawing/2014/main" id="{73F1F293-7B5B-6248-AEF0-BCB7B73543E3}"/>
              </a:ext>
            </a:extLst>
          </p:cNvPr>
          <p:cNvSpPr>
            <a:spLocks noGrp="1" noChangeArrowheads="1"/>
          </p:cNvSpPr>
          <p:nvPr>
            <p:ph type="sldNum" sz="quarter" idx="10"/>
          </p:nvPr>
        </p:nvSpPr>
        <p:spPr>
          <a:xfrm>
            <a:off x="6642100" y="4439927"/>
            <a:ext cx="2133600" cy="154782"/>
          </a:xfrm>
        </p:spPr>
        <p:txBody>
          <a:bodyPr/>
          <a:lstStyle>
            <a:lvl1pPr>
              <a:defRPr/>
            </a:lvl1pPr>
          </a:lstStyle>
          <a:p>
            <a:pPr>
              <a:defRPr/>
            </a:pPr>
            <a:fld id="{03BA23CF-AA30-4A18-B744-605C3E9DBF07}" type="slidenum">
              <a:rPr lang="en-US"/>
              <a:pPr>
                <a:defRPr/>
              </a:pPr>
              <a:t>‹#›</a:t>
            </a:fld>
            <a:endParaRPr lang="en-US" dirty="0"/>
          </a:p>
        </p:txBody>
      </p:sp>
      <p:pic>
        <p:nvPicPr>
          <p:cNvPr id="6" name="Picture 27" descr="ti_logo_powerpoint_1_line.png"/>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329362" y="4782264"/>
            <a:ext cx="1562364" cy="193146"/>
          </a:xfrm>
          <a:prstGeom prst="rect">
            <a:avLst/>
          </a:prstGeom>
          <a:noFill/>
          <a:ln w="9525">
            <a:noFill/>
            <a:miter lim="800000"/>
            <a:headEnd/>
            <a:tailEnd/>
          </a:ln>
        </p:spPr>
      </p:pic>
    </p:spTree>
    <p:extLst>
      <p:ext uri="{BB962C8B-B14F-4D97-AF65-F5344CB8AC3E}">
        <p14:creationId xmlns:p14="http://schemas.microsoft.com/office/powerpoint/2010/main" val="31697435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8_Title Slid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10"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a:t>Click to edit Master title style</a:t>
            </a:r>
            <a:endParaRPr lang="en-US" dirty="0"/>
          </a:p>
        </p:txBody>
      </p:sp>
      <p:sp>
        <p:nvSpPr>
          <p:cNvPr id="5" name="Rectangle 24">
            <a:extLst>
              <a:ext uri="{FF2B5EF4-FFF2-40B4-BE49-F238E27FC236}">
                <a16:creationId xmlns:a16="http://schemas.microsoft.com/office/drawing/2014/main" id="{7815B5F2-A5A7-1E49-BC30-BA3F75996177}"/>
              </a:ext>
            </a:extLst>
          </p:cNvPr>
          <p:cNvSpPr>
            <a:spLocks noGrp="1" noChangeArrowheads="1"/>
          </p:cNvSpPr>
          <p:nvPr>
            <p:ph type="sldNum" sz="quarter" idx="10"/>
          </p:nvPr>
        </p:nvSpPr>
        <p:spPr>
          <a:xfrm>
            <a:off x="6642100" y="4439927"/>
            <a:ext cx="2133600" cy="154782"/>
          </a:xfrm>
        </p:spPr>
        <p:txBody>
          <a:bodyPr/>
          <a:lstStyle>
            <a:lvl1pPr>
              <a:defRPr>
                <a:solidFill>
                  <a:schemeClr val="tx1"/>
                </a:solidFill>
              </a:defRPr>
            </a:lvl1pPr>
          </a:lstStyle>
          <a:p>
            <a:pPr>
              <a:defRPr/>
            </a:pPr>
            <a:fld id="{03BA23CF-AA30-4A18-B744-605C3E9DBF07}" type="slidenum">
              <a:rPr lang="en-US" smtClean="0"/>
              <a:pPr>
                <a:defRPr/>
              </a:pPr>
              <a:t>‹#›</a:t>
            </a:fld>
            <a:endParaRPr lang="en-US" dirty="0"/>
          </a:p>
        </p:txBody>
      </p:sp>
      <p:pic>
        <p:nvPicPr>
          <p:cNvPr id="6" name="Picture 27" descr="ti_logo_powerpoint_1_line.png"/>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329362" y="4782264"/>
            <a:ext cx="1562364" cy="193146"/>
          </a:xfrm>
          <a:prstGeom prst="rect">
            <a:avLst/>
          </a:prstGeom>
          <a:noFill/>
          <a:ln w="9525">
            <a:noFill/>
            <a:miter lim="800000"/>
            <a:headEnd/>
            <a:tailEnd/>
          </a:ln>
        </p:spPr>
      </p:pic>
    </p:spTree>
    <p:extLst>
      <p:ext uri="{BB962C8B-B14F-4D97-AF65-F5344CB8AC3E}">
        <p14:creationId xmlns:p14="http://schemas.microsoft.com/office/powerpoint/2010/main" val="4444485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7_Title Slid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a:t>Click to edit Master title style</a:t>
            </a:r>
            <a:endParaRPr lang="en-US" dirty="0"/>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5" name="Rectangle 24">
            <a:extLst>
              <a:ext uri="{FF2B5EF4-FFF2-40B4-BE49-F238E27FC236}">
                <a16:creationId xmlns:a16="http://schemas.microsoft.com/office/drawing/2014/main" id="{73F1F293-7B5B-6248-AEF0-BCB7B73543E3}"/>
              </a:ext>
            </a:extLst>
          </p:cNvPr>
          <p:cNvSpPr>
            <a:spLocks noGrp="1" noChangeArrowheads="1"/>
          </p:cNvSpPr>
          <p:nvPr>
            <p:ph type="sldNum" sz="quarter" idx="10"/>
          </p:nvPr>
        </p:nvSpPr>
        <p:spPr>
          <a:xfrm>
            <a:off x="6642100" y="4439927"/>
            <a:ext cx="2133600" cy="154782"/>
          </a:xfrm>
        </p:spPr>
        <p:txBody>
          <a:bodyPr/>
          <a:lstStyle>
            <a:lvl1pPr>
              <a:defRPr/>
            </a:lvl1pPr>
          </a:lstStyle>
          <a:p>
            <a:pPr>
              <a:defRPr/>
            </a:pPr>
            <a:fld id="{03BA23CF-AA30-4A18-B744-605C3E9DBF07}" type="slidenum">
              <a:rPr lang="en-US"/>
              <a:pPr>
                <a:defRPr/>
              </a:pPr>
              <a:t>‹#›</a:t>
            </a:fld>
            <a:endParaRPr lang="en-US" dirty="0"/>
          </a:p>
        </p:txBody>
      </p:sp>
      <p:pic>
        <p:nvPicPr>
          <p:cNvPr id="6" name="Picture 5" descr="A picture containing drawing, cup&#10;&#10;Description automatically generated">
            <a:extLst>
              <a:ext uri="{FF2B5EF4-FFF2-40B4-BE49-F238E27FC236}">
                <a16:creationId xmlns:a16="http://schemas.microsoft.com/office/drawing/2014/main" id="{7CC34E39-7310-7442-846F-66689DD005D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329868" y="4782676"/>
            <a:ext cx="1563597" cy="191106"/>
          </a:xfrm>
          <a:prstGeom prst="rect">
            <a:avLst/>
          </a:prstGeom>
        </p:spPr>
      </p:pic>
    </p:spTree>
    <p:extLst>
      <p:ext uri="{BB962C8B-B14F-4D97-AF65-F5344CB8AC3E}">
        <p14:creationId xmlns:p14="http://schemas.microsoft.com/office/powerpoint/2010/main" val="6756917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333378" y="786357"/>
            <a:ext cx="8467725" cy="3709449"/>
          </a:xfrm>
        </p:spPr>
        <p:txBody>
          <a:bodyPr/>
          <a:lstStyle>
            <a:lvl1pPr>
              <a:spcBef>
                <a:spcPts val="667"/>
              </a:spcBef>
              <a:defRPr/>
            </a:lvl1pPr>
            <a:lvl3pPr>
              <a:defRPr sz="1500"/>
            </a:lvl3pPr>
            <a:lvl4pPr>
              <a:defRPr sz="1500"/>
            </a:lvl4pPr>
            <a:lvl5pPr>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2B97888F-6AF7-4263-B69D-592D8C33BAC7}" type="slidenum">
              <a:rPr lang="en-US"/>
              <a:pPr>
                <a:defRPr/>
              </a:pPr>
              <a:t>‹#›</a:t>
            </a:fld>
            <a:endParaRPr lang="en-US" dirty="0"/>
          </a:p>
        </p:txBody>
      </p:sp>
      <p:pic>
        <p:nvPicPr>
          <p:cNvPr id="5" name="Picture 27" descr="ti_logo_powerpoint_1_line.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329362" y="4782264"/>
            <a:ext cx="1562364" cy="193146"/>
          </a:xfrm>
          <a:prstGeom prst="rect">
            <a:avLst/>
          </a:prstGeom>
          <a:noFill/>
          <a:ln w="9525">
            <a:noFill/>
            <a:miter lim="800000"/>
            <a:headEnd/>
            <a:tailEnd/>
          </a:ln>
        </p:spPr>
      </p:pic>
    </p:spTree>
    <p:extLst>
      <p:ext uri="{BB962C8B-B14F-4D97-AF65-F5344CB8AC3E}">
        <p14:creationId xmlns:p14="http://schemas.microsoft.com/office/powerpoint/2010/main" val="28047493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333375" y="889398"/>
            <a:ext cx="4157663" cy="3519488"/>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3438" y="889398"/>
            <a:ext cx="4157662" cy="3519488"/>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500">
                <a:solidFill>
                  <a:schemeClr val="tx1"/>
                </a:solidFill>
                <a:latin typeface="+mn-lt"/>
                <a:ea typeface="+mn-ea"/>
                <a:cs typeface="+mn-cs"/>
              </a:defRPr>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6"/>
          <p:cNvSpPr>
            <a:spLocks noGrp="1" noChangeArrowheads="1"/>
          </p:cNvSpPr>
          <p:nvPr>
            <p:ph type="sldNum" sz="quarter" idx="10"/>
          </p:nvPr>
        </p:nvSpPr>
        <p:spPr>
          <a:ln/>
        </p:spPr>
        <p:txBody>
          <a:bodyPr/>
          <a:lstStyle>
            <a:lvl1pPr>
              <a:defRPr/>
            </a:lvl1pPr>
          </a:lstStyle>
          <a:p>
            <a:pPr>
              <a:defRPr/>
            </a:pPr>
            <a:fld id="{B53548F6-AAA9-4A8D-A869-511B3DFE3256}" type="slidenum">
              <a:rPr lang="en-US"/>
              <a:pPr>
                <a:defRPr/>
              </a:pPr>
              <a:t>‹#›</a:t>
            </a:fld>
            <a:endParaRPr lang="en-US" dirty="0"/>
          </a:p>
        </p:txBody>
      </p:sp>
      <p:pic>
        <p:nvPicPr>
          <p:cNvPr id="6" name="Picture 27" descr="ti_logo_powerpoint_1_line.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329362" y="4782264"/>
            <a:ext cx="1562364" cy="193146"/>
          </a:xfrm>
          <a:prstGeom prst="rect">
            <a:avLst/>
          </a:prstGeom>
          <a:noFill/>
          <a:ln w="9525">
            <a:noFill/>
            <a:miter lim="800000"/>
            <a:headEnd/>
            <a:tailEnd/>
          </a:ln>
        </p:spPr>
      </p:pic>
    </p:spTree>
    <p:extLst>
      <p:ext uri="{BB962C8B-B14F-4D97-AF65-F5344CB8AC3E}">
        <p14:creationId xmlns:p14="http://schemas.microsoft.com/office/powerpoint/2010/main" val="12057298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000" b="1"/>
            </a:lvl1pPr>
            <a:lvl2pPr marL="380895" indent="0">
              <a:buNone/>
              <a:defRPr sz="1700" b="1"/>
            </a:lvl2pPr>
            <a:lvl3pPr marL="761790" indent="0">
              <a:buNone/>
              <a:defRPr sz="1500" b="1"/>
            </a:lvl3pPr>
            <a:lvl4pPr marL="1142683" indent="0">
              <a:buNone/>
              <a:defRPr sz="1300" b="1"/>
            </a:lvl4pPr>
            <a:lvl5pPr marL="1523573" indent="0">
              <a:buNone/>
              <a:defRPr sz="1300" b="1"/>
            </a:lvl5pPr>
            <a:lvl6pPr marL="1904467" indent="0">
              <a:buNone/>
              <a:defRPr sz="1300" b="1"/>
            </a:lvl6pPr>
            <a:lvl7pPr marL="2285362" indent="0">
              <a:buNone/>
              <a:defRPr sz="1300" b="1"/>
            </a:lvl7pPr>
            <a:lvl8pPr marL="2666253" indent="0">
              <a:buNone/>
              <a:defRPr sz="1300" b="1"/>
            </a:lvl8pPr>
            <a:lvl9pPr marL="3047146" indent="0">
              <a:buNone/>
              <a:defRPr sz="1300" b="1"/>
            </a:lvl9pPr>
          </a:lstStyle>
          <a:p>
            <a:pPr lvl="0"/>
            <a:r>
              <a:rPr lang="en-US"/>
              <a:t>Edit Master text styles</a:t>
            </a:r>
          </a:p>
        </p:txBody>
      </p:sp>
      <p:sp>
        <p:nvSpPr>
          <p:cNvPr id="4" name="Content Placeholder 3"/>
          <p:cNvSpPr>
            <a:spLocks noGrp="1"/>
          </p:cNvSpPr>
          <p:nvPr>
            <p:ph sz="half" idx="2"/>
          </p:nvPr>
        </p:nvSpPr>
        <p:spPr>
          <a:xfrm>
            <a:off x="457200" y="1631157"/>
            <a:ext cx="4040188" cy="2963466"/>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700" smtClean="0">
                <a:solidFill>
                  <a:schemeClr val="tx1"/>
                </a:solidFill>
                <a:latin typeface="+mn-lt"/>
                <a:ea typeface="+mn-ea"/>
                <a:cs typeface="+mn-cs"/>
              </a:defRPr>
            </a:lvl2pPr>
            <a:lvl3pPr algn="l" rtl="0" eaLnBrk="0" fontAlgn="base" hangingPunct="0">
              <a:spcAft>
                <a:spcPct val="0"/>
              </a:spcAft>
              <a:defRPr lang="en-US" sz="1700" smtClean="0">
                <a:solidFill>
                  <a:schemeClr val="tx1"/>
                </a:solidFill>
                <a:latin typeface="+mn-lt"/>
                <a:ea typeface="+mn-ea"/>
                <a:cs typeface="+mn-cs"/>
              </a:defRPr>
            </a:lvl3pPr>
            <a:lvl4pPr algn="l" rtl="0" eaLnBrk="0" fontAlgn="base" hangingPunct="0">
              <a:spcAft>
                <a:spcPct val="0"/>
              </a:spcAft>
              <a:defRPr lang="en-US" sz="17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300"/>
            </a:lvl6pPr>
            <a:lvl7pPr>
              <a:defRPr sz="1300"/>
            </a:lvl7pPr>
            <a:lvl8pPr>
              <a:defRPr sz="1300"/>
            </a:lvl8pPr>
            <a:lvl9pPr>
              <a:defRPr sz="13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000" b="1"/>
            </a:lvl1pPr>
            <a:lvl2pPr marL="380895" indent="0">
              <a:buNone/>
              <a:defRPr sz="1700" b="1"/>
            </a:lvl2pPr>
            <a:lvl3pPr marL="761790" indent="0">
              <a:buNone/>
              <a:defRPr sz="1500" b="1"/>
            </a:lvl3pPr>
            <a:lvl4pPr marL="1142683" indent="0">
              <a:buNone/>
              <a:defRPr sz="1300" b="1"/>
            </a:lvl4pPr>
            <a:lvl5pPr marL="1523573" indent="0">
              <a:buNone/>
              <a:defRPr sz="1300" b="1"/>
            </a:lvl5pPr>
            <a:lvl6pPr marL="1904467" indent="0">
              <a:buNone/>
              <a:defRPr sz="1300" b="1"/>
            </a:lvl6pPr>
            <a:lvl7pPr marL="2285362" indent="0">
              <a:buNone/>
              <a:defRPr sz="1300" b="1"/>
            </a:lvl7pPr>
            <a:lvl8pPr marL="2666253" indent="0">
              <a:buNone/>
              <a:defRPr sz="1300" b="1"/>
            </a:lvl8pPr>
            <a:lvl9pPr marL="3047146" indent="0">
              <a:buNone/>
              <a:defRPr sz="1300" b="1"/>
            </a:lvl9pPr>
          </a:lstStyle>
          <a:p>
            <a:pPr lvl="0"/>
            <a:r>
              <a:rPr lang="en-US"/>
              <a:t>Edit Master text styles</a:t>
            </a:r>
          </a:p>
        </p:txBody>
      </p:sp>
      <p:sp>
        <p:nvSpPr>
          <p:cNvPr id="6" name="Content Placeholder 5"/>
          <p:cNvSpPr>
            <a:spLocks noGrp="1"/>
          </p:cNvSpPr>
          <p:nvPr>
            <p:ph sz="quarter" idx="4"/>
          </p:nvPr>
        </p:nvSpPr>
        <p:spPr>
          <a:xfrm>
            <a:off x="4645028" y="1631157"/>
            <a:ext cx="4041775" cy="2963466"/>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700" smtClean="0">
                <a:solidFill>
                  <a:schemeClr val="tx1"/>
                </a:solidFill>
                <a:latin typeface="+mn-lt"/>
                <a:ea typeface="+mn-ea"/>
                <a:cs typeface="+mn-cs"/>
              </a:defRPr>
            </a:lvl2pPr>
            <a:lvl3pPr algn="l" rtl="0" eaLnBrk="0" fontAlgn="base" hangingPunct="0">
              <a:spcAft>
                <a:spcPct val="0"/>
              </a:spcAft>
              <a:defRPr lang="en-US" sz="1700" smtClean="0">
                <a:solidFill>
                  <a:schemeClr val="tx1"/>
                </a:solidFill>
                <a:latin typeface="+mn-lt"/>
                <a:ea typeface="+mn-ea"/>
                <a:cs typeface="+mn-cs"/>
              </a:defRPr>
            </a:lvl3pPr>
            <a:lvl4pPr algn="l" rtl="0" eaLnBrk="0" fontAlgn="base" hangingPunct="0">
              <a:spcAft>
                <a:spcPct val="0"/>
              </a:spcAft>
              <a:defRPr lang="en-US" sz="17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300"/>
            </a:lvl6pPr>
            <a:lvl7pPr>
              <a:defRPr sz="1300"/>
            </a:lvl7pPr>
            <a:lvl8pPr>
              <a:defRPr sz="1300"/>
            </a:lvl8pPr>
            <a:lvl9pPr>
              <a:defRPr sz="13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204C35C9-3222-4444-B33E-8AB075BE83C6}" type="slidenum">
              <a:rPr lang="en-US"/>
              <a:pPr>
                <a:defRPr/>
              </a:pPr>
              <a:t>‹#›</a:t>
            </a:fld>
            <a:endParaRPr lang="en-US" dirty="0"/>
          </a:p>
        </p:txBody>
      </p:sp>
      <p:pic>
        <p:nvPicPr>
          <p:cNvPr id="8" name="Picture 27" descr="ti_logo_powerpoint_1_line.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329362" y="4782264"/>
            <a:ext cx="1562364" cy="193146"/>
          </a:xfrm>
          <a:prstGeom prst="rect">
            <a:avLst/>
          </a:prstGeom>
          <a:noFill/>
          <a:ln w="9525">
            <a:noFill/>
            <a:miter lim="800000"/>
            <a:headEnd/>
            <a:tailEnd/>
          </a:ln>
        </p:spPr>
      </p:pic>
    </p:spTree>
    <p:extLst>
      <p:ext uri="{BB962C8B-B14F-4D97-AF65-F5344CB8AC3E}">
        <p14:creationId xmlns:p14="http://schemas.microsoft.com/office/powerpoint/2010/main" val="38148454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D4C52F08-588C-488E-A5AB-DF69250DE862}" type="slidenum">
              <a:rPr lang="en-US"/>
              <a:pPr>
                <a:defRPr/>
              </a:pPr>
              <a:t>‹#›</a:t>
            </a:fld>
            <a:endParaRPr lang="en-US" dirty="0"/>
          </a:p>
        </p:txBody>
      </p:sp>
      <p:pic>
        <p:nvPicPr>
          <p:cNvPr id="4" name="Picture 27" descr="ti_logo_powerpoint_1_line.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329362" y="4782264"/>
            <a:ext cx="1562364" cy="193146"/>
          </a:xfrm>
          <a:prstGeom prst="rect">
            <a:avLst/>
          </a:prstGeom>
          <a:noFill/>
          <a:ln w="9525">
            <a:noFill/>
            <a:miter lim="800000"/>
            <a:headEnd/>
            <a:tailEnd/>
          </a:ln>
        </p:spPr>
      </p:pic>
    </p:spTree>
    <p:extLst>
      <p:ext uri="{BB962C8B-B14F-4D97-AF65-F5344CB8AC3E}">
        <p14:creationId xmlns:p14="http://schemas.microsoft.com/office/powerpoint/2010/main" val="29829878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8"/>
          </a:xfrm>
        </p:spPr>
        <p:txBody>
          <a:bodyPr anchor="b"/>
          <a:lstStyle>
            <a:lvl1pPr algn="l">
              <a:defRPr sz="2700" b="1">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3575050" y="204788"/>
            <a:ext cx="5111750" cy="4389835"/>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500">
                <a:solidFill>
                  <a:schemeClr val="tx1"/>
                </a:solidFill>
                <a:latin typeface="+mn-lt"/>
                <a:ea typeface="+mn-ea"/>
                <a:cs typeface="+mn-cs"/>
              </a:defRPr>
            </a:lvl5pPr>
            <a:lvl6pPr>
              <a:defRPr sz="1700"/>
            </a:lvl6pPr>
            <a:lvl7pPr>
              <a:defRPr sz="1700"/>
            </a:lvl7pPr>
            <a:lvl8pPr>
              <a:defRPr sz="1700"/>
            </a:lvl8pPr>
            <a:lvl9pPr>
              <a:defRPr sz="17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076325"/>
            <a:ext cx="3008313" cy="3518298"/>
          </a:xfrm>
        </p:spPr>
        <p:txBody>
          <a:bodyPr/>
          <a:lstStyle>
            <a:lvl1pPr marL="0" indent="0">
              <a:buNone/>
              <a:defRPr sz="1700"/>
            </a:lvl1pPr>
            <a:lvl2pPr marL="380895" indent="0">
              <a:buNone/>
              <a:defRPr sz="1000"/>
            </a:lvl2pPr>
            <a:lvl3pPr marL="761790" indent="0">
              <a:buNone/>
              <a:defRPr sz="800"/>
            </a:lvl3pPr>
            <a:lvl4pPr marL="1142683" indent="0">
              <a:buNone/>
              <a:defRPr sz="700"/>
            </a:lvl4pPr>
            <a:lvl5pPr marL="1523573" indent="0">
              <a:buNone/>
              <a:defRPr sz="700"/>
            </a:lvl5pPr>
            <a:lvl6pPr marL="1904467" indent="0">
              <a:buNone/>
              <a:defRPr sz="700"/>
            </a:lvl6pPr>
            <a:lvl7pPr marL="2285362" indent="0">
              <a:buNone/>
              <a:defRPr sz="700"/>
            </a:lvl7pPr>
            <a:lvl8pPr marL="2666253" indent="0">
              <a:buNone/>
              <a:defRPr sz="700"/>
            </a:lvl8pPr>
            <a:lvl9pPr marL="3047146" indent="0">
              <a:buNone/>
              <a:defRPr sz="700"/>
            </a:lvl9pPr>
          </a:lstStyle>
          <a:p>
            <a:pPr lvl="0"/>
            <a:r>
              <a:rPr lang="en-US"/>
              <a:t>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D9B97EEC-B5BC-42C5-B73F-31CC660D4D8A}" type="slidenum">
              <a:rPr lang="en-US"/>
              <a:pPr>
                <a:defRPr/>
              </a:pPr>
              <a:t>‹#›</a:t>
            </a:fld>
            <a:endParaRPr lang="en-US" dirty="0"/>
          </a:p>
        </p:txBody>
      </p:sp>
      <p:pic>
        <p:nvPicPr>
          <p:cNvPr id="6" name="Picture 27" descr="ti_logo_powerpoint_1_line.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329362" y="4782264"/>
            <a:ext cx="1562364" cy="193146"/>
          </a:xfrm>
          <a:prstGeom prst="rect">
            <a:avLst/>
          </a:prstGeom>
          <a:noFill/>
          <a:ln w="9525">
            <a:noFill/>
            <a:miter lim="800000"/>
            <a:headEnd/>
            <a:tailEnd/>
          </a:ln>
        </p:spPr>
      </p:pic>
    </p:spTree>
    <p:extLst>
      <p:ext uri="{BB962C8B-B14F-4D97-AF65-F5344CB8AC3E}">
        <p14:creationId xmlns:p14="http://schemas.microsoft.com/office/powerpoint/2010/main" val="36041562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42900" y="1457332"/>
            <a:ext cx="8458200" cy="1102519"/>
          </a:xfrm>
        </p:spPr>
        <p:txBody>
          <a:bodyPr/>
          <a:lstStyle>
            <a:lvl1pPr>
              <a:defRPr sz="3300">
                <a:solidFill>
                  <a:schemeClr val="tx2"/>
                </a:solidFill>
              </a:defRPr>
            </a:lvl1pPr>
          </a:lstStyle>
          <a:p>
            <a:r>
              <a:rPr lang="en-US"/>
              <a:t>Click to edit Master title style</a:t>
            </a:r>
            <a:endParaRPr lang="en-US" dirty="0"/>
          </a:p>
        </p:txBody>
      </p:sp>
      <p:sp>
        <p:nvSpPr>
          <p:cNvPr id="3075" name="Rectangle 3"/>
          <p:cNvSpPr>
            <a:spLocks noGrp="1" noChangeArrowheads="1"/>
          </p:cNvSpPr>
          <p:nvPr>
            <p:ph type="subTitle" idx="1"/>
          </p:nvPr>
        </p:nvSpPr>
        <p:spPr>
          <a:xfrm>
            <a:off x="342900" y="2774159"/>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439927"/>
            <a:ext cx="2133600" cy="154782"/>
          </a:xfrm>
        </p:spPr>
        <p:txBody>
          <a:bodyPr/>
          <a:lstStyle>
            <a:lvl1pPr>
              <a:defRPr/>
            </a:lvl1pPr>
          </a:lstStyle>
          <a:p>
            <a:pPr defTabSz="914378">
              <a:defRPr/>
            </a:pPr>
            <a:fld id="{03BA23CF-AA30-4A18-B744-605C3E9DBF07}" type="slidenum">
              <a:rPr lang="en-US" smtClean="0">
                <a:solidFill>
                  <a:srgbClr val="000000"/>
                </a:solidFill>
              </a:rPr>
              <a:pPr defTabSz="914378">
                <a:defRPr/>
              </a:pPr>
              <a:t>‹#›</a:t>
            </a:fld>
            <a:endParaRPr lang="en-US">
              <a:solidFill>
                <a:srgbClr val="000000"/>
              </a:solidFill>
            </a:endParaRPr>
          </a:p>
        </p:txBody>
      </p:sp>
      <p:sp>
        <p:nvSpPr>
          <p:cNvPr id="2" name="TextBox 1">
            <a:extLst>
              <a:ext uri="{FF2B5EF4-FFF2-40B4-BE49-F238E27FC236}">
                <a16:creationId xmlns:a16="http://schemas.microsoft.com/office/drawing/2014/main" id="{D56687D7-76F0-8040-93B6-084C7529F854}"/>
              </a:ext>
            </a:extLst>
          </p:cNvPr>
          <p:cNvSpPr txBox="1"/>
          <p:nvPr userDrawn="1"/>
        </p:nvSpPr>
        <p:spPr>
          <a:xfrm>
            <a:off x="4705816" y="4780157"/>
            <a:ext cx="184731" cy="369332"/>
          </a:xfrm>
          <a:prstGeom prst="rect">
            <a:avLst/>
          </a:prstGeom>
          <a:noFill/>
        </p:spPr>
        <p:txBody>
          <a:bodyPr wrap="none" rtlCol="0">
            <a:sp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6" name="Picture 27" descr="ti_logo_powerpoint_1_line.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329362" y="4782264"/>
            <a:ext cx="1562364" cy="193146"/>
          </a:xfrm>
          <a:prstGeom prst="rect">
            <a:avLst/>
          </a:prstGeom>
          <a:noFill/>
          <a:ln w="9525">
            <a:noFill/>
            <a:miter lim="800000"/>
            <a:headEnd/>
            <a:tailEnd/>
          </a:ln>
        </p:spPr>
      </p:pic>
    </p:spTree>
    <p:extLst>
      <p:ext uri="{BB962C8B-B14F-4D97-AF65-F5344CB8AC3E}">
        <p14:creationId xmlns:p14="http://schemas.microsoft.com/office/powerpoint/2010/main" val="35945838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42900" y="1457332"/>
            <a:ext cx="8458200" cy="1102519"/>
          </a:xfrm>
        </p:spPr>
        <p:txBody>
          <a:bodyPr/>
          <a:lstStyle>
            <a:lvl1pPr>
              <a:defRPr sz="3300">
                <a:solidFill>
                  <a:schemeClr val="tx2"/>
                </a:solidFill>
              </a:defRPr>
            </a:lvl1pPr>
          </a:lstStyle>
          <a:p>
            <a:r>
              <a:rPr lang="en-US"/>
              <a:t>Click to edit Master title style</a:t>
            </a:r>
            <a:endParaRPr lang="en-US" dirty="0"/>
          </a:p>
        </p:txBody>
      </p:sp>
      <p:sp>
        <p:nvSpPr>
          <p:cNvPr id="3075" name="Rectangle 3"/>
          <p:cNvSpPr>
            <a:spLocks noGrp="1" noChangeArrowheads="1"/>
          </p:cNvSpPr>
          <p:nvPr>
            <p:ph type="subTitle" idx="1"/>
          </p:nvPr>
        </p:nvSpPr>
        <p:spPr>
          <a:xfrm>
            <a:off x="342900" y="2774159"/>
            <a:ext cx="8458200" cy="1114425"/>
          </a:xfrm>
          <a:ln/>
        </p:spPr>
        <p:txBody>
          <a:bodyPr/>
          <a:lstStyle>
            <a:lvl1pPr marL="0" indent="0">
              <a:buFontTx/>
              <a:buNone/>
              <a:defRPr b="1"/>
            </a:lvl1pPr>
          </a:lstStyle>
          <a:p>
            <a:r>
              <a:rPr lang="en-US"/>
              <a:t>Click to edit Master subtitle style</a:t>
            </a:r>
          </a:p>
        </p:txBody>
      </p:sp>
      <p:sp>
        <p:nvSpPr>
          <p:cNvPr id="5" name="Rectangle 24">
            <a:extLst>
              <a:ext uri="{FF2B5EF4-FFF2-40B4-BE49-F238E27FC236}">
                <a16:creationId xmlns:a16="http://schemas.microsoft.com/office/drawing/2014/main" id="{73F1F293-7B5B-6248-AEF0-BCB7B73543E3}"/>
              </a:ext>
            </a:extLst>
          </p:cNvPr>
          <p:cNvSpPr>
            <a:spLocks noGrp="1" noChangeArrowheads="1"/>
          </p:cNvSpPr>
          <p:nvPr>
            <p:ph type="sldNum" sz="quarter" idx="10"/>
          </p:nvPr>
        </p:nvSpPr>
        <p:spPr>
          <a:xfrm>
            <a:off x="6642100" y="4439927"/>
            <a:ext cx="2133600" cy="154782"/>
          </a:xfrm>
        </p:spPr>
        <p:txBody>
          <a:bodyPr/>
          <a:lstStyle>
            <a:lvl1pPr>
              <a:defRPr/>
            </a:lvl1pPr>
          </a:lstStyle>
          <a:p>
            <a:pPr>
              <a:defRPr/>
            </a:pPr>
            <a:fld id="{03BA23CF-AA30-4A18-B744-605C3E9DBF07}" type="slidenum">
              <a:rPr lang="en-US"/>
              <a:pPr>
                <a:defRPr/>
              </a:pPr>
              <a:t>‹#›</a:t>
            </a:fld>
            <a:endParaRPr lang="en-US"/>
          </a:p>
        </p:txBody>
      </p:sp>
      <p:pic>
        <p:nvPicPr>
          <p:cNvPr id="6" name="Picture 27" descr="ti_logo_powerpoint_1_line.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329362" y="4782264"/>
            <a:ext cx="1562364" cy="193146"/>
          </a:xfrm>
          <a:prstGeom prst="rect">
            <a:avLst/>
          </a:prstGeom>
          <a:noFill/>
          <a:ln w="9525">
            <a:noFill/>
            <a:miter lim="800000"/>
            <a:headEnd/>
            <a:tailEnd/>
          </a:ln>
        </p:spPr>
      </p:pic>
    </p:spTree>
    <p:extLst>
      <p:ext uri="{BB962C8B-B14F-4D97-AF65-F5344CB8AC3E}">
        <p14:creationId xmlns:p14="http://schemas.microsoft.com/office/powerpoint/2010/main" val="4220672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7_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a:t>Click to edit Master title style</a:t>
            </a:r>
            <a:endParaRPr lang="en-US" dirty="0"/>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5" name="Rectangle 24">
            <a:extLst>
              <a:ext uri="{FF2B5EF4-FFF2-40B4-BE49-F238E27FC236}">
                <a16:creationId xmlns:a16="http://schemas.microsoft.com/office/drawing/2014/main" id="{73F1F293-7B5B-6248-AEF0-BCB7B73543E3}"/>
              </a:ext>
            </a:extLst>
          </p:cNvPr>
          <p:cNvSpPr>
            <a:spLocks noGrp="1" noChangeArrowheads="1"/>
          </p:cNvSpPr>
          <p:nvPr>
            <p:ph type="sldNum" sz="quarter" idx="10"/>
          </p:nvPr>
        </p:nvSpPr>
        <p:spPr>
          <a:xfrm>
            <a:off x="6642100" y="4439927"/>
            <a:ext cx="2133600" cy="154782"/>
          </a:xfrm>
        </p:spPr>
        <p:txBody>
          <a:bodyPr/>
          <a:lstStyle>
            <a:lvl1pPr>
              <a:defRPr/>
            </a:lvl1pPr>
          </a:lstStyle>
          <a:p>
            <a:pPr>
              <a:defRPr/>
            </a:pPr>
            <a:fld id="{03BA23CF-AA30-4A18-B744-605C3E9DBF07}" type="slidenum">
              <a:rPr lang="en-US"/>
              <a:pPr>
                <a:defRPr/>
              </a:pPr>
              <a:t>‹#›</a:t>
            </a:fld>
            <a:endParaRPr lang="en-US" dirty="0"/>
          </a:p>
        </p:txBody>
      </p:sp>
      <p:pic>
        <p:nvPicPr>
          <p:cNvPr id="6" name="Picture 5" descr="A picture containing drawing, cup&#10;&#10;Description automatically generated">
            <a:extLst>
              <a:ext uri="{FF2B5EF4-FFF2-40B4-BE49-F238E27FC236}">
                <a16:creationId xmlns:a16="http://schemas.microsoft.com/office/drawing/2014/main" id="{7CC34E39-7310-7442-846F-66689DD005D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29868" y="4782676"/>
            <a:ext cx="1563597" cy="191106"/>
          </a:xfrm>
          <a:prstGeom prst="rect">
            <a:avLst/>
          </a:prstGeom>
        </p:spPr>
      </p:pic>
    </p:spTree>
    <p:extLst>
      <p:ext uri="{BB962C8B-B14F-4D97-AF65-F5344CB8AC3E}">
        <p14:creationId xmlns:p14="http://schemas.microsoft.com/office/powerpoint/2010/main" val="33295089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subTitle" idx="1"/>
          </p:nvPr>
        </p:nvSpPr>
        <p:spPr>
          <a:xfrm>
            <a:off x="342900" y="2774159"/>
            <a:ext cx="8458200" cy="1114425"/>
          </a:xfrm>
          <a:ln/>
        </p:spPr>
        <p:txBody>
          <a:bodyPr/>
          <a:lstStyle>
            <a:lvl1pPr marL="0" indent="0">
              <a:buFontTx/>
              <a:buNone/>
              <a:defRPr b="1"/>
            </a:lvl1pPr>
          </a:lstStyle>
          <a:p>
            <a:r>
              <a:rPr lang="en-US"/>
              <a:t>Click to edit Master subtitle style</a:t>
            </a:r>
          </a:p>
        </p:txBody>
      </p:sp>
      <p:sp>
        <p:nvSpPr>
          <p:cNvPr id="10" name="Rectangle 2"/>
          <p:cNvSpPr>
            <a:spLocks noGrp="1" noChangeArrowheads="1"/>
          </p:cNvSpPr>
          <p:nvPr>
            <p:ph type="ctrTitle"/>
          </p:nvPr>
        </p:nvSpPr>
        <p:spPr>
          <a:xfrm>
            <a:off x="342900" y="1457332"/>
            <a:ext cx="8458200" cy="1102519"/>
          </a:xfrm>
        </p:spPr>
        <p:txBody>
          <a:bodyPr/>
          <a:lstStyle>
            <a:lvl1pPr>
              <a:defRPr sz="3300">
                <a:solidFill>
                  <a:schemeClr val="tx2"/>
                </a:solidFill>
              </a:defRPr>
            </a:lvl1pPr>
          </a:lstStyle>
          <a:p>
            <a:r>
              <a:rPr lang="en-US"/>
              <a:t>Click to edit Master title style</a:t>
            </a:r>
            <a:endParaRPr lang="en-US" dirty="0"/>
          </a:p>
        </p:txBody>
      </p:sp>
      <p:sp>
        <p:nvSpPr>
          <p:cNvPr id="5" name="Rectangle 24">
            <a:extLst>
              <a:ext uri="{FF2B5EF4-FFF2-40B4-BE49-F238E27FC236}">
                <a16:creationId xmlns:a16="http://schemas.microsoft.com/office/drawing/2014/main" id="{7815B5F2-A5A7-1E49-BC30-BA3F75996177}"/>
              </a:ext>
            </a:extLst>
          </p:cNvPr>
          <p:cNvSpPr>
            <a:spLocks noGrp="1" noChangeArrowheads="1"/>
          </p:cNvSpPr>
          <p:nvPr>
            <p:ph type="sldNum" sz="quarter" idx="10"/>
          </p:nvPr>
        </p:nvSpPr>
        <p:spPr>
          <a:xfrm>
            <a:off x="6642100" y="4439927"/>
            <a:ext cx="2133600" cy="154782"/>
          </a:xfrm>
        </p:spPr>
        <p:txBody>
          <a:bodyPr/>
          <a:lstStyle>
            <a:lvl1pPr>
              <a:defRPr>
                <a:solidFill>
                  <a:schemeClr val="tx1"/>
                </a:solidFill>
              </a:defRPr>
            </a:lvl1pPr>
          </a:lstStyle>
          <a:p>
            <a:pPr>
              <a:defRPr/>
            </a:pPr>
            <a:fld id="{03BA23CF-AA30-4A18-B744-605C3E9DBF07}" type="slidenum">
              <a:rPr lang="en-US" smtClean="0"/>
              <a:pPr>
                <a:defRPr/>
              </a:pPr>
              <a:t>‹#›</a:t>
            </a:fld>
            <a:endParaRPr lang="en-US"/>
          </a:p>
        </p:txBody>
      </p:sp>
      <p:pic>
        <p:nvPicPr>
          <p:cNvPr id="6" name="Picture 27" descr="ti_logo_powerpoint_1_line.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329362" y="4782264"/>
            <a:ext cx="1562364" cy="193146"/>
          </a:xfrm>
          <a:prstGeom prst="rect">
            <a:avLst/>
          </a:prstGeom>
          <a:noFill/>
          <a:ln w="9525">
            <a:noFill/>
            <a:miter lim="800000"/>
            <a:headEnd/>
            <a:tailEnd/>
          </a:ln>
        </p:spPr>
      </p:pic>
    </p:spTree>
    <p:extLst>
      <p:ext uri="{BB962C8B-B14F-4D97-AF65-F5344CB8AC3E}">
        <p14:creationId xmlns:p14="http://schemas.microsoft.com/office/powerpoint/2010/main" val="25017522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42900" y="1457332"/>
            <a:ext cx="8458200" cy="1102519"/>
          </a:xfrm>
        </p:spPr>
        <p:txBody>
          <a:bodyPr/>
          <a:lstStyle>
            <a:lvl1pPr>
              <a:defRPr sz="3300">
                <a:solidFill>
                  <a:schemeClr val="tx2"/>
                </a:solidFill>
              </a:defRPr>
            </a:lvl1pPr>
          </a:lstStyle>
          <a:p>
            <a:r>
              <a:rPr lang="en-US"/>
              <a:t>Click to edit Master title style</a:t>
            </a:r>
            <a:endParaRPr lang="en-US" dirty="0"/>
          </a:p>
        </p:txBody>
      </p:sp>
      <p:sp>
        <p:nvSpPr>
          <p:cNvPr id="3075" name="Rectangle 3"/>
          <p:cNvSpPr>
            <a:spLocks noGrp="1" noChangeArrowheads="1"/>
          </p:cNvSpPr>
          <p:nvPr>
            <p:ph type="subTitle" idx="1"/>
          </p:nvPr>
        </p:nvSpPr>
        <p:spPr>
          <a:xfrm>
            <a:off x="342900" y="2774159"/>
            <a:ext cx="8458200" cy="1114425"/>
          </a:xfrm>
          <a:ln/>
        </p:spPr>
        <p:txBody>
          <a:bodyPr/>
          <a:lstStyle>
            <a:lvl1pPr marL="0" indent="0">
              <a:buFontTx/>
              <a:buNone/>
              <a:defRPr b="1"/>
            </a:lvl1pPr>
          </a:lstStyle>
          <a:p>
            <a:r>
              <a:rPr lang="en-US"/>
              <a:t>Click to edit Master subtitle style</a:t>
            </a:r>
          </a:p>
        </p:txBody>
      </p:sp>
      <p:sp>
        <p:nvSpPr>
          <p:cNvPr id="5" name="Rectangle 24">
            <a:extLst>
              <a:ext uri="{FF2B5EF4-FFF2-40B4-BE49-F238E27FC236}">
                <a16:creationId xmlns:a16="http://schemas.microsoft.com/office/drawing/2014/main" id="{73F1F293-7B5B-6248-AEF0-BCB7B73543E3}"/>
              </a:ext>
            </a:extLst>
          </p:cNvPr>
          <p:cNvSpPr>
            <a:spLocks noGrp="1" noChangeArrowheads="1"/>
          </p:cNvSpPr>
          <p:nvPr>
            <p:ph type="sldNum" sz="quarter" idx="10"/>
          </p:nvPr>
        </p:nvSpPr>
        <p:spPr>
          <a:xfrm>
            <a:off x="6642100" y="4439927"/>
            <a:ext cx="2133600" cy="154782"/>
          </a:xfrm>
        </p:spPr>
        <p:txBody>
          <a:bodyPr/>
          <a:lstStyle>
            <a:lvl1pPr>
              <a:defRPr/>
            </a:lvl1pPr>
          </a:lstStyle>
          <a:p>
            <a:pPr>
              <a:defRPr/>
            </a:pPr>
            <a:fld id="{03BA23CF-AA30-4A18-B744-605C3E9DBF07}" type="slidenum">
              <a:rPr lang="en-US"/>
              <a:pPr>
                <a:defRPr/>
              </a:pPr>
              <a:t>‹#›</a:t>
            </a:fld>
            <a:endParaRPr lang="en-US"/>
          </a:p>
        </p:txBody>
      </p:sp>
      <p:pic>
        <p:nvPicPr>
          <p:cNvPr id="6" name="Picture 5" descr="A picture containing drawing, cup&#10;&#10;Description automatically generated">
            <a:extLst>
              <a:ext uri="{FF2B5EF4-FFF2-40B4-BE49-F238E27FC236}">
                <a16:creationId xmlns:a16="http://schemas.microsoft.com/office/drawing/2014/main" id="{7CC34E39-7310-7442-846F-66689DD005D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29869" y="4782676"/>
            <a:ext cx="1563597" cy="191106"/>
          </a:xfrm>
          <a:prstGeom prst="rect">
            <a:avLst/>
          </a:prstGeom>
        </p:spPr>
      </p:pic>
    </p:spTree>
    <p:extLst>
      <p:ext uri="{BB962C8B-B14F-4D97-AF65-F5344CB8AC3E}">
        <p14:creationId xmlns:p14="http://schemas.microsoft.com/office/powerpoint/2010/main" val="32603977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333379" y="786358"/>
            <a:ext cx="8467725" cy="3709449"/>
          </a:xfrm>
        </p:spPr>
        <p:txBody>
          <a:bodyPr/>
          <a:lstStyle>
            <a:lvl1pPr>
              <a:spcBef>
                <a:spcPts val="667"/>
              </a:spcBef>
              <a:defRPr/>
            </a:lvl1pPr>
            <a:lvl3pPr>
              <a:defRPr sz="1500"/>
            </a:lvl3pPr>
            <a:lvl4pPr>
              <a:defRPr sz="1500"/>
            </a:lvl4pPr>
            <a:lvl5pPr>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2B97888F-6AF7-4263-B69D-592D8C33BAC7}" type="slidenum">
              <a:rPr lang="en-US"/>
              <a:pPr>
                <a:defRPr/>
              </a:pPr>
              <a:t>‹#›</a:t>
            </a:fld>
            <a:endParaRPr lang="en-US"/>
          </a:p>
        </p:txBody>
      </p:sp>
      <p:pic>
        <p:nvPicPr>
          <p:cNvPr id="5" name="Picture 27" descr="ti_logo_powerpoint_1_lin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329362" y="4782264"/>
            <a:ext cx="1562364" cy="193146"/>
          </a:xfrm>
          <a:prstGeom prst="rect">
            <a:avLst/>
          </a:prstGeom>
          <a:noFill/>
          <a:ln w="9525">
            <a:noFill/>
            <a:miter lim="800000"/>
            <a:headEnd/>
            <a:tailEnd/>
          </a:ln>
        </p:spPr>
      </p:pic>
    </p:spTree>
    <p:extLst>
      <p:ext uri="{BB962C8B-B14F-4D97-AF65-F5344CB8AC3E}">
        <p14:creationId xmlns:p14="http://schemas.microsoft.com/office/powerpoint/2010/main" val="1303997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333376" y="889399"/>
            <a:ext cx="4157663" cy="3519488"/>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3439" y="889399"/>
            <a:ext cx="4157662" cy="3519488"/>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500">
                <a:solidFill>
                  <a:schemeClr val="tx1"/>
                </a:solidFill>
                <a:latin typeface="+mn-lt"/>
                <a:ea typeface="+mn-ea"/>
                <a:cs typeface="+mn-cs"/>
              </a:defRPr>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6"/>
          <p:cNvSpPr>
            <a:spLocks noGrp="1" noChangeArrowheads="1"/>
          </p:cNvSpPr>
          <p:nvPr>
            <p:ph type="sldNum" sz="quarter" idx="10"/>
          </p:nvPr>
        </p:nvSpPr>
        <p:spPr>
          <a:ln/>
        </p:spPr>
        <p:txBody>
          <a:bodyPr/>
          <a:lstStyle>
            <a:lvl1pPr>
              <a:defRPr/>
            </a:lvl1pPr>
          </a:lstStyle>
          <a:p>
            <a:pPr>
              <a:defRPr/>
            </a:pPr>
            <a:fld id="{B53548F6-AAA9-4A8D-A869-511B3DFE3256}" type="slidenum">
              <a:rPr lang="en-US"/>
              <a:pPr>
                <a:defRPr/>
              </a:pPr>
              <a:t>‹#›</a:t>
            </a:fld>
            <a:endParaRPr lang="en-US"/>
          </a:p>
        </p:txBody>
      </p:sp>
      <p:pic>
        <p:nvPicPr>
          <p:cNvPr id="6" name="Picture 27" descr="ti_logo_powerpoint_1_lin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329362" y="4782264"/>
            <a:ext cx="1562364" cy="193146"/>
          </a:xfrm>
          <a:prstGeom prst="rect">
            <a:avLst/>
          </a:prstGeom>
          <a:noFill/>
          <a:ln w="9525">
            <a:noFill/>
            <a:miter lim="800000"/>
            <a:headEnd/>
            <a:tailEnd/>
          </a:ln>
        </p:spPr>
      </p:pic>
    </p:spTree>
    <p:extLst>
      <p:ext uri="{BB962C8B-B14F-4D97-AF65-F5344CB8AC3E}">
        <p14:creationId xmlns:p14="http://schemas.microsoft.com/office/powerpoint/2010/main" val="31008702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000" b="1"/>
            </a:lvl1pPr>
            <a:lvl2pPr marL="380885" indent="0">
              <a:buNone/>
              <a:defRPr sz="1700" b="1"/>
            </a:lvl2pPr>
            <a:lvl3pPr marL="761771" indent="0">
              <a:buNone/>
              <a:defRPr sz="1500" b="1"/>
            </a:lvl3pPr>
            <a:lvl4pPr marL="1142654" indent="0">
              <a:buNone/>
              <a:defRPr sz="1300" b="1"/>
            </a:lvl4pPr>
            <a:lvl5pPr marL="1523535" indent="0">
              <a:buNone/>
              <a:defRPr sz="1300" b="1"/>
            </a:lvl5pPr>
            <a:lvl6pPr marL="1904420" indent="0">
              <a:buNone/>
              <a:defRPr sz="1300" b="1"/>
            </a:lvl6pPr>
            <a:lvl7pPr marL="2285305" indent="0">
              <a:buNone/>
              <a:defRPr sz="1300" b="1"/>
            </a:lvl7pPr>
            <a:lvl8pPr marL="2666186" indent="0">
              <a:buNone/>
              <a:defRPr sz="1300" b="1"/>
            </a:lvl8pPr>
            <a:lvl9pPr marL="3047070" indent="0">
              <a:buNone/>
              <a:defRPr sz="1300" b="1"/>
            </a:lvl9pPr>
          </a:lstStyle>
          <a:p>
            <a:pPr lvl="0"/>
            <a:r>
              <a:rPr lang="en-US"/>
              <a:t>Edit Master text styles</a:t>
            </a:r>
          </a:p>
        </p:txBody>
      </p:sp>
      <p:sp>
        <p:nvSpPr>
          <p:cNvPr id="4" name="Content Placeholder 3"/>
          <p:cNvSpPr>
            <a:spLocks noGrp="1"/>
          </p:cNvSpPr>
          <p:nvPr>
            <p:ph sz="half" idx="2"/>
          </p:nvPr>
        </p:nvSpPr>
        <p:spPr>
          <a:xfrm>
            <a:off x="457200" y="1631157"/>
            <a:ext cx="4040188" cy="2963466"/>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700" smtClean="0">
                <a:solidFill>
                  <a:schemeClr val="tx1"/>
                </a:solidFill>
                <a:latin typeface="+mn-lt"/>
                <a:ea typeface="+mn-ea"/>
                <a:cs typeface="+mn-cs"/>
              </a:defRPr>
            </a:lvl2pPr>
            <a:lvl3pPr algn="l" rtl="0" eaLnBrk="0" fontAlgn="base" hangingPunct="0">
              <a:spcAft>
                <a:spcPct val="0"/>
              </a:spcAft>
              <a:defRPr lang="en-US" sz="1700" smtClean="0">
                <a:solidFill>
                  <a:schemeClr val="tx1"/>
                </a:solidFill>
                <a:latin typeface="+mn-lt"/>
                <a:ea typeface="+mn-ea"/>
                <a:cs typeface="+mn-cs"/>
              </a:defRPr>
            </a:lvl3pPr>
            <a:lvl4pPr algn="l" rtl="0" eaLnBrk="0" fontAlgn="base" hangingPunct="0">
              <a:spcAft>
                <a:spcPct val="0"/>
              </a:spcAft>
              <a:defRPr lang="en-US" sz="17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300"/>
            </a:lvl6pPr>
            <a:lvl7pPr>
              <a:defRPr sz="1300"/>
            </a:lvl7pPr>
            <a:lvl8pPr>
              <a:defRPr sz="1300"/>
            </a:lvl8pPr>
            <a:lvl9pPr>
              <a:defRPr sz="13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000" b="1"/>
            </a:lvl1pPr>
            <a:lvl2pPr marL="380885" indent="0">
              <a:buNone/>
              <a:defRPr sz="1700" b="1"/>
            </a:lvl2pPr>
            <a:lvl3pPr marL="761771" indent="0">
              <a:buNone/>
              <a:defRPr sz="1500" b="1"/>
            </a:lvl3pPr>
            <a:lvl4pPr marL="1142654" indent="0">
              <a:buNone/>
              <a:defRPr sz="1300" b="1"/>
            </a:lvl4pPr>
            <a:lvl5pPr marL="1523535" indent="0">
              <a:buNone/>
              <a:defRPr sz="1300" b="1"/>
            </a:lvl5pPr>
            <a:lvl6pPr marL="1904420" indent="0">
              <a:buNone/>
              <a:defRPr sz="1300" b="1"/>
            </a:lvl6pPr>
            <a:lvl7pPr marL="2285305" indent="0">
              <a:buNone/>
              <a:defRPr sz="1300" b="1"/>
            </a:lvl7pPr>
            <a:lvl8pPr marL="2666186" indent="0">
              <a:buNone/>
              <a:defRPr sz="1300" b="1"/>
            </a:lvl8pPr>
            <a:lvl9pPr marL="3047070" indent="0">
              <a:buNone/>
              <a:defRPr sz="1300" b="1"/>
            </a:lvl9pPr>
          </a:lstStyle>
          <a:p>
            <a:pPr lvl="0"/>
            <a:r>
              <a:rPr lang="en-US"/>
              <a:t>Edit Master text styles</a:t>
            </a:r>
          </a:p>
        </p:txBody>
      </p:sp>
      <p:sp>
        <p:nvSpPr>
          <p:cNvPr id="6" name="Content Placeholder 5"/>
          <p:cNvSpPr>
            <a:spLocks noGrp="1"/>
          </p:cNvSpPr>
          <p:nvPr>
            <p:ph sz="quarter" idx="4"/>
          </p:nvPr>
        </p:nvSpPr>
        <p:spPr>
          <a:xfrm>
            <a:off x="4645029" y="1631157"/>
            <a:ext cx="4041775" cy="2963466"/>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700" smtClean="0">
                <a:solidFill>
                  <a:schemeClr val="tx1"/>
                </a:solidFill>
                <a:latin typeface="+mn-lt"/>
                <a:ea typeface="+mn-ea"/>
                <a:cs typeface="+mn-cs"/>
              </a:defRPr>
            </a:lvl2pPr>
            <a:lvl3pPr algn="l" rtl="0" eaLnBrk="0" fontAlgn="base" hangingPunct="0">
              <a:spcAft>
                <a:spcPct val="0"/>
              </a:spcAft>
              <a:defRPr lang="en-US" sz="1700" smtClean="0">
                <a:solidFill>
                  <a:schemeClr val="tx1"/>
                </a:solidFill>
                <a:latin typeface="+mn-lt"/>
                <a:ea typeface="+mn-ea"/>
                <a:cs typeface="+mn-cs"/>
              </a:defRPr>
            </a:lvl3pPr>
            <a:lvl4pPr algn="l" rtl="0" eaLnBrk="0" fontAlgn="base" hangingPunct="0">
              <a:spcAft>
                <a:spcPct val="0"/>
              </a:spcAft>
              <a:defRPr lang="en-US" sz="17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300"/>
            </a:lvl6pPr>
            <a:lvl7pPr>
              <a:defRPr sz="1300"/>
            </a:lvl7pPr>
            <a:lvl8pPr>
              <a:defRPr sz="1300"/>
            </a:lvl8pPr>
            <a:lvl9pPr>
              <a:defRPr sz="13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204C35C9-3222-4444-B33E-8AB075BE83C6}" type="slidenum">
              <a:rPr lang="en-US"/>
              <a:pPr>
                <a:defRPr/>
              </a:pPr>
              <a:t>‹#›</a:t>
            </a:fld>
            <a:endParaRPr lang="en-US"/>
          </a:p>
        </p:txBody>
      </p:sp>
      <p:pic>
        <p:nvPicPr>
          <p:cNvPr id="8" name="Picture 27" descr="ti_logo_powerpoint_1_lin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329362" y="4782264"/>
            <a:ext cx="1562364" cy="193146"/>
          </a:xfrm>
          <a:prstGeom prst="rect">
            <a:avLst/>
          </a:prstGeom>
          <a:noFill/>
          <a:ln w="9525">
            <a:noFill/>
            <a:miter lim="800000"/>
            <a:headEnd/>
            <a:tailEnd/>
          </a:ln>
        </p:spPr>
      </p:pic>
    </p:spTree>
    <p:extLst>
      <p:ext uri="{BB962C8B-B14F-4D97-AF65-F5344CB8AC3E}">
        <p14:creationId xmlns:p14="http://schemas.microsoft.com/office/powerpoint/2010/main" val="8959478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D4C52F08-588C-488E-A5AB-DF69250DE862}" type="slidenum">
              <a:rPr lang="en-US"/>
              <a:pPr>
                <a:defRPr/>
              </a:pPr>
              <a:t>‹#›</a:t>
            </a:fld>
            <a:endParaRPr lang="en-US"/>
          </a:p>
        </p:txBody>
      </p:sp>
      <p:pic>
        <p:nvPicPr>
          <p:cNvPr id="4" name="Picture 27" descr="ti_logo_powerpoint_1_lin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329362" y="4782264"/>
            <a:ext cx="1562364" cy="193146"/>
          </a:xfrm>
          <a:prstGeom prst="rect">
            <a:avLst/>
          </a:prstGeom>
          <a:noFill/>
          <a:ln w="9525">
            <a:noFill/>
            <a:miter lim="800000"/>
            <a:headEnd/>
            <a:tailEnd/>
          </a:ln>
        </p:spPr>
      </p:pic>
    </p:spTree>
    <p:extLst>
      <p:ext uri="{BB962C8B-B14F-4D97-AF65-F5344CB8AC3E}">
        <p14:creationId xmlns:p14="http://schemas.microsoft.com/office/powerpoint/2010/main" val="41257050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9"/>
            <a:ext cx="3008313" cy="871538"/>
          </a:xfrm>
        </p:spPr>
        <p:txBody>
          <a:bodyPr anchor="b"/>
          <a:lstStyle>
            <a:lvl1pPr algn="l">
              <a:defRPr sz="2700" b="1">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3575050" y="204789"/>
            <a:ext cx="5111750" cy="4389835"/>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500">
                <a:solidFill>
                  <a:schemeClr val="tx1"/>
                </a:solidFill>
                <a:latin typeface="+mn-lt"/>
                <a:ea typeface="+mn-ea"/>
                <a:cs typeface="+mn-cs"/>
              </a:defRPr>
            </a:lvl5pPr>
            <a:lvl6pPr>
              <a:defRPr sz="1700"/>
            </a:lvl6pPr>
            <a:lvl7pPr>
              <a:defRPr sz="1700"/>
            </a:lvl7pPr>
            <a:lvl8pPr>
              <a:defRPr sz="1700"/>
            </a:lvl8pPr>
            <a:lvl9pPr>
              <a:defRPr sz="17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1076325"/>
            <a:ext cx="3008313" cy="3518298"/>
          </a:xfrm>
        </p:spPr>
        <p:txBody>
          <a:bodyPr/>
          <a:lstStyle>
            <a:lvl1pPr marL="0" indent="0">
              <a:buNone/>
              <a:defRPr sz="1700"/>
            </a:lvl1pPr>
            <a:lvl2pPr marL="380885" indent="0">
              <a:buNone/>
              <a:defRPr sz="1000"/>
            </a:lvl2pPr>
            <a:lvl3pPr marL="761771" indent="0">
              <a:buNone/>
              <a:defRPr sz="800"/>
            </a:lvl3pPr>
            <a:lvl4pPr marL="1142654" indent="0">
              <a:buNone/>
              <a:defRPr sz="700"/>
            </a:lvl4pPr>
            <a:lvl5pPr marL="1523535" indent="0">
              <a:buNone/>
              <a:defRPr sz="700"/>
            </a:lvl5pPr>
            <a:lvl6pPr marL="1904420" indent="0">
              <a:buNone/>
              <a:defRPr sz="700"/>
            </a:lvl6pPr>
            <a:lvl7pPr marL="2285305" indent="0">
              <a:buNone/>
              <a:defRPr sz="700"/>
            </a:lvl7pPr>
            <a:lvl8pPr marL="2666186" indent="0">
              <a:buNone/>
              <a:defRPr sz="700"/>
            </a:lvl8pPr>
            <a:lvl9pPr marL="3047070" indent="0">
              <a:buNone/>
              <a:defRPr sz="700"/>
            </a:lvl9pPr>
          </a:lstStyle>
          <a:p>
            <a:pPr lvl="0"/>
            <a:r>
              <a:rPr lang="en-US"/>
              <a:t>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D9B97EEC-B5BC-42C5-B73F-31CC660D4D8A}" type="slidenum">
              <a:rPr lang="en-US"/>
              <a:pPr>
                <a:defRPr/>
              </a:pPr>
              <a:t>‹#›</a:t>
            </a:fld>
            <a:endParaRPr lang="en-US"/>
          </a:p>
        </p:txBody>
      </p:sp>
      <p:pic>
        <p:nvPicPr>
          <p:cNvPr id="6" name="Picture 27" descr="ti_logo_powerpoint_1_lin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329362" y="4782264"/>
            <a:ext cx="1562364" cy="193146"/>
          </a:xfrm>
          <a:prstGeom prst="rect">
            <a:avLst/>
          </a:prstGeom>
          <a:noFill/>
          <a:ln w="9525">
            <a:noFill/>
            <a:miter lim="800000"/>
            <a:headEnd/>
            <a:tailEnd/>
          </a:ln>
        </p:spPr>
      </p:pic>
    </p:spTree>
    <p:extLst>
      <p:ext uri="{BB962C8B-B14F-4D97-AF65-F5344CB8AC3E}">
        <p14:creationId xmlns:p14="http://schemas.microsoft.com/office/powerpoint/2010/main" val="30294618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ED430B41-3034-4777-B6DE-71856D985697}" type="slidenum">
              <a:rPr lang="en-US"/>
              <a:pPr>
                <a:defRPr/>
              </a:pPr>
              <a:t>‹#›</a:t>
            </a:fld>
            <a:endParaRPr lang="en-US"/>
          </a:p>
        </p:txBody>
      </p:sp>
    </p:spTree>
    <p:extLst>
      <p:ext uri="{BB962C8B-B14F-4D97-AF65-F5344CB8AC3E}">
        <p14:creationId xmlns:p14="http://schemas.microsoft.com/office/powerpoint/2010/main" val="2605819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333378" y="786357"/>
            <a:ext cx="8467725" cy="3709449"/>
          </a:xfrm>
        </p:spPr>
        <p:txBody>
          <a:bodyPr/>
          <a:lstStyle>
            <a:lvl1pPr>
              <a:spcBef>
                <a:spcPts val="667"/>
              </a:spcBef>
              <a:defRPr/>
            </a:lvl1pPr>
            <a:lvl3pPr>
              <a:defRPr sz="1500"/>
            </a:lvl3pPr>
            <a:lvl4pPr>
              <a:defRPr sz="1500"/>
            </a:lvl4pPr>
            <a:lvl5pPr>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2B97888F-6AF7-4263-B69D-592D8C33BAC7}" type="slidenum">
              <a:rPr lang="en-US"/>
              <a:pPr>
                <a:defRPr/>
              </a:pPr>
              <a:t>‹#›</a:t>
            </a:fld>
            <a:endParaRPr lang="en-US" dirty="0"/>
          </a:p>
        </p:txBody>
      </p:sp>
      <p:pic>
        <p:nvPicPr>
          <p:cNvPr id="5" name="Picture 27" descr="ti_logo_powerpoint_1_line.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29362" y="4782264"/>
            <a:ext cx="1562364" cy="193146"/>
          </a:xfrm>
          <a:prstGeom prst="rect">
            <a:avLst/>
          </a:prstGeom>
          <a:noFill/>
          <a:ln w="9525">
            <a:noFill/>
            <a:miter lim="800000"/>
            <a:headEnd/>
            <a:tailEnd/>
          </a:ln>
        </p:spPr>
      </p:pic>
    </p:spTree>
    <p:extLst>
      <p:ext uri="{BB962C8B-B14F-4D97-AF65-F5344CB8AC3E}">
        <p14:creationId xmlns:p14="http://schemas.microsoft.com/office/powerpoint/2010/main" val="3826855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333375" y="889398"/>
            <a:ext cx="4157663" cy="3519488"/>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3438" y="889398"/>
            <a:ext cx="4157662" cy="3519488"/>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500">
                <a:solidFill>
                  <a:schemeClr val="tx1"/>
                </a:solidFill>
                <a:latin typeface="+mn-lt"/>
                <a:ea typeface="+mn-ea"/>
                <a:cs typeface="+mn-cs"/>
              </a:defRPr>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6"/>
          <p:cNvSpPr>
            <a:spLocks noGrp="1" noChangeArrowheads="1"/>
          </p:cNvSpPr>
          <p:nvPr>
            <p:ph type="sldNum" sz="quarter" idx="10"/>
          </p:nvPr>
        </p:nvSpPr>
        <p:spPr>
          <a:ln/>
        </p:spPr>
        <p:txBody>
          <a:bodyPr/>
          <a:lstStyle>
            <a:lvl1pPr>
              <a:defRPr/>
            </a:lvl1pPr>
          </a:lstStyle>
          <a:p>
            <a:pPr>
              <a:defRPr/>
            </a:pPr>
            <a:fld id="{B53548F6-AAA9-4A8D-A869-511B3DFE3256}" type="slidenum">
              <a:rPr lang="en-US"/>
              <a:pPr>
                <a:defRPr/>
              </a:pPr>
              <a:t>‹#›</a:t>
            </a:fld>
            <a:endParaRPr lang="en-US" dirty="0"/>
          </a:p>
        </p:txBody>
      </p:sp>
      <p:pic>
        <p:nvPicPr>
          <p:cNvPr id="6" name="Picture 27" descr="ti_logo_powerpoint_1_line.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29362" y="4782264"/>
            <a:ext cx="1562364" cy="193146"/>
          </a:xfrm>
          <a:prstGeom prst="rect">
            <a:avLst/>
          </a:prstGeom>
          <a:noFill/>
          <a:ln w="9525">
            <a:noFill/>
            <a:miter lim="800000"/>
            <a:headEnd/>
            <a:tailEnd/>
          </a:ln>
        </p:spPr>
      </p:pic>
    </p:spTree>
    <p:extLst>
      <p:ext uri="{BB962C8B-B14F-4D97-AF65-F5344CB8AC3E}">
        <p14:creationId xmlns:p14="http://schemas.microsoft.com/office/powerpoint/2010/main" val="4108686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000" b="1"/>
            </a:lvl1pPr>
            <a:lvl2pPr marL="380895" indent="0">
              <a:buNone/>
              <a:defRPr sz="1700" b="1"/>
            </a:lvl2pPr>
            <a:lvl3pPr marL="761790" indent="0">
              <a:buNone/>
              <a:defRPr sz="1500" b="1"/>
            </a:lvl3pPr>
            <a:lvl4pPr marL="1142683" indent="0">
              <a:buNone/>
              <a:defRPr sz="1300" b="1"/>
            </a:lvl4pPr>
            <a:lvl5pPr marL="1523573" indent="0">
              <a:buNone/>
              <a:defRPr sz="1300" b="1"/>
            </a:lvl5pPr>
            <a:lvl6pPr marL="1904467" indent="0">
              <a:buNone/>
              <a:defRPr sz="1300" b="1"/>
            </a:lvl6pPr>
            <a:lvl7pPr marL="2285362" indent="0">
              <a:buNone/>
              <a:defRPr sz="1300" b="1"/>
            </a:lvl7pPr>
            <a:lvl8pPr marL="2666253" indent="0">
              <a:buNone/>
              <a:defRPr sz="1300" b="1"/>
            </a:lvl8pPr>
            <a:lvl9pPr marL="3047146" indent="0">
              <a:buNone/>
              <a:defRPr sz="1300" b="1"/>
            </a:lvl9pPr>
          </a:lstStyle>
          <a:p>
            <a:pPr lvl="0"/>
            <a:r>
              <a:rPr lang="en-US"/>
              <a:t>Edit Master text styles</a:t>
            </a:r>
          </a:p>
        </p:txBody>
      </p:sp>
      <p:sp>
        <p:nvSpPr>
          <p:cNvPr id="4" name="Content Placeholder 3"/>
          <p:cNvSpPr>
            <a:spLocks noGrp="1"/>
          </p:cNvSpPr>
          <p:nvPr>
            <p:ph sz="half" idx="2"/>
          </p:nvPr>
        </p:nvSpPr>
        <p:spPr>
          <a:xfrm>
            <a:off x="457200" y="1631157"/>
            <a:ext cx="4040188" cy="2963466"/>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700" smtClean="0">
                <a:solidFill>
                  <a:schemeClr val="tx1"/>
                </a:solidFill>
                <a:latin typeface="+mn-lt"/>
                <a:ea typeface="+mn-ea"/>
                <a:cs typeface="+mn-cs"/>
              </a:defRPr>
            </a:lvl2pPr>
            <a:lvl3pPr algn="l" rtl="0" eaLnBrk="0" fontAlgn="base" hangingPunct="0">
              <a:spcAft>
                <a:spcPct val="0"/>
              </a:spcAft>
              <a:defRPr lang="en-US" sz="1700" smtClean="0">
                <a:solidFill>
                  <a:schemeClr val="tx1"/>
                </a:solidFill>
                <a:latin typeface="+mn-lt"/>
                <a:ea typeface="+mn-ea"/>
                <a:cs typeface="+mn-cs"/>
              </a:defRPr>
            </a:lvl3pPr>
            <a:lvl4pPr algn="l" rtl="0" eaLnBrk="0" fontAlgn="base" hangingPunct="0">
              <a:spcAft>
                <a:spcPct val="0"/>
              </a:spcAft>
              <a:defRPr lang="en-US" sz="17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300"/>
            </a:lvl6pPr>
            <a:lvl7pPr>
              <a:defRPr sz="1300"/>
            </a:lvl7pPr>
            <a:lvl8pPr>
              <a:defRPr sz="1300"/>
            </a:lvl8pPr>
            <a:lvl9pPr>
              <a:defRPr sz="13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000" b="1"/>
            </a:lvl1pPr>
            <a:lvl2pPr marL="380895" indent="0">
              <a:buNone/>
              <a:defRPr sz="1700" b="1"/>
            </a:lvl2pPr>
            <a:lvl3pPr marL="761790" indent="0">
              <a:buNone/>
              <a:defRPr sz="1500" b="1"/>
            </a:lvl3pPr>
            <a:lvl4pPr marL="1142683" indent="0">
              <a:buNone/>
              <a:defRPr sz="1300" b="1"/>
            </a:lvl4pPr>
            <a:lvl5pPr marL="1523573" indent="0">
              <a:buNone/>
              <a:defRPr sz="1300" b="1"/>
            </a:lvl5pPr>
            <a:lvl6pPr marL="1904467" indent="0">
              <a:buNone/>
              <a:defRPr sz="1300" b="1"/>
            </a:lvl6pPr>
            <a:lvl7pPr marL="2285362" indent="0">
              <a:buNone/>
              <a:defRPr sz="1300" b="1"/>
            </a:lvl7pPr>
            <a:lvl8pPr marL="2666253" indent="0">
              <a:buNone/>
              <a:defRPr sz="1300" b="1"/>
            </a:lvl8pPr>
            <a:lvl9pPr marL="3047146" indent="0">
              <a:buNone/>
              <a:defRPr sz="1300" b="1"/>
            </a:lvl9pPr>
          </a:lstStyle>
          <a:p>
            <a:pPr lvl="0"/>
            <a:r>
              <a:rPr lang="en-US"/>
              <a:t>Edit Master text styles</a:t>
            </a:r>
          </a:p>
        </p:txBody>
      </p:sp>
      <p:sp>
        <p:nvSpPr>
          <p:cNvPr id="6" name="Content Placeholder 5"/>
          <p:cNvSpPr>
            <a:spLocks noGrp="1"/>
          </p:cNvSpPr>
          <p:nvPr>
            <p:ph sz="quarter" idx="4"/>
          </p:nvPr>
        </p:nvSpPr>
        <p:spPr>
          <a:xfrm>
            <a:off x="4645028" y="1631157"/>
            <a:ext cx="4041775" cy="2963466"/>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700" smtClean="0">
                <a:solidFill>
                  <a:schemeClr val="tx1"/>
                </a:solidFill>
                <a:latin typeface="+mn-lt"/>
                <a:ea typeface="+mn-ea"/>
                <a:cs typeface="+mn-cs"/>
              </a:defRPr>
            </a:lvl2pPr>
            <a:lvl3pPr algn="l" rtl="0" eaLnBrk="0" fontAlgn="base" hangingPunct="0">
              <a:spcAft>
                <a:spcPct val="0"/>
              </a:spcAft>
              <a:defRPr lang="en-US" sz="1700" smtClean="0">
                <a:solidFill>
                  <a:schemeClr val="tx1"/>
                </a:solidFill>
                <a:latin typeface="+mn-lt"/>
                <a:ea typeface="+mn-ea"/>
                <a:cs typeface="+mn-cs"/>
              </a:defRPr>
            </a:lvl3pPr>
            <a:lvl4pPr algn="l" rtl="0" eaLnBrk="0" fontAlgn="base" hangingPunct="0">
              <a:spcAft>
                <a:spcPct val="0"/>
              </a:spcAft>
              <a:defRPr lang="en-US" sz="17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300"/>
            </a:lvl6pPr>
            <a:lvl7pPr>
              <a:defRPr sz="1300"/>
            </a:lvl7pPr>
            <a:lvl8pPr>
              <a:defRPr sz="1300"/>
            </a:lvl8pPr>
            <a:lvl9pPr>
              <a:defRPr sz="13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204C35C9-3222-4444-B33E-8AB075BE83C6}" type="slidenum">
              <a:rPr lang="en-US"/>
              <a:pPr>
                <a:defRPr/>
              </a:pPr>
              <a:t>‹#›</a:t>
            </a:fld>
            <a:endParaRPr lang="en-US" dirty="0"/>
          </a:p>
        </p:txBody>
      </p:sp>
      <p:pic>
        <p:nvPicPr>
          <p:cNvPr id="8" name="Picture 27" descr="ti_logo_powerpoint_1_line.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29362" y="4782264"/>
            <a:ext cx="1562364" cy="193146"/>
          </a:xfrm>
          <a:prstGeom prst="rect">
            <a:avLst/>
          </a:prstGeom>
          <a:noFill/>
          <a:ln w="9525">
            <a:noFill/>
            <a:miter lim="800000"/>
            <a:headEnd/>
            <a:tailEnd/>
          </a:ln>
        </p:spPr>
      </p:pic>
    </p:spTree>
    <p:extLst>
      <p:ext uri="{BB962C8B-B14F-4D97-AF65-F5344CB8AC3E}">
        <p14:creationId xmlns:p14="http://schemas.microsoft.com/office/powerpoint/2010/main" val="4227276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D4C52F08-588C-488E-A5AB-DF69250DE862}" type="slidenum">
              <a:rPr lang="en-US"/>
              <a:pPr>
                <a:defRPr/>
              </a:pPr>
              <a:t>‹#›</a:t>
            </a:fld>
            <a:endParaRPr lang="en-US" dirty="0"/>
          </a:p>
        </p:txBody>
      </p:sp>
      <p:pic>
        <p:nvPicPr>
          <p:cNvPr id="4" name="Picture 27" descr="ti_logo_powerpoint_1_line.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29362" y="4782264"/>
            <a:ext cx="1562364" cy="193146"/>
          </a:xfrm>
          <a:prstGeom prst="rect">
            <a:avLst/>
          </a:prstGeom>
          <a:noFill/>
          <a:ln w="9525">
            <a:noFill/>
            <a:miter lim="800000"/>
            <a:headEnd/>
            <a:tailEnd/>
          </a:ln>
        </p:spPr>
      </p:pic>
    </p:spTree>
    <p:extLst>
      <p:ext uri="{BB962C8B-B14F-4D97-AF65-F5344CB8AC3E}">
        <p14:creationId xmlns:p14="http://schemas.microsoft.com/office/powerpoint/2010/main" val="1064573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8"/>
          </a:xfrm>
        </p:spPr>
        <p:txBody>
          <a:bodyPr anchor="b"/>
          <a:lstStyle>
            <a:lvl1pPr algn="l">
              <a:defRPr sz="2700" b="1">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3575050" y="204788"/>
            <a:ext cx="5111750" cy="4389835"/>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500">
                <a:solidFill>
                  <a:schemeClr val="tx1"/>
                </a:solidFill>
                <a:latin typeface="+mn-lt"/>
                <a:ea typeface="+mn-ea"/>
                <a:cs typeface="+mn-cs"/>
              </a:defRPr>
            </a:lvl5pPr>
            <a:lvl6pPr>
              <a:defRPr sz="1700"/>
            </a:lvl6pPr>
            <a:lvl7pPr>
              <a:defRPr sz="1700"/>
            </a:lvl7pPr>
            <a:lvl8pPr>
              <a:defRPr sz="1700"/>
            </a:lvl8pPr>
            <a:lvl9pPr>
              <a:defRPr sz="17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076325"/>
            <a:ext cx="3008313" cy="3518298"/>
          </a:xfrm>
        </p:spPr>
        <p:txBody>
          <a:bodyPr/>
          <a:lstStyle>
            <a:lvl1pPr marL="0" indent="0">
              <a:buNone/>
              <a:defRPr sz="1700"/>
            </a:lvl1pPr>
            <a:lvl2pPr marL="380895" indent="0">
              <a:buNone/>
              <a:defRPr sz="1000"/>
            </a:lvl2pPr>
            <a:lvl3pPr marL="761790" indent="0">
              <a:buNone/>
              <a:defRPr sz="800"/>
            </a:lvl3pPr>
            <a:lvl4pPr marL="1142683" indent="0">
              <a:buNone/>
              <a:defRPr sz="700"/>
            </a:lvl4pPr>
            <a:lvl5pPr marL="1523573" indent="0">
              <a:buNone/>
              <a:defRPr sz="700"/>
            </a:lvl5pPr>
            <a:lvl6pPr marL="1904467" indent="0">
              <a:buNone/>
              <a:defRPr sz="700"/>
            </a:lvl6pPr>
            <a:lvl7pPr marL="2285362" indent="0">
              <a:buNone/>
              <a:defRPr sz="700"/>
            </a:lvl7pPr>
            <a:lvl8pPr marL="2666253" indent="0">
              <a:buNone/>
              <a:defRPr sz="700"/>
            </a:lvl8pPr>
            <a:lvl9pPr marL="3047146" indent="0">
              <a:buNone/>
              <a:defRPr sz="700"/>
            </a:lvl9pPr>
          </a:lstStyle>
          <a:p>
            <a:pPr lvl="0"/>
            <a:r>
              <a:rPr lang="en-US"/>
              <a:t>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D9B97EEC-B5BC-42C5-B73F-31CC660D4D8A}" type="slidenum">
              <a:rPr lang="en-US"/>
              <a:pPr>
                <a:defRPr/>
              </a:pPr>
              <a:t>‹#›</a:t>
            </a:fld>
            <a:endParaRPr lang="en-US" dirty="0"/>
          </a:p>
        </p:txBody>
      </p:sp>
      <p:pic>
        <p:nvPicPr>
          <p:cNvPr id="6" name="Picture 27" descr="ti_logo_powerpoint_1_line.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29362" y="4782264"/>
            <a:ext cx="1562364" cy="193146"/>
          </a:xfrm>
          <a:prstGeom prst="rect">
            <a:avLst/>
          </a:prstGeom>
          <a:noFill/>
          <a:ln w="9525">
            <a:noFill/>
            <a:miter lim="800000"/>
            <a:headEnd/>
            <a:tailEnd/>
          </a:ln>
        </p:spPr>
      </p:pic>
    </p:spTree>
    <p:extLst>
      <p:ext uri="{BB962C8B-B14F-4D97-AF65-F5344CB8AC3E}">
        <p14:creationId xmlns:p14="http://schemas.microsoft.com/office/powerpoint/2010/main" val="2207545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2.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2.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10" Type="http://schemas.openxmlformats.org/officeDocument/2006/relationships/theme" Target="../theme/theme3.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10" Type="http://schemas.openxmlformats.org/officeDocument/2006/relationships/theme" Target="../theme/theme4.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theme" Target="../theme/theme5.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31775" y="107163"/>
            <a:ext cx="8458200" cy="610791"/>
          </a:xfrm>
          <a:prstGeom prst="rect">
            <a:avLst/>
          </a:prstGeom>
          <a:noFill/>
          <a:ln w="9525">
            <a:noFill/>
            <a:miter lim="800000"/>
            <a:headEnd/>
            <a:tailEnd/>
          </a:ln>
        </p:spPr>
        <p:txBody>
          <a:bodyPr vert="horz" wrap="square" lIns="76179" tIns="38088" rIns="76179" bIns="38088"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333378" y="794149"/>
            <a:ext cx="8467725" cy="3701653"/>
          </a:xfrm>
          <a:prstGeom prst="rect">
            <a:avLst/>
          </a:prstGeom>
          <a:noFill/>
          <a:ln w="9525" algn="ctr">
            <a:noFill/>
            <a:miter lim="800000"/>
            <a:headEnd/>
            <a:tailEnd/>
          </a:ln>
        </p:spPr>
        <p:txBody>
          <a:bodyPr vert="horz" wrap="square" lIns="76179" tIns="38088" rIns="76179" bIns="38088"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30" name="Rectangle 6"/>
          <p:cNvSpPr>
            <a:spLocks noGrp="1" noChangeArrowheads="1"/>
          </p:cNvSpPr>
          <p:nvPr>
            <p:ph type="sldNum" sz="quarter" idx="4"/>
          </p:nvPr>
        </p:nvSpPr>
        <p:spPr bwMode="auto">
          <a:xfrm>
            <a:off x="6667503" y="4442792"/>
            <a:ext cx="2133600" cy="154782"/>
          </a:xfrm>
          <a:prstGeom prst="rect">
            <a:avLst/>
          </a:prstGeom>
          <a:noFill/>
          <a:ln w="9525">
            <a:noFill/>
            <a:miter lim="800000"/>
            <a:headEnd/>
            <a:tailEnd/>
          </a:ln>
          <a:effectLst/>
        </p:spPr>
        <p:txBody>
          <a:bodyPr vert="horz" wrap="square" lIns="76179" tIns="38088" rIns="76179" bIns="38088" numCol="1" anchor="t" anchorCtr="0" compatLnSpc="1">
            <a:prstTxWarp prst="textNoShape">
              <a:avLst/>
            </a:prstTxWarp>
          </a:bodyPr>
          <a:lstStyle>
            <a:lvl1pPr algn="r">
              <a:defRPr sz="700"/>
            </a:lvl1pPr>
          </a:lstStyle>
          <a:p>
            <a:pPr>
              <a:defRPr/>
            </a:pPr>
            <a:fld id="{B6C70261-DCF8-4A97-9502-E8EEF2364CDE}" type="slidenum">
              <a:rPr lang="en-US"/>
              <a:pPr>
                <a:defRPr/>
              </a:pPr>
              <a:t>‹#›</a:t>
            </a:fld>
            <a:endParaRPr lang="en-US" dirty="0"/>
          </a:p>
        </p:txBody>
      </p:sp>
      <p:cxnSp>
        <p:nvCxnSpPr>
          <p:cNvPr id="3" name="Straight Connector 2">
            <a:extLst>
              <a:ext uri="{FF2B5EF4-FFF2-40B4-BE49-F238E27FC236}">
                <a16:creationId xmlns:a16="http://schemas.microsoft.com/office/drawing/2014/main" id="{92663C74-62AB-B64B-BCBB-0866ABE6E2D3}"/>
              </a:ext>
            </a:extLst>
          </p:cNvPr>
          <p:cNvCxnSpPr>
            <a:cxnSpLocks/>
          </p:cNvCxnSpPr>
          <p:nvPr userDrawn="1"/>
        </p:nvCxnSpPr>
        <p:spPr>
          <a:xfrm>
            <a:off x="0" y="4656947"/>
            <a:ext cx="892889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 Box 31">
            <a:extLst>
              <a:ext uri="{FF2B5EF4-FFF2-40B4-BE49-F238E27FC236}">
                <a16:creationId xmlns:a16="http://schemas.microsoft.com/office/drawing/2014/main" id="{BBEA79FD-0CFB-464E-959F-0C18C604804A}"/>
              </a:ext>
            </a:extLst>
          </p:cNvPr>
          <p:cNvSpPr txBox="1">
            <a:spLocks noChangeArrowheads="1"/>
          </p:cNvSpPr>
          <p:nvPr userDrawn="1"/>
        </p:nvSpPr>
        <p:spPr bwMode="auto">
          <a:xfrm>
            <a:off x="334013" y="4656947"/>
            <a:ext cx="2111375" cy="184642"/>
          </a:xfrm>
          <a:prstGeom prst="rect">
            <a:avLst/>
          </a:prstGeom>
          <a:noFill/>
          <a:ln w="9525">
            <a:noFill/>
            <a:miter lim="800000"/>
            <a:headEnd/>
            <a:tailEnd/>
          </a:ln>
          <a:effectLst/>
        </p:spPr>
        <p:txBody>
          <a:bodyPr lIns="76179" tIns="38088" rIns="76179" bIns="38088">
            <a:spAutoFit/>
          </a:bodyPr>
          <a:lstStyle/>
          <a:p>
            <a:pPr marL="0" marR="0" indent="0" algn="l" defTabSz="761790" rtl="0" eaLnBrk="1" fontAlgn="base" latinLnBrk="0" hangingPunct="1">
              <a:lnSpc>
                <a:spcPct val="100000"/>
              </a:lnSpc>
              <a:spcBef>
                <a:spcPct val="50000"/>
              </a:spcBef>
              <a:spcAft>
                <a:spcPct val="0"/>
              </a:spcAft>
              <a:buClrTx/>
              <a:buSzTx/>
              <a:buFontTx/>
              <a:buNone/>
              <a:tabLst/>
              <a:defRPr/>
            </a:pPr>
            <a:r>
              <a:rPr lang="en-US" sz="700" dirty="0"/>
              <a:t>TI Information – Selective Disclosure</a:t>
            </a:r>
          </a:p>
        </p:txBody>
      </p:sp>
    </p:spTree>
    <p:extLst>
      <p:ext uri="{BB962C8B-B14F-4D97-AF65-F5344CB8AC3E}">
        <p14:creationId xmlns:p14="http://schemas.microsoft.com/office/powerpoint/2010/main" val="2674269353"/>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Lst>
  <p:hf hdr="0" ftr="0" dt="0"/>
  <p:txStyles>
    <p:titleStyle>
      <a:lvl1pPr algn="l" rtl="0" eaLnBrk="1" fontAlgn="base" hangingPunct="1">
        <a:lnSpc>
          <a:spcPct val="85000"/>
        </a:lnSpc>
        <a:spcBef>
          <a:spcPct val="0"/>
        </a:spcBef>
        <a:spcAft>
          <a:spcPct val="0"/>
        </a:spcAft>
        <a:defRPr sz="2700" b="1">
          <a:solidFill>
            <a:schemeClr val="tx2"/>
          </a:solidFill>
          <a:latin typeface="+mj-lt"/>
          <a:ea typeface="+mj-ea"/>
          <a:cs typeface="+mj-cs"/>
        </a:defRPr>
      </a:lvl1pPr>
      <a:lvl2pPr algn="l" rtl="0" eaLnBrk="1" fontAlgn="base" hangingPunct="1">
        <a:lnSpc>
          <a:spcPct val="85000"/>
        </a:lnSpc>
        <a:spcBef>
          <a:spcPct val="0"/>
        </a:spcBef>
        <a:spcAft>
          <a:spcPct val="0"/>
        </a:spcAft>
        <a:defRPr sz="2700" b="1">
          <a:solidFill>
            <a:schemeClr val="tx2"/>
          </a:solidFill>
          <a:latin typeface="Arial" charset="0"/>
        </a:defRPr>
      </a:lvl2pPr>
      <a:lvl3pPr algn="l" rtl="0" eaLnBrk="1" fontAlgn="base" hangingPunct="1">
        <a:lnSpc>
          <a:spcPct val="85000"/>
        </a:lnSpc>
        <a:spcBef>
          <a:spcPct val="0"/>
        </a:spcBef>
        <a:spcAft>
          <a:spcPct val="0"/>
        </a:spcAft>
        <a:defRPr sz="2700" b="1">
          <a:solidFill>
            <a:schemeClr val="tx2"/>
          </a:solidFill>
          <a:latin typeface="Arial" charset="0"/>
        </a:defRPr>
      </a:lvl3pPr>
      <a:lvl4pPr algn="l" rtl="0" eaLnBrk="1" fontAlgn="base" hangingPunct="1">
        <a:lnSpc>
          <a:spcPct val="85000"/>
        </a:lnSpc>
        <a:spcBef>
          <a:spcPct val="0"/>
        </a:spcBef>
        <a:spcAft>
          <a:spcPct val="0"/>
        </a:spcAft>
        <a:defRPr sz="2700" b="1">
          <a:solidFill>
            <a:schemeClr val="tx2"/>
          </a:solidFill>
          <a:latin typeface="Arial" charset="0"/>
        </a:defRPr>
      </a:lvl4pPr>
      <a:lvl5pPr algn="l" rtl="0" eaLnBrk="1" fontAlgn="base" hangingPunct="1">
        <a:lnSpc>
          <a:spcPct val="85000"/>
        </a:lnSpc>
        <a:spcBef>
          <a:spcPct val="0"/>
        </a:spcBef>
        <a:spcAft>
          <a:spcPct val="0"/>
        </a:spcAft>
        <a:defRPr sz="2700" b="1">
          <a:solidFill>
            <a:schemeClr val="tx2"/>
          </a:solidFill>
          <a:latin typeface="Arial" charset="0"/>
        </a:defRPr>
      </a:lvl5pPr>
      <a:lvl6pPr marL="380895" algn="l" rtl="0" eaLnBrk="1" fontAlgn="base" hangingPunct="1">
        <a:lnSpc>
          <a:spcPct val="85000"/>
        </a:lnSpc>
        <a:spcBef>
          <a:spcPct val="0"/>
        </a:spcBef>
        <a:spcAft>
          <a:spcPct val="0"/>
        </a:spcAft>
        <a:defRPr sz="2700" b="1">
          <a:solidFill>
            <a:srgbClr val="FF0000"/>
          </a:solidFill>
          <a:latin typeface="Arial" charset="0"/>
        </a:defRPr>
      </a:lvl6pPr>
      <a:lvl7pPr marL="761790" algn="l" rtl="0" eaLnBrk="1" fontAlgn="base" hangingPunct="1">
        <a:lnSpc>
          <a:spcPct val="85000"/>
        </a:lnSpc>
        <a:spcBef>
          <a:spcPct val="0"/>
        </a:spcBef>
        <a:spcAft>
          <a:spcPct val="0"/>
        </a:spcAft>
        <a:defRPr sz="2700" b="1">
          <a:solidFill>
            <a:srgbClr val="FF0000"/>
          </a:solidFill>
          <a:latin typeface="Arial" charset="0"/>
        </a:defRPr>
      </a:lvl7pPr>
      <a:lvl8pPr marL="1142683" algn="l" rtl="0" eaLnBrk="1" fontAlgn="base" hangingPunct="1">
        <a:lnSpc>
          <a:spcPct val="85000"/>
        </a:lnSpc>
        <a:spcBef>
          <a:spcPct val="0"/>
        </a:spcBef>
        <a:spcAft>
          <a:spcPct val="0"/>
        </a:spcAft>
        <a:defRPr sz="2700" b="1">
          <a:solidFill>
            <a:srgbClr val="FF0000"/>
          </a:solidFill>
          <a:latin typeface="Arial" charset="0"/>
        </a:defRPr>
      </a:lvl8pPr>
      <a:lvl9pPr marL="1523573" algn="l" rtl="0" eaLnBrk="1" fontAlgn="base" hangingPunct="1">
        <a:lnSpc>
          <a:spcPct val="85000"/>
        </a:lnSpc>
        <a:spcBef>
          <a:spcPct val="0"/>
        </a:spcBef>
        <a:spcAft>
          <a:spcPct val="0"/>
        </a:spcAft>
        <a:defRPr sz="2700" b="1">
          <a:solidFill>
            <a:srgbClr val="FF0000"/>
          </a:solidFill>
          <a:latin typeface="Arial" charset="0"/>
        </a:defRPr>
      </a:lvl9pPr>
    </p:titleStyle>
    <p:bodyStyle>
      <a:lvl1pPr marL="189124" indent="-189124" algn="l" rtl="0" eaLnBrk="1" fontAlgn="base" hangingPunct="1">
        <a:spcBef>
          <a:spcPts val="667"/>
        </a:spcBef>
        <a:spcAft>
          <a:spcPct val="0"/>
        </a:spcAft>
        <a:buChar char="•"/>
        <a:defRPr sz="1800">
          <a:solidFill>
            <a:schemeClr val="tx1"/>
          </a:solidFill>
          <a:latin typeface="+mn-lt"/>
          <a:ea typeface="+mn-ea"/>
          <a:cs typeface="+mn-cs"/>
        </a:defRPr>
      </a:lvl1pPr>
      <a:lvl2pPr marL="478763" indent="-194416" algn="l" rtl="0" eaLnBrk="1" fontAlgn="base" hangingPunct="1">
        <a:spcBef>
          <a:spcPct val="20000"/>
        </a:spcBef>
        <a:spcAft>
          <a:spcPct val="0"/>
        </a:spcAft>
        <a:buChar char="–"/>
        <a:defRPr sz="1600">
          <a:solidFill>
            <a:schemeClr val="tx1"/>
          </a:solidFill>
          <a:latin typeface="+mn-lt"/>
        </a:defRPr>
      </a:lvl2pPr>
      <a:lvl3pPr marL="711530" indent="-137548" algn="l" rtl="0" eaLnBrk="1" fontAlgn="base" hangingPunct="1">
        <a:spcBef>
          <a:spcPct val="15000"/>
        </a:spcBef>
        <a:spcAft>
          <a:spcPct val="0"/>
        </a:spcAft>
        <a:buChar char="•"/>
        <a:defRPr sz="1600">
          <a:solidFill>
            <a:schemeClr val="tx1"/>
          </a:solidFill>
          <a:latin typeface="+mn-lt"/>
        </a:defRPr>
      </a:lvl3pPr>
      <a:lvl4pPr marL="1001168" indent="-194416" algn="l" rtl="0" eaLnBrk="1" fontAlgn="base" hangingPunct="1">
        <a:spcBef>
          <a:spcPct val="5000"/>
        </a:spcBef>
        <a:spcAft>
          <a:spcPct val="0"/>
        </a:spcAft>
        <a:buChar char="–"/>
        <a:defRPr sz="1600">
          <a:solidFill>
            <a:schemeClr val="tx1"/>
          </a:solidFill>
          <a:latin typeface="+mn-lt"/>
        </a:defRPr>
      </a:lvl4pPr>
      <a:lvl5pPr marL="1240546" indent="-144163" algn="l" rtl="0" eaLnBrk="1" fontAlgn="base" hangingPunct="1">
        <a:spcBef>
          <a:spcPct val="0"/>
        </a:spcBef>
        <a:spcAft>
          <a:spcPct val="0"/>
        </a:spcAft>
        <a:buChar char="»"/>
        <a:defRPr sz="1600">
          <a:solidFill>
            <a:schemeClr val="tx1"/>
          </a:solidFill>
          <a:latin typeface="+mn-lt"/>
        </a:defRPr>
      </a:lvl5pPr>
      <a:lvl6pPr marL="1621441" indent="-144163" algn="l" rtl="0" eaLnBrk="1" fontAlgn="base" hangingPunct="1">
        <a:spcBef>
          <a:spcPct val="0"/>
        </a:spcBef>
        <a:spcAft>
          <a:spcPct val="0"/>
        </a:spcAft>
        <a:buChar char="»"/>
        <a:defRPr sz="1300">
          <a:solidFill>
            <a:schemeClr val="tx1"/>
          </a:solidFill>
          <a:latin typeface="+mn-lt"/>
        </a:defRPr>
      </a:lvl6pPr>
      <a:lvl7pPr marL="2002336" indent="-144163" algn="l" rtl="0" eaLnBrk="1" fontAlgn="base" hangingPunct="1">
        <a:spcBef>
          <a:spcPct val="0"/>
        </a:spcBef>
        <a:spcAft>
          <a:spcPct val="0"/>
        </a:spcAft>
        <a:buChar char="»"/>
        <a:defRPr sz="1300">
          <a:solidFill>
            <a:schemeClr val="tx1"/>
          </a:solidFill>
          <a:latin typeface="+mn-lt"/>
        </a:defRPr>
      </a:lvl7pPr>
      <a:lvl8pPr marL="2383230" indent="-144163" algn="l" rtl="0" eaLnBrk="1" fontAlgn="base" hangingPunct="1">
        <a:spcBef>
          <a:spcPct val="0"/>
        </a:spcBef>
        <a:spcAft>
          <a:spcPct val="0"/>
        </a:spcAft>
        <a:buChar char="»"/>
        <a:defRPr sz="1300">
          <a:solidFill>
            <a:schemeClr val="tx1"/>
          </a:solidFill>
          <a:latin typeface="+mn-lt"/>
        </a:defRPr>
      </a:lvl8pPr>
      <a:lvl9pPr marL="2764124" indent="-144163" algn="l" rtl="0" eaLnBrk="1" fontAlgn="base" hangingPunct="1">
        <a:spcBef>
          <a:spcPct val="0"/>
        </a:spcBef>
        <a:spcAft>
          <a:spcPct val="0"/>
        </a:spcAft>
        <a:buChar char="»"/>
        <a:defRPr sz="1300">
          <a:solidFill>
            <a:schemeClr val="tx1"/>
          </a:solidFill>
          <a:latin typeface="+mn-lt"/>
        </a:defRPr>
      </a:lvl9pPr>
    </p:bodyStyle>
    <p:otherStyle>
      <a:defPPr>
        <a:defRPr lang="en-US"/>
      </a:defPPr>
      <a:lvl1pPr marL="0" algn="l" defTabSz="761790" rtl="0" eaLnBrk="1" latinLnBrk="0" hangingPunct="1">
        <a:defRPr sz="1500" kern="1200">
          <a:solidFill>
            <a:schemeClr val="tx1"/>
          </a:solidFill>
          <a:latin typeface="+mn-lt"/>
          <a:ea typeface="+mn-ea"/>
          <a:cs typeface="+mn-cs"/>
        </a:defRPr>
      </a:lvl1pPr>
      <a:lvl2pPr marL="380895" algn="l" defTabSz="761790" rtl="0" eaLnBrk="1" latinLnBrk="0" hangingPunct="1">
        <a:defRPr sz="1500" kern="1200">
          <a:solidFill>
            <a:schemeClr val="tx1"/>
          </a:solidFill>
          <a:latin typeface="+mn-lt"/>
          <a:ea typeface="+mn-ea"/>
          <a:cs typeface="+mn-cs"/>
        </a:defRPr>
      </a:lvl2pPr>
      <a:lvl3pPr marL="761790" algn="l" defTabSz="761790" rtl="0" eaLnBrk="1" latinLnBrk="0" hangingPunct="1">
        <a:defRPr sz="1500" kern="1200">
          <a:solidFill>
            <a:schemeClr val="tx1"/>
          </a:solidFill>
          <a:latin typeface="+mn-lt"/>
          <a:ea typeface="+mn-ea"/>
          <a:cs typeface="+mn-cs"/>
        </a:defRPr>
      </a:lvl3pPr>
      <a:lvl4pPr marL="1142683" algn="l" defTabSz="761790" rtl="0" eaLnBrk="1" latinLnBrk="0" hangingPunct="1">
        <a:defRPr sz="1500" kern="1200">
          <a:solidFill>
            <a:schemeClr val="tx1"/>
          </a:solidFill>
          <a:latin typeface="+mn-lt"/>
          <a:ea typeface="+mn-ea"/>
          <a:cs typeface="+mn-cs"/>
        </a:defRPr>
      </a:lvl4pPr>
      <a:lvl5pPr marL="1523573" algn="l" defTabSz="761790" rtl="0" eaLnBrk="1" latinLnBrk="0" hangingPunct="1">
        <a:defRPr sz="1500" kern="1200">
          <a:solidFill>
            <a:schemeClr val="tx1"/>
          </a:solidFill>
          <a:latin typeface="+mn-lt"/>
          <a:ea typeface="+mn-ea"/>
          <a:cs typeface="+mn-cs"/>
        </a:defRPr>
      </a:lvl5pPr>
      <a:lvl6pPr marL="1904467" algn="l" defTabSz="761790" rtl="0" eaLnBrk="1" latinLnBrk="0" hangingPunct="1">
        <a:defRPr sz="1500" kern="1200">
          <a:solidFill>
            <a:schemeClr val="tx1"/>
          </a:solidFill>
          <a:latin typeface="+mn-lt"/>
          <a:ea typeface="+mn-ea"/>
          <a:cs typeface="+mn-cs"/>
        </a:defRPr>
      </a:lvl6pPr>
      <a:lvl7pPr marL="2285362" algn="l" defTabSz="761790" rtl="0" eaLnBrk="1" latinLnBrk="0" hangingPunct="1">
        <a:defRPr sz="1500" kern="1200">
          <a:solidFill>
            <a:schemeClr val="tx1"/>
          </a:solidFill>
          <a:latin typeface="+mn-lt"/>
          <a:ea typeface="+mn-ea"/>
          <a:cs typeface="+mn-cs"/>
        </a:defRPr>
      </a:lvl7pPr>
      <a:lvl8pPr marL="2666253" algn="l" defTabSz="761790" rtl="0" eaLnBrk="1" latinLnBrk="0" hangingPunct="1">
        <a:defRPr sz="1500" kern="1200">
          <a:solidFill>
            <a:schemeClr val="tx1"/>
          </a:solidFill>
          <a:latin typeface="+mn-lt"/>
          <a:ea typeface="+mn-ea"/>
          <a:cs typeface="+mn-cs"/>
        </a:defRPr>
      </a:lvl8pPr>
      <a:lvl9pPr marL="3047146" algn="l" defTabSz="761790" rtl="0" eaLnBrk="1" latinLnBrk="0" hangingPunct="1">
        <a:defRPr sz="1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33600" y="228600"/>
            <a:ext cx="6705600" cy="457200"/>
          </a:xfrm>
          <a:prstGeom prst="rect">
            <a:avLst/>
          </a:prstGeom>
          <a:noFill/>
          <a:ln w="9525">
            <a:noFill/>
            <a:miter lim="800000"/>
            <a:headEnd/>
            <a:tailEnd/>
          </a:ln>
        </p:spPr>
        <p:txBody>
          <a:bodyPr vert="horz" wrap="none" lIns="0" tIns="0" rIns="0" bIns="0" numCol="1" anchor="t"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304800" y="762000"/>
            <a:ext cx="8534400" cy="3657600"/>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p:txBody>
      </p:sp>
      <p:sp>
        <p:nvSpPr>
          <p:cNvPr id="1030" name="Rectangle 6"/>
          <p:cNvSpPr>
            <a:spLocks noGrp="1" noChangeArrowheads="1"/>
          </p:cNvSpPr>
          <p:nvPr>
            <p:ph type="sldNum" sz="quarter" idx="4"/>
          </p:nvPr>
        </p:nvSpPr>
        <p:spPr bwMode="auto">
          <a:xfrm>
            <a:off x="7924800" y="4502165"/>
            <a:ext cx="914400" cy="137160"/>
          </a:xfrm>
          <a:prstGeom prst="rect">
            <a:avLst/>
          </a:prstGeom>
          <a:noFill/>
          <a:ln w="9525">
            <a:noFill/>
            <a:miter lim="800000"/>
            <a:headEnd/>
            <a:tailEnd/>
          </a:ln>
          <a:effectLst/>
        </p:spPr>
        <p:txBody>
          <a:bodyPr vert="horz" wrap="none" lIns="0" tIns="0" rIns="0" bIns="0" numCol="1" anchor="ctr" anchorCtr="0" compatLnSpc="1">
            <a:prstTxWarp prst="textNoShape">
              <a:avLst/>
            </a:prstTxWarp>
          </a:bodyPr>
          <a:lstStyle>
            <a:lvl1pPr algn="r">
              <a:defRPr sz="700"/>
            </a:lvl1pPr>
          </a:lstStyle>
          <a:p>
            <a:pPr defTabSz="914378" fontAlgn="base">
              <a:spcBef>
                <a:spcPct val="0"/>
              </a:spcBef>
              <a:spcAft>
                <a:spcPct val="0"/>
              </a:spcAft>
              <a:defRPr/>
            </a:pPr>
            <a:fld id="{B6C70261-DCF8-4A97-9502-E8EEF2364CDE}" type="slidenum">
              <a:rPr lang="en-US" smtClean="0">
                <a:solidFill>
                  <a:srgbClr val="000000"/>
                </a:solidFill>
              </a:rPr>
              <a:pPr defTabSz="914378" fontAlgn="base">
                <a:spcBef>
                  <a:spcPct val="0"/>
                </a:spcBef>
                <a:spcAft>
                  <a:spcPct val="0"/>
                </a:spcAft>
                <a:defRPr/>
              </a:pPr>
              <a:t>‹#›</a:t>
            </a:fld>
            <a:endParaRPr lang="en-US">
              <a:solidFill>
                <a:srgbClr val="000000"/>
              </a:solidFill>
            </a:endParaRPr>
          </a:p>
        </p:txBody>
      </p:sp>
      <p:cxnSp>
        <p:nvCxnSpPr>
          <p:cNvPr id="3" name="Straight Connector 2">
            <a:extLst>
              <a:ext uri="{FF2B5EF4-FFF2-40B4-BE49-F238E27FC236}">
                <a16:creationId xmlns:a16="http://schemas.microsoft.com/office/drawing/2014/main" id="{92663C74-62AB-B64B-BCBB-0866ABE6E2D3}"/>
              </a:ext>
            </a:extLst>
          </p:cNvPr>
          <p:cNvCxnSpPr>
            <a:cxnSpLocks/>
          </p:cNvCxnSpPr>
          <p:nvPr userDrawn="1"/>
        </p:nvCxnSpPr>
        <p:spPr>
          <a:xfrm>
            <a:off x="1" y="4656947"/>
            <a:ext cx="892889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 Box 31">
            <a:extLst>
              <a:ext uri="{FF2B5EF4-FFF2-40B4-BE49-F238E27FC236}">
                <a16:creationId xmlns:a16="http://schemas.microsoft.com/office/drawing/2014/main" id="{0539A1BC-D48F-48FB-BE16-81B73F353B0C}"/>
              </a:ext>
            </a:extLst>
          </p:cNvPr>
          <p:cNvSpPr txBox="1">
            <a:spLocks noChangeArrowheads="1"/>
          </p:cNvSpPr>
          <p:nvPr userDrawn="1"/>
        </p:nvSpPr>
        <p:spPr bwMode="auto">
          <a:xfrm>
            <a:off x="304800" y="4656947"/>
            <a:ext cx="1632812" cy="182880"/>
          </a:xfrm>
          <a:prstGeom prst="rect">
            <a:avLst/>
          </a:prstGeom>
          <a:noFill/>
          <a:ln w="9525">
            <a:noFill/>
            <a:miter lim="800000"/>
            <a:headEnd/>
            <a:tailEnd/>
          </a:ln>
          <a:effectLst/>
        </p:spPr>
        <p:txBody>
          <a:bodyPr wrap="square" lIns="0" tIns="0" rIns="0" bIns="0" anchor="ctr" anchorCtr="0">
            <a:noAutofit/>
          </a:bodyPr>
          <a:lstStyle/>
          <a:p>
            <a:pPr marL="0" marR="0" lvl="0" indent="0" algn="l" defTabSz="914378" rtl="0" eaLnBrk="1" fontAlgn="base" latinLnBrk="0" hangingPunct="1">
              <a:lnSpc>
                <a:spcPct val="100000"/>
              </a:lnSpc>
              <a:spcBef>
                <a:spcPts val="0"/>
              </a:spcBef>
              <a:spcAft>
                <a:spcPct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mn-ea"/>
                <a:cs typeface="+mn-cs"/>
              </a:rPr>
              <a:t>TI Confidential – NDA Restrictions</a:t>
            </a:r>
          </a:p>
        </p:txBody>
      </p:sp>
      <p:sp>
        <p:nvSpPr>
          <p:cNvPr id="8" name="Text Box 31">
            <a:extLst>
              <a:ext uri="{FF2B5EF4-FFF2-40B4-BE49-F238E27FC236}">
                <a16:creationId xmlns:a16="http://schemas.microsoft.com/office/drawing/2014/main" id="{64854278-E46A-4276-B0D7-94CA10CC0152}"/>
              </a:ext>
            </a:extLst>
          </p:cNvPr>
          <p:cNvSpPr txBox="1">
            <a:spLocks noChangeArrowheads="1"/>
          </p:cNvSpPr>
          <p:nvPr userDrawn="1"/>
        </p:nvSpPr>
        <p:spPr bwMode="auto">
          <a:xfrm>
            <a:off x="3673954" y="4656947"/>
            <a:ext cx="1796093" cy="182880"/>
          </a:xfrm>
          <a:prstGeom prst="rect">
            <a:avLst/>
          </a:prstGeom>
          <a:noFill/>
          <a:ln w="9525">
            <a:noFill/>
            <a:miter lim="800000"/>
            <a:headEnd/>
            <a:tailEnd/>
          </a:ln>
          <a:effectLst/>
        </p:spPr>
        <p:txBody>
          <a:bodyPr wrap="square" lIns="0" tIns="0" rIns="0" bIns="0" anchor="ctr" anchorCtr="0">
            <a:noAutofit/>
          </a:bodyPr>
          <a:lstStyle/>
          <a:p>
            <a:pPr marL="0" marR="0" lvl="0" indent="0" algn="ctr" defTabSz="914378" rtl="0" eaLnBrk="1" fontAlgn="base" latinLnBrk="0" hangingPunct="1">
              <a:lnSpc>
                <a:spcPct val="100000"/>
              </a:lnSpc>
              <a:spcBef>
                <a:spcPts val="0"/>
              </a:spcBef>
              <a:spcAft>
                <a:spcPct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9" name="Picture 27" descr="ti_logo_powerpoint_1_line.png">
            <a:extLst>
              <a:ext uri="{FF2B5EF4-FFF2-40B4-BE49-F238E27FC236}">
                <a16:creationId xmlns:a16="http://schemas.microsoft.com/office/drawing/2014/main" id="{F6F8920F-1805-4B8A-BCE5-86A6E8BE860E}"/>
              </a:ext>
            </a:extLst>
          </p:cNvPr>
          <p:cNvPicPr>
            <a:picLocks noChangeAspect="1"/>
          </p:cNvPicPr>
          <p:nvPr userDrawn="1"/>
        </p:nvPicPr>
        <p:blipFill>
          <a:blip r:embed="rId12" cstate="print"/>
          <a:srcRect/>
          <a:stretch>
            <a:fillRect/>
          </a:stretch>
        </p:blipFill>
        <p:spPr bwMode="auto">
          <a:xfrm>
            <a:off x="7329362" y="4782264"/>
            <a:ext cx="1562364" cy="193146"/>
          </a:xfrm>
          <a:prstGeom prst="rect">
            <a:avLst/>
          </a:prstGeom>
          <a:noFill/>
          <a:ln w="9525">
            <a:noFill/>
            <a:miter lim="800000"/>
            <a:headEnd/>
            <a:tailEnd/>
          </a:ln>
        </p:spPr>
      </p:pic>
      <p:sp>
        <p:nvSpPr>
          <p:cNvPr id="11" name="Text Box 31">
            <a:extLst>
              <a:ext uri="{FF2B5EF4-FFF2-40B4-BE49-F238E27FC236}">
                <a16:creationId xmlns:a16="http://schemas.microsoft.com/office/drawing/2014/main" id="{0D77CD0A-160C-432A-B21E-07E5A5DECFB7}"/>
              </a:ext>
            </a:extLst>
          </p:cNvPr>
          <p:cNvSpPr txBox="1">
            <a:spLocks noChangeArrowheads="1"/>
          </p:cNvSpPr>
          <p:nvPr userDrawn="1"/>
        </p:nvSpPr>
        <p:spPr bwMode="auto">
          <a:xfrm>
            <a:off x="2743200" y="4472305"/>
            <a:ext cx="3657600" cy="184642"/>
          </a:xfrm>
          <a:prstGeom prst="rect">
            <a:avLst/>
          </a:prstGeom>
          <a:noFill/>
          <a:ln w="9525">
            <a:noFill/>
            <a:miter lim="800000"/>
            <a:headEnd/>
            <a:tailEnd/>
          </a:ln>
          <a:effectLst/>
        </p:spPr>
        <p:txBody>
          <a:bodyPr wrap="square" lIns="76179" tIns="38088" rIns="76179" bIns="38088">
            <a:spAutoFit/>
          </a:bodyPr>
          <a:lstStyle/>
          <a:p>
            <a:pPr marL="0" marR="0" indent="0" algn="ctr" defTabSz="761790" rtl="0" eaLnBrk="1" fontAlgn="base" latinLnBrk="0" hangingPunct="1">
              <a:lnSpc>
                <a:spcPct val="100000"/>
              </a:lnSpc>
              <a:spcBef>
                <a:spcPct val="50000"/>
              </a:spcBef>
              <a:spcAft>
                <a:spcPct val="0"/>
              </a:spcAft>
              <a:buClrTx/>
              <a:buSzTx/>
              <a:buFontTx/>
              <a:buNone/>
              <a:tabLst/>
              <a:defRPr/>
            </a:pPr>
            <a:r>
              <a:rPr lang="en-US" sz="700" dirty="0"/>
              <a:t>DLP</a:t>
            </a:r>
            <a:r>
              <a:rPr lang="en-US" sz="700" baseline="30000" dirty="0"/>
              <a:t>®</a:t>
            </a:r>
            <a:r>
              <a:rPr lang="en-US" sz="700" baseline="-25000" dirty="0"/>
              <a:t> </a:t>
            </a:r>
            <a:r>
              <a:rPr lang="en-US" sz="700" baseline="0" dirty="0"/>
              <a:t>Products MEMS Development | R. Savage | 2023</a:t>
            </a:r>
            <a:endParaRPr lang="en-US" sz="700" baseline="30000" dirty="0"/>
          </a:p>
        </p:txBody>
      </p:sp>
      <p:sp>
        <p:nvSpPr>
          <p:cNvPr id="10" name="TextBox 9">
            <a:extLst>
              <a:ext uri="{FF2B5EF4-FFF2-40B4-BE49-F238E27FC236}">
                <a16:creationId xmlns:a16="http://schemas.microsoft.com/office/drawing/2014/main" id="{95BB285F-65EB-4D6B-B405-832296D93B9D}"/>
              </a:ext>
            </a:extLst>
          </p:cNvPr>
          <p:cNvSpPr txBox="1"/>
          <p:nvPr userDrawn="1"/>
        </p:nvSpPr>
        <p:spPr>
          <a:xfrm>
            <a:off x="304800" y="228600"/>
            <a:ext cx="1828800" cy="457200"/>
          </a:xfrm>
          <a:prstGeom prst="rect">
            <a:avLst/>
          </a:prstGeom>
          <a:noFill/>
          <a:ln w="9525">
            <a:noFill/>
            <a:miter lim="800000"/>
            <a:headEnd/>
            <a:tailEnd/>
          </a:ln>
        </p:spPr>
        <p:txBody>
          <a:bodyPr vert="horz" wrap="none" lIns="0" tIns="0" rIns="0" bIns="0" numCol="1" anchor="t" anchorCtr="0" compatLnSpc="1">
            <a:prstTxWarp prst="textNoShape">
              <a:avLst/>
            </a:prstTxWarp>
          </a:bodyPr>
          <a:lstStyle>
            <a:lvl1pPr lvl="0" eaLnBrk="1" hangingPunct="1">
              <a:lnSpc>
                <a:spcPct val="100000"/>
              </a:lnSpc>
              <a:defRPr sz="2400" b="1">
                <a:solidFill>
                  <a:schemeClr val="tx2"/>
                </a:solidFill>
                <a:latin typeface="+mj-lt"/>
                <a:ea typeface="+mj-ea"/>
                <a:cs typeface="+mj-cs"/>
              </a:defRPr>
            </a:lvl1pPr>
            <a:lvl2pPr eaLnBrk="1" hangingPunct="1">
              <a:lnSpc>
                <a:spcPct val="85000"/>
              </a:lnSpc>
              <a:defRPr sz="2700" b="1">
                <a:solidFill>
                  <a:schemeClr val="tx2"/>
                </a:solidFill>
              </a:defRPr>
            </a:lvl2pPr>
            <a:lvl3pPr eaLnBrk="1" hangingPunct="1">
              <a:lnSpc>
                <a:spcPct val="85000"/>
              </a:lnSpc>
              <a:defRPr sz="2700" b="1">
                <a:solidFill>
                  <a:schemeClr val="tx2"/>
                </a:solidFill>
              </a:defRPr>
            </a:lvl3pPr>
            <a:lvl4pPr eaLnBrk="1" hangingPunct="1">
              <a:lnSpc>
                <a:spcPct val="85000"/>
              </a:lnSpc>
              <a:defRPr sz="2700" b="1">
                <a:solidFill>
                  <a:schemeClr val="tx2"/>
                </a:solidFill>
              </a:defRPr>
            </a:lvl4pPr>
            <a:lvl5pPr eaLnBrk="1" hangingPunct="1">
              <a:lnSpc>
                <a:spcPct val="85000"/>
              </a:lnSpc>
              <a:defRPr sz="2700" b="1">
                <a:solidFill>
                  <a:schemeClr val="tx2"/>
                </a:solidFill>
              </a:defRPr>
            </a:lvl5pPr>
            <a:lvl6pPr marL="380885" fontAlgn="base">
              <a:lnSpc>
                <a:spcPct val="85000"/>
              </a:lnSpc>
              <a:spcBef>
                <a:spcPct val="0"/>
              </a:spcBef>
              <a:spcAft>
                <a:spcPct val="0"/>
              </a:spcAft>
              <a:defRPr sz="2700" b="1">
                <a:solidFill>
                  <a:srgbClr val="FF0000"/>
                </a:solidFill>
              </a:defRPr>
            </a:lvl6pPr>
            <a:lvl7pPr marL="761771" fontAlgn="base">
              <a:lnSpc>
                <a:spcPct val="85000"/>
              </a:lnSpc>
              <a:spcBef>
                <a:spcPct val="0"/>
              </a:spcBef>
              <a:spcAft>
                <a:spcPct val="0"/>
              </a:spcAft>
              <a:defRPr sz="2700" b="1">
                <a:solidFill>
                  <a:srgbClr val="FF0000"/>
                </a:solidFill>
              </a:defRPr>
            </a:lvl7pPr>
            <a:lvl8pPr marL="1142654" fontAlgn="base">
              <a:lnSpc>
                <a:spcPct val="85000"/>
              </a:lnSpc>
              <a:spcBef>
                <a:spcPct val="0"/>
              </a:spcBef>
              <a:spcAft>
                <a:spcPct val="0"/>
              </a:spcAft>
              <a:defRPr sz="2700" b="1">
                <a:solidFill>
                  <a:srgbClr val="FF0000"/>
                </a:solidFill>
              </a:defRPr>
            </a:lvl8pPr>
            <a:lvl9pPr marL="1523535" fontAlgn="base">
              <a:lnSpc>
                <a:spcPct val="85000"/>
              </a:lnSpc>
              <a:spcBef>
                <a:spcPct val="0"/>
              </a:spcBef>
              <a:spcAft>
                <a:spcPct val="0"/>
              </a:spcAft>
              <a:defRPr sz="2700" b="1">
                <a:solidFill>
                  <a:srgbClr val="FF0000"/>
                </a:solidFill>
              </a:defRPr>
            </a:lvl9pPr>
          </a:lstStyle>
          <a:p>
            <a:pPr lvl="0"/>
            <a:r>
              <a:rPr lang="en-US" dirty="0"/>
              <a:t>4.5µm RDP </a:t>
            </a:r>
            <a:r>
              <a:rPr lang="en-US" dirty="0">
                <a:solidFill>
                  <a:schemeClr val="accent5"/>
                </a:solidFill>
              </a:rPr>
              <a:t>|</a:t>
            </a:r>
          </a:p>
        </p:txBody>
      </p:sp>
    </p:spTree>
    <p:extLst>
      <p:ext uri="{BB962C8B-B14F-4D97-AF65-F5344CB8AC3E}">
        <p14:creationId xmlns:p14="http://schemas.microsoft.com/office/powerpoint/2010/main" val="301058954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Lst>
  <p:hf hdr="0" ftr="0" dt="0"/>
  <p:txStyles>
    <p:titleStyle>
      <a:lvl1pPr algn="l" rtl="0" eaLnBrk="1" fontAlgn="base" hangingPunct="1">
        <a:lnSpc>
          <a:spcPct val="100000"/>
        </a:lnSpc>
        <a:spcBef>
          <a:spcPct val="0"/>
        </a:spcBef>
        <a:spcAft>
          <a:spcPct val="0"/>
        </a:spcAft>
        <a:defRPr sz="2400" b="0">
          <a:solidFill>
            <a:schemeClr val="tx1"/>
          </a:solidFill>
          <a:latin typeface="+mj-lt"/>
          <a:ea typeface="+mj-ea"/>
          <a:cs typeface="+mj-cs"/>
        </a:defRPr>
      </a:lvl1pPr>
      <a:lvl2pPr algn="l" rtl="0" eaLnBrk="1" fontAlgn="base" hangingPunct="1">
        <a:lnSpc>
          <a:spcPct val="85000"/>
        </a:lnSpc>
        <a:spcBef>
          <a:spcPct val="0"/>
        </a:spcBef>
        <a:spcAft>
          <a:spcPct val="0"/>
        </a:spcAft>
        <a:defRPr sz="2700" b="1">
          <a:solidFill>
            <a:schemeClr val="tx2"/>
          </a:solidFill>
          <a:latin typeface="Arial" charset="0"/>
        </a:defRPr>
      </a:lvl2pPr>
      <a:lvl3pPr algn="l" rtl="0" eaLnBrk="1" fontAlgn="base" hangingPunct="1">
        <a:lnSpc>
          <a:spcPct val="85000"/>
        </a:lnSpc>
        <a:spcBef>
          <a:spcPct val="0"/>
        </a:spcBef>
        <a:spcAft>
          <a:spcPct val="0"/>
        </a:spcAft>
        <a:defRPr sz="2700" b="1">
          <a:solidFill>
            <a:schemeClr val="tx2"/>
          </a:solidFill>
          <a:latin typeface="Arial" charset="0"/>
        </a:defRPr>
      </a:lvl3pPr>
      <a:lvl4pPr algn="l" rtl="0" eaLnBrk="1" fontAlgn="base" hangingPunct="1">
        <a:lnSpc>
          <a:spcPct val="85000"/>
        </a:lnSpc>
        <a:spcBef>
          <a:spcPct val="0"/>
        </a:spcBef>
        <a:spcAft>
          <a:spcPct val="0"/>
        </a:spcAft>
        <a:defRPr sz="2700" b="1">
          <a:solidFill>
            <a:schemeClr val="tx2"/>
          </a:solidFill>
          <a:latin typeface="Arial" charset="0"/>
        </a:defRPr>
      </a:lvl4pPr>
      <a:lvl5pPr algn="l" rtl="0" eaLnBrk="1" fontAlgn="base" hangingPunct="1">
        <a:lnSpc>
          <a:spcPct val="85000"/>
        </a:lnSpc>
        <a:spcBef>
          <a:spcPct val="0"/>
        </a:spcBef>
        <a:spcAft>
          <a:spcPct val="0"/>
        </a:spcAft>
        <a:defRPr sz="2700" b="1">
          <a:solidFill>
            <a:schemeClr val="tx2"/>
          </a:solidFill>
          <a:latin typeface="Arial" charset="0"/>
        </a:defRPr>
      </a:lvl5pPr>
      <a:lvl6pPr marL="380885" algn="l" rtl="0" eaLnBrk="1" fontAlgn="base" hangingPunct="1">
        <a:lnSpc>
          <a:spcPct val="85000"/>
        </a:lnSpc>
        <a:spcBef>
          <a:spcPct val="0"/>
        </a:spcBef>
        <a:spcAft>
          <a:spcPct val="0"/>
        </a:spcAft>
        <a:defRPr sz="2700" b="1">
          <a:solidFill>
            <a:srgbClr val="FF0000"/>
          </a:solidFill>
          <a:latin typeface="Arial" charset="0"/>
        </a:defRPr>
      </a:lvl6pPr>
      <a:lvl7pPr marL="761771" algn="l" rtl="0" eaLnBrk="1" fontAlgn="base" hangingPunct="1">
        <a:lnSpc>
          <a:spcPct val="85000"/>
        </a:lnSpc>
        <a:spcBef>
          <a:spcPct val="0"/>
        </a:spcBef>
        <a:spcAft>
          <a:spcPct val="0"/>
        </a:spcAft>
        <a:defRPr sz="2700" b="1">
          <a:solidFill>
            <a:srgbClr val="FF0000"/>
          </a:solidFill>
          <a:latin typeface="Arial" charset="0"/>
        </a:defRPr>
      </a:lvl7pPr>
      <a:lvl8pPr marL="1142654" algn="l" rtl="0" eaLnBrk="1" fontAlgn="base" hangingPunct="1">
        <a:lnSpc>
          <a:spcPct val="85000"/>
        </a:lnSpc>
        <a:spcBef>
          <a:spcPct val="0"/>
        </a:spcBef>
        <a:spcAft>
          <a:spcPct val="0"/>
        </a:spcAft>
        <a:defRPr sz="2700" b="1">
          <a:solidFill>
            <a:srgbClr val="FF0000"/>
          </a:solidFill>
          <a:latin typeface="Arial" charset="0"/>
        </a:defRPr>
      </a:lvl8pPr>
      <a:lvl9pPr marL="1523535" algn="l" rtl="0" eaLnBrk="1" fontAlgn="base" hangingPunct="1">
        <a:lnSpc>
          <a:spcPct val="85000"/>
        </a:lnSpc>
        <a:spcBef>
          <a:spcPct val="0"/>
        </a:spcBef>
        <a:spcAft>
          <a:spcPct val="0"/>
        </a:spcAft>
        <a:defRPr sz="2700" b="1">
          <a:solidFill>
            <a:srgbClr val="FF0000"/>
          </a:solidFill>
          <a:latin typeface="Arial" charset="0"/>
        </a:defRPr>
      </a:lvl9pPr>
    </p:titleStyle>
    <p:bodyStyle>
      <a:lvl1pPr marL="0" indent="0" algn="l" rtl="0" eaLnBrk="1" fontAlgn="base" hangingPunct="1">
        <a:spcBef>
          <a:spcPts val="667"/>
        </a:spcBef>
        <a:spcAft>
          <a:spcPct val="0"/>
        </a:spcAft>
        <a:buFont typeface="Wingdings" panose="05000000000000000000" pitchFamily="2" charset="2"/>
        <a:buNone/>
        <a:defRPr sz="1400" b="1">
          <a:solidFill>
            <a:srgbClr val="0000FF"/>
          </a:solidFill>
          <a:latin typeface="+mn-lt"/>
          <a:ea typeface="+mn-ea"/>
          <a:cs typeface="+mn-cs"/>
        </a:defRPr>
      </a:lvl1pPr>
      <a:lvl2pPr marL="304800" indent="-152400" algn="l" rtl="0" eaLnBrk="1" fontAlgn="base" hangingPunct="1">
        <a:spcBef>
          <a:spcPts val="200"/>
        </a:spcBef>
        <a:spcAft>
          <a:spcPts val="200"/>
        </a:spcAft>
        <a:buFont typeface="Wingdings" panose="05000000000000000000" pitchFamily="2" charset="2"/>
        <a:buChar char="§"/>
        <a:defRPr sz="1200">
          <a:solidFill>
            <a:schemeClr val="tx1"/>
          </a:solidFill>
          <a:latin typeface="+mn-lt"/>
        </a:defRPr>
      </a:lvl2pPr>
      <a:lvl3pPr marL="457200" indent="-152400" algn="l" rtl="0" eaLnBrk="1" fontAlgn="base" hangingPunct="1">
        <a:spcBef>
          <a:spcPts val="200"/>
        </a:spcBef>
        <a:spcAft>
          <a:spcPts val="0"/>
        </a:spcAft>
        <a:buFont typeface="Arial" panose="020B0604020202020204" pitchFamily="34" charset="0"/>
        <a:buChar char="–"/>
        <a:defRPr sz="1000">
          <a:solidFill>
            <a:schemeClr val="tx1"/>
          </a:solidFill>
          <a:latin typeface="+mn-lt"/>
        </a:defRPr>
      </a:lvl3pPr>
      <a:lvl4pPr marL="1001143" indent="-194411" algn="l" rtl="0" eaLnBrk="1" fontAlgn="base" hangingPunct="1">
        <a:spcBef>
          <a:spcPct val="5000"/>
        </a:spcBef>
        <a:spcAft>
          <a:spcPct val="0"/>
        </a:spcAft>
        <a:buChar char="–"/>
        <a:defRPr sz="1600">
          <a:solidFill>
            <a:schemeClr val="tx1"/>
          </a:solidFill>
          <a:latin typeface="+mn-lt"/>
        </a:defRPr>
      </a:lvl4pPr>
      <a:lvl5pPr marL="1240515" indent="-144160" algn="l" rtl="0" eaLnBrk="1" fontAlgn="base" hangingPunct="1">
        <a:spcBef>
          <a:spcPct val="0"/>
        </a:spcBef>
        <a:spcAft>
          <a:spcPct val="0"/>
        </a:spcAft>
        <a:buChar char="»"/>
        <a:defRPr sz="1600">
          <a:solidFill>
            <a:schemeClr val="tx1"/>
          </a:solidFill>
          <a:latin typeface="+mn-lt"/>
        </a:defRPr>
      </a:lvl5pPr>
      <a:lvl6pPr marL="1621400" indent="-144160" algn="l" rtl="0" eaLnBrk="1" fontAlgn="base" hangingPunct="1">
        <a:spcBef>
          <a:spcPct val="0"/>
        </a:spcBef>
        <a:spcAft>
          <a:spcPct val="0"/>
        </a:spcAft>
        <a:buChar char="»"/>
        <a:defRPr sz="1300">
          <a:solidFill>
            <a:schemeClr val="tx1"/>
          </a:solidFill>
          <a:latin typeface="+mn-lt"/>
        </a:defRPr>
      </a:lvl6pPr>
      <a:lvl7pPr marL="2002286" indent="-144160" algn="l" rtl="0" eaLnBrk="1" fontAlgn="base" hangingPunct="1">
        <a:spcBef>
          <a:spcPct val="0"/>
        </a:spcBef>
        <a:spcAft>
          <a:spcPct val="0"/>
        </a:spcAft>
        <a:buChar char="»"/>
        <a:defRPr sz="1300">
          <a:solidFill>
            <a:schemeClr val="tx1"/>
          </a:solidFill>
          <a:latin typeface="+mn-lt"/>
        </a:defRPr>
      </a:lvl7pPr>
      <a:lvl8pPr marL="2383171" indent="-144160" algn="l" rtl="0" eaLnBrk="1" fontAlgn="base" hangingPunct="1">
        <a:spcBef>
          <a:spcPct val="0"/>
        </a:spcBef>
        <a:spcAft>
          <a:spcPct val="0"/>
        </a:spcAft>
        <a:buChar char="»"/>
        <a:defRPr sz="1300">
          <a:solidFill>
            <a:schemeClr val="tx1"/>
          </a:solidFill>
          <a:latin typeface="+mn-lt"/>
        </a:defRPr>
      </a:lvl8pPr>
      <a:lvl9pPr marL="2764055" indent="-144160" algn="l" rtl="0" eaLnBrk="1" fontAlgn="base" hangingPunct="1">
        <a:spcBef>
          <a:spcPct val="0"/>
        </a:spcBef>
        <a:spcAft>
          <a:spcPct val="0"/>
        </a:spcAft>
        <a:buChar char="»"/>
        <a:defRPr sz="1300">
          <a:solidFill>
            <a:schemeClr val="tx1"/>
          </a:solidFill>
          <a:latin typeface="+mn-lt"/>
        </a:defRPr>
      </a:lvl9pPr>
    </p:bodyStyle>
    <p:otherStyle>
      <a:defPPr>
        <a:defRPr lang="en-US"/>
      </a:defPPr>
      <a:lvl1pPr marL="0" algn="l" defTabSz="761771" rtl="0" eaLnBrk="1" latinLnBrk="0" hangingPunct="1">
        <a:defRPr sz="1500" kern="1200">
          <a:solidFill>
            <a:schemeClr val="tx1"/>
          </a:solidFill>
          <a:latin typeface="+mn-lt"/>
          <a:ea typeface="+mn-ea"/>
          <a:cs typeface="+mn-cs"/>
        </a:defRPr>
      </a:lvl1pPr>
      <a:lvl2pPr marL="380885" algn="l" defTabSz="761771" rtl="0" eaLnBrk="1" latinLnBrk="0" hangingPunct="1">
        <a:defRPr sz="1500" kern="1200">
          <a:solidFill>
            <a:schemeClr val="tx1"/>
          </a:solidFill>
          <a:latin typeface="+mn-lt"/>
          <a:ea typeface="+mn-ea"/>
          <a:cs typeface="+mn-cs"/>
        </a:defRPr>
      </a:lvl2pPr>
      <a:lvl3pPr marL="761771" algn="l" defTabSz="761771" rtl="0" eaLnBrk="1" latinLnBrk="0" hangingPunct="1">
        <a:defRPr sz="1500" kern="1200">
          <a:solidFill>
            <a:schemeClr val="tx1"/>
          </a:solidFill>
          <a:latin typeface="+mn-lt"/>
          <a:ea typeface="+mn-ea"/>
          <a:cs typeface="+mn-cs"/>
        </a:defRPr>
      </a:lvl3pPr>
      <a:lvl4pPr marL="1142654" algn="l" defTabSz="761771" rtl="0" eaLnBrk="1" latinLnBrk="0" hangingPunct="1">
        <a:defRPr sz="1500" kern="1200">
          <a:solidFill>
            <a:schemeClr val="tx1"/>
          </a:solidFill>
          <a:latin typeface="+mn-lt"/>
          <a:ea typeface="+mn-ea"/>
          <a:cs typeface="+mn-cs"/>
        </a:defRPr>
      </a:lvl4pPr>
      <a:lvl5pPr marL="1523535" algn="l" defTabSz="761771" rtl="0" eaLnBrk="1" latinLnBrk="0" hangingPunct="1">
        <a:defRPr sz="1500" kern="1200">
          <a:solidFill>
            <a:schemeClr val="tx1"/>
          </a:solidFill>
          <a:latin typeface="+mn-lt"/>
          <a:ea typeface="+mn-ea"/>
          <a:cs typeface="+mn-cs"/>
        </a:defRPr>
      </a:lvl5pPr>
      <a:lvl6pPr marL="1904420" algn="l" defTabSz="761771" rtl="0" eaLnBrk="1" latinLnBrk="0" hangingPunct="1">
        <a:defRPr sz="1500" kern="1200">
          <a:solidFill>
            <a:schemeClr val="tx1"/>
          </a:solidFill>
          <a:latin typeface="+mn-lt"/>
          <a:ea typeface="+mn-ea"/>
          <a:cs typeface="+mn-cs"/>
        </a:defRPr>
      </a:lvl6pPr>
      <a:lvl7pPr marL="2285305" algn="l" defTabSz="761771" rtl="0" eaLnBrk="1" latinLnBrk="0" hangingPunct="1">
        <a:defRPr sz="1500" kern="1200">
          <a:solidFill>
            <a:schemeClr val="tx1"/>
          </a:solidFill>
          <a:latin typeface="+mn-lt"/>
          <a:ea typeface="+mn-ea"/>
          <a:cs typeface="+mn-cs"/>
        </a:defRPr>
      </a:lvl7pPr>
      <a:lvl8pPr marL="2666186" algn="l" defTabSz="761771" rtl="0" eaLnBrk="1" latinLnBrk="0" hangingPunct="1">
        <a:defRPr sz="1500" kern="1200">
          <a:solidFill>
            <a:schemeClr val="tx1"/>
          </a:solidFill>
          <a:latin typeface="+mn-lt"/>
          <a:ea typeface="+mn-ea"/>
          <a:cs typeface="+mn-cs"/>
        </a:defRPr>
      </a:lvl8pPr>
      <a:lvl9pPr marL="3047070" algn="l" defTabSz="761771" rtl="0" eaLnBrk="1" latinLnBrk="0" hangingPunct="1">
        <a:defRPr sz="15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31775" y="107164"/>
            <a:ext cx="8458200" cy="610791"/>
          </a:xfrm>
          <a:prstGeom prst="rect">
            <a:avLst/>
          </a:prstGeom>
          <a:noFill/>
          <a:ln w="9525">
            <a:noFill/>
            <a:miter lim="800000"/>
            <a:headEnd/>
            <a:tailEnd/>
          </a:ln>
        </p:spPr>
        <p:txBody>
          <a:bodyPr vert="horz" wrap="square" lIns="76179" tIns="38088" rIns="76179" bIns="38088"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333379" y="794150"/>
            <a:ext cx="8467725" cy="3701653"/>
          </a:xfrm>
          <a:prstGeom prst="rect">
            <a:avLst/>
          </a:prstGeom>
          <a:noFill/>
          <a:ln w="9525" algn="ctr">
            <a:noFill/>
            <a:miter lim="800000"/>
            <a:headEnd/>
            <a:tailEnd/>
          </a:ln>
        </p:spPr>
        <p:txBody>
          <a:bodyPr vert="horz" wrap="square" lIns="76179" tIns="38088" rIns="76179" bIns="38088"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30" name="Rectangle 6"/>
          <p:cNvSpPr>
            <a:spLocks noGrp="1" noChangeArrowheads="1"/>
          </p:cNvSpPr>
          <p:nvPr>
            <p:ph type="sldNum" sz="quarter" idx="4"/>
          </p:nvPr>
        </p:nvSpPr>
        <p:spPr bwMode="auto">
          <a:xfrm>
            <a:off x="6667503" y="4442792"/>
            <a:ext cx="2133600" cy="154782"/>
          </a:xfrm>
          <a:prstGeom prst="rect">
            <a:avLst/>
          </a:prstGeom>
          <a:noFill/>
          <a:ln w="9525">
            <a:noFill/>
            <a:miter lim="800000"/>
            <a:headEnd/>
            <a:tailEnd/>
          </a:ln>
          <a:effectLst/>
        </p:spPr>
        <p:txBody>
          <a:bodyPr vert="horz" wrap="square" lIns="76179" tIns="38088" rIns="76179" bIns="38088" numCol="1" anchor="t" anchorCtr="0" compatLnSpc="1">
            <a:prstTxWarp prst="textNoShape">
              <a:avLst/>
            </a:prstTxWarp>
          </a:bodyPr>
          <a:lstStyle>
            <a:lvl1pPr algn="r">
              <a:defRPr sz="700"/>
            </a:lvl1pPr>
          </a:lstStyle>
          <a:p>
            <a:pPr>
              <a:defRPr/>
            </a:pPr>
            <a:fld id="{B6C70261-DCF8-4A97-9502-E8EEF2364CDE}" type="slidenum">
              <a:rPr lang="en-US"/>
              <a:pPr>
                <a:defRPr/>
              </a:pPr>
              <a:t>‹#›</a:t>
            </a:fld>
            <a:endParaRPr lang="en-US"/>
          </a:p>
        </p:txBody>
      </p:sp>
      <p:cxnSp>
        <p:nvCxnSpPr>
          <p:cNvPr id="3" name="Straight Connector 2">
            <a:extLst>
              <a:ext uri="{FF2B5EF4-FFF2-40B4-BE49-F238E27FC236}">
                <a16:creationId xmlns:a16="http://schemas.microsoft.com/office/drawing/2014/main" id="{92663C74-62AB-B64B-BCBB-0866ABE6E2D3}"/>
              </a:ext>
            </a:extLst>
          </p:cNvPr>
          <p:cNvCxnSpPr>
            <a:cxnSpLocks/>
          </p:cNvCxnSpPr>
          <p:nvPr/>
        </p:nvCxnSpPr>
        <p:spPr>
          <a:xfrm>
            <a:off x="1" y="4656947"/>
            <a:ext cx="892889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 Box 31">
            <a:extLst>
              <a:ext uri="{FF2B5EF4-FFF2-40B4-BE49-F238E27FC236}">
                <a16:creationId xmlns:a16="http://schemas.microsoft.com/office/drawing/2014/main" id="{BBEA79FD-0CFB-464E-959F-0C18C604804A}"/>
              </a:ext>
            </a:extLst>
          </p:cNvPr>
          <p:cNvSpPr txBox="1">
            <a:spLocks noChangeArrowheads="1"/>
          </p:cNvSpPr>
          <p:nvPr/>
        </p:nvSpPr>
        <p:spPr bwMode="auto">
          <a:xfrm>
            <a:off x="334014" y="4646686"/>
            <a:ext cx="2111375" cy="184642"/>
          </a:xfrm>
          <a:prstGeom prst="rect">
            <a:avLst/>
          </a:prstGeom>
          <a:noFill/>
          <a:ln w="9525">
            <a:noFill/>
            <a:miter lim="800000"/>
            <a:headEnd/>
            <a:tailEnd/>
          </a:ln>
          <a:effectLst/>
        </p:spPr>
        <p:txBody>
          <a:bodyPr lIns="76179" tIns="38088" rIns="76179" bIns="38088">
            <a:spAutoFit/>
          </a:bodyPr>
          <a:lstStyle/>
          <a:p>
            <a:pPr>
              <a:spcBef>
                <a:spcPct val="50000"/>
              </a:spcBef>
              <a:defRPr/>
            </a:pPr>
            <a:r>
              <a:rPr lang="en-US" sz="700" dirty="0">
                <a:cs typeface="+mn-cs"/>
              </a:rPr>
              <a:t>TI Confidential – NDA Restrictions</a:t>
            </a:r>
          </a:p>
        </p:txBody>
      </p:sp>
    </p:spTree>
    <p:extLst>
      <p:ext uri="{BB962C8B-B14F-4D97-AF65-F5344CB8AC3E}">
        <p14:creationId xmlns:p14="http://schemas.microsoft.com/office/powerpoint/2010/main" val="3093008282"/>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Lst>
  <p:hf hdr="0" ftr="0" dt="0"/>
  <p:txStyles>
    <p:titleStyle>
      <a:lvl1pPr algn="l" rtl="0" eaLnBrk="1" fontAlgn="base" hangingPunct="1">
        <a:lnSpc>
          <a:spcPct val="85000"/>
        </a:lnSpc>
        <a:spcBef>
          <a:spcPct val="0"/>
        </a:spcBef>
        <a:spcAft>
          <a:spcPct val="0"/>
        </a:spcAft>
        <a:defRPr sz="2700" b="1">
          <a:solidFill>
            <a:schemeClr val="tx2"/>
          </a:solidFill>
          <a:latin typeface="+mj-lt"/>
          <a:ea typeface="+mj-ea"/>
          <a:cs typeface="+mj-cs"/>
        </a:defRPr>
      </a:lvl1pPr>
      <a:lvl2pPr algn="l" rtl="0" eaLnBrk="1" fontAlgn="base" hangingPunct="1">
        <a:lnSpc>
          <a:spcPct val="85000"/>
        </a:lnSpc>
        <a:spcBef>
          <a:spcPct val="0"/>
        </a:spcBef>
        <a:spcAft>
          <a:spcPct val="0"/>
        </a:spcAft>
        <a:defRPr sz="2700" b="1">
          <a:solidFill>
            <a:schemeClr val="tx2"/>
          </a:solidFill>
          <a:latin typeface="Arial" charset="0"/>
        </a:defRPr>
      </a:lvl2pPr>
      <a:lvl3pPr algn="l" rtl="0" eaLnBrk="1" fontAlgn="base" hangingPunct="1">
        <a:lnSpc>
          <a:spcPct val="85000"/>
        </a:lnSpc>
        <a:spcBef>
          <a:spcPct val="0"/>
        </a:spcBef>
        <a:spcAft>
          <a:spcPct val="0"/>
        </a:spcAft>
        <a:defRPr sz="2700" b="1">
          <a:solidFill>
            <a:schemeClr val="tx2"/>
          </a:solidFill>
          <a:latin typeface="Arial" charset="0"/>
        </a:defRPr>
      </a:lvl3pPr>
      <a:lvl4pPr algn="l" rtl="0" eaLnBrk="1" fontAlgn="base" hangingPunct="1">
        <a:lnSpc>
          <a:spcPct val="85000"/>
        </a:lnSpc>
        <a:spcBef>
          <a:spcPct val="0"/>
        </a:spcBef>
        <a:spcAft>
          <a:spcPct val="0"/>
        </a:spcAft>
        <a:defRPr sz="2700" b="1">
          <a:solidFill>
            <a:schemeClr val="tx2"/>
          </a:solidFill>
          <a:latin typeface="Arial" charset="0"/>
        </a:defRPr>
      </a:lvl4pPr>
      <a:lvl5pPr algn="l" rtl="0" eaLnBrk="1" fontAlgn="base" hangingPunct="1">
        <a:lnSpc>
          <a:spcPct val="85000"/>
        </a:lnSpc>
        <a:spcBef>
          <a:spcPct val="0"/>
        </a:spcBef>
        <a:spcAft>
          <a:spcPct val="0"/>
        </a:spcAft>
        <a:defRPr sz="2700" b="1">
          <a:solidFill>
            <a:schemeClr val="tx2"/>
          </a:solidFill>
          <a:latin typeface="Arial" charset="0"/>
        </a:defRPr>
      </a:lvl5pPr>
      <a:lvl6pPr marL="380885" algn="l" rtl="0" eaLnBrk="1" fontAlgn="base" hangingPunct="1">
        <a:lnSpc>
          <a:spcPct val="85000"/>
        </a:lnSpc>
        <a:spcBef>
          <a:spcPct val="0"/>
        </a:spcBef>
        <a:spcAft>
          <a:spcPct val="0"/>
        </a:spcAft>
        <a:defRPr sz="2700" b="1">
          <a:solidFill>
            <a:srgbClr val="FF0000"/>
          </a:solidFill>
          <a:latin typeface="Arial" charset="0"/>
        </a:defRPr>
      </a:lvl6pPr>
      <a:lvl7pPr marL="761771" algn="l" rtl="0" eaLnBrk="1" fontAlgn="base" hangingPunct="1">
        <a:lnSpc>
          <a:spcPct val="85000"/>
        </a:lnSpc>
        <a:spcBef>
          <a:spcPct val="0"/>
        </a:spcBef>
        <a:spcAft>
          <a:spcPct val="0"/>
        </a:spcAft>
        <a:defRPr sz="2700" b="1">
          <a:solidFill>
            <a:srgbClr val="FF0000"/>
          </a:solidFill>
          <a:latin typeface="Arial" charset="0"/>
        </a:defRPr>
      </a:lvl7pPr>
      <a:lvl8pPr marL="1142654" algn="l" rtl="0" eaLnBrk="1" fontAlgn="base" hangingPunct="1">
        <a:lnSpc>
          <a:spcPct val="85000"/>
        </a:lnSpc>
        <a:spcBef>
          <a:spcPct val="0"/>
        </a:spcBef>
        <a:spcAft>
          <a:spcPct val="0"/>
        </a:spcAft>
        <a:defRPr sz="2700" b="1">
          <a:solidFill>
            <a:srgbClr val="FF0000"/>
          </a:solidFill>
          <a:latin typeface="Arial" charset="0"/>
        </a:defRPr>
      </a:lvl8pPr>
      <a:lvl9pPr marL="1523535" algn="l" rtl="0" eaLnBrk="1" fontAlgn="base" hangingPunct="1">
        <a:lnSpc>
          <a:spcPct val="85000"/>
        </a:lnSpc>
        <a:spcBef>
          <a:spcPct val="0"/>
        </a:spcBef>
        <a:spcAft>
          <a:spcPct val="0"/>
        </a:spcAft>
        <a:defRPr sz="2700" b="1">
          <a:solidFill>
            <a:srgbClr val="FF0000"/>
          </a:solidFill>
          <a:latin typeface="Arial" charset="0"/>
        </a:defRPr>
      </a:lvl9pPr>
    </p:titleStyle>
    <p:bodyStyle>
      <a:lvl1pPr marL="189119" indent="-189119" algn="l" rtl="0" eaLnBrk="1" fontAlgn="base" hangingPunct="1">
        <a:spcBef>
          <a:spcPts val="667"/>
        </a:spcBef>
        <a:spcAft>
          <a:spcPct val="0"/>
        </a:spcAft>
        <a:buChar char="•"/>
        <a:defRPr sz="1800">
          <a:solidFill>
            <a:schemeClr val="tx1"/>
          </a:solidFill>
          <a:latin typeface="+mn-lt"/>
          <a:ea typeface="+mn-ea"/>
          <a:cs typeface="+mn-cs"/>
        </a:defRPr>
      </a:lvl1pPr>
      <a:lvl2pPr marL="478751" indent="-194411" algn="l" rtl="0" eaLnBrk="1" fontAlgn="base" hangingPunct="1">
        <a:spcBef>
          <a:spcPct val="20000"/>
        </a:spcBef>
        <a:spcAft>
          <a:spcPct val="0"/>
        </a:spcAft>
        <a:buChar char="–"/>
        <a:defRPr sz="1600">
          <a:solidFill>
            <a:schemeClr val="tx1"/>
          </a:solidFill>
          <a:latin typeface="+mn-lt"/>
        </a:defRPr>
      </a:lvl2pPr>
      <a:lvl3pPr marL="711512" indent="-137545" algn="l" rtl="0" eaLnBrk="1" fontAlgn="base" hangingPunct="1">
        <a:spcBef>
          <a:spcPct val="15000"/>
        </a:spcBef>
        <a:spcAft>
          <a:spcPct val="0"/>
        </a:spcAft>
        <a:buChar char="•"/>
        <a:defRPr sz="1600">
          <a:solidFill>
            <a:schemeClr val="tx1"/>
          </a:solidFill>
          <a:latin typeface="+mn-lt"/>
        </a:defRPr>
      </a:lvl3pPr>
      <a:lvl4pPr marL="1001143" indent="-194411" algn="l" rtl="0" eaLnBrk="1" fontAlgn="base" hangingPunct="1">
        <a:spcBef>
          <a:spcPct val="5000"/>
        </a:spcBef>
        <a:spcAft>
          <a:spcPct val="0"/>
        </a:spcAft>
        <a:buChar char="–"/>
        <a:defRPr sz="1600">
          <a:solidFill>
            <a:schemeClr val="tx1"/>
          </a:solidFill>
          <a:latin typeface="+mn-lt"/>
        </a:defRPr>
      </a:lvl4pPr>
      <a:lvl5pPr marL="1240515" indent="-144160" algn="l" rtl="0" eaLnBrk="1" fontAlgn="base" hangingPunct="1">
        <a:spcBef>
          <a:spcPct val="0"/>
        </a:spcBef>
        <a:spcAft>
          <a:spcPct val="0"/>
        </a:spcAft>
        <a:buChar char="»"/>
        <a:defRPr sz="1600">
          <a:solidFill>
            <a:schemeClr val="tx1"/>
          </a:solidFill>
          <a:latin typeface="+mn-lt"/>
        </a:defRPr>
      </a:lvl5pPr>
      <a:lvl6pPr marL="1621400" indent="-144160" algn="l" rtl="0" eaLnBrk="1" fontAlgn="base" hangingPunct="1">
        <a:spcBef>
          <a:spcPct val="0"/>
        </a:spcBef>
        <a:spcAft>
          <a:spcPct val="0"/>
        </a:spcAft>
        <a:buChar char="»"/>
        <a:defRPr sz="1300">
          <a:solidFill>
            <a:schemeClr val="tx1"/>
          </a:solidFill>
          <a:latin typeface="+mn-lt"/>
        </a:defRPr>
      </a:lvl6pPr>
      <a:lvl7pPr marL="2002286" indent="-144160" algn="l" rtl="0" eaLnBrk="1" fontAlgn="base" hangingPunct="1">
        <a:spcBef>
          <a:spcPct val="0"/>
        </a:spcBef>
        <a:spcAft>
          <a:spcPct val="0"/>
        </a:spcAft>
        <a:buChar char="»"/>
        <a:defRPr sz="1300">
          <a:solidFill>
            <a:schemeClr val="tx1"/>
          </a:solidFill>
          <a:latin typeface="+mn-lt"/>
        </a:defRPr>
      </a:lvl7pPr>
      <a:lvl8pPr marL="2383171" indent="-144160" algn="l" rtl="0" eaLnBrk="1" fontAlgn="base" hangingPunct="1">
        <a:spcBef>
          <a:spcPct val="0"/>
        </a:spcBef>
        <a:spcAft>
          <a:spcPct val="0"/>
        </a:spcAft>
        <a:buChar char="»"/>
        <a:defRPr sz="1300">
          <a:solidFill>
            <a:schemeClr val="tx1"/>
          </a:solidFill>
          <a:latin typeface="+mn-lt"/>
        </a:defRPr>
      </a:lvl8pPr>
      <a:lvl9pPr marL="2764055" indent="-144160" algn="l" rtl="0" eaLnBrk="1" fontAlgn="base" hangingPunct="1">
        <a:spcBef>
          <a:spcPct val="0"/>
        </a:spcBef>
        <a:spcAft>
          <a:spcPct val="0"/>
        </a:spcAft>
        <a:buChar char="»"/>
        <a:defRPr sz="1300">
          <a:solidFill>
            <a:schemeClr val="tx1"/>
          </a:solidFill>
          <a:latin typeface="+mn-lt"/>
        </a:defRPr>
      </a:lvl9pPr>
    </p:bodyStyle>
    <p:otherStyle>
      <a:defPPr>
        <a:defRPr lang="en-US"/>
      </a:defPPr>
      <a:lvl1pPr marL="0" algn="l" defTabSz="761771" rtl="0" eaLnBrk="1" latinLnBrk="0" hangingPunct="1">
        <a:defRPr sz="1500" kern="1200">
          <a:solidFill>
            <a:schemeClr val="tx1"/>
          </a:solidFill>
          <a:latin typeface="+mn-lt"/>
          <a:ea typeface="+mn-ea"/>
          <a:cs typeface="+mn-cs"/>
        </a:defRPr>
      </a:lvl1pPr>
      <a:lvl2pPr marL="380885" algn="l" defTabSz="761771" rtl="0" eaLnBrk="1" latinLnBrk="0" hangingPunct="1">
        <a:defRPr sz="1500" kern="1200">
          <a:solidFill>
            <a:schemeClr val="tx1"/>
          </a:solidFill>
          <a:latin typeface="+mn-lt"/>
          <a:ea typeface="+mn-ea"/>
          <a:cs typeface="+mn-cs"/>
        </a:defRPr>
      </a:lvl2pPr>
      <a:lvl3pPr marL="761771" algn="l" defTabSz="761771" rtl="0" eaLnBrk="1" latinLnBrk="0" hangingPunct="1">
        <a:defRPr sz="1500" kern="1200">
          <a:solidFill>
            <a:schemeClr val="tx1"/>
          </a:solidFill>
          <a:latin typeface="+mn-lt"/>
          <a:ea typeface="+mn-ea"/>
          <a:cs typeface="+mn-cs"/>
        </a:defRPr>
      </a:lvl3pPr>
      <a:lvl4pPr marL="1142654" algn="l" defTabSz="761771" rtl="0" eaLnBrk="1" latinLnBrk="0" hangingPunct="1">
        <a:defRPr sz="1500" kern="1200">
          <a:solidFill>
            <a:schemeClr val="tx1"/>
          </a:solidFill>
          <a:latin typeface="+mn-lt"/>
          <a:ea typeface="+mn-ea"/>
          <a:cs typeface="+mn-cs"/>
        </a:defRPr>
      </a:lvl4pPr>
      <a:lvl5pPr marL="1523535" algn="l" defTabSz="761771" rtl="0" eaLnBrk="1" latinLnBrk="0" hangingPunct="1">
        <a:defRPr sz="1500" kern="1200">
          <a:solidFill>
            <a:schemeClr val="tx1"/>
          </a:solidFill>
          <a:latin typeface="+mn-lt"/>
          <a:ea typeface="+mn-ea"/>
          <a:cs typeface="+mn-cs"/>
        </a:defRPr>
      </a:lvl5pPr>
      <a:lvl6pPr marL="1904420" algn="l" defTabSz="761771" rtl="0" eaLnBrk="1" latinLnBrk="0" hangingPunct="1">
        <a:defRPr sz="1500" kern="1200">
          <a:solidFill>
            <a:schemeClr val="tx1"/>
          </a:solidFill>
          <a:latin typeface="+mn-lt"/>
          <a:ea typeface="+mn-ea"/>
          <a:cs typeface="+mn-cs"/>
        </a:defRPr>
      </a:lvl6pPr>
      <a:lvl7pPr marL="2285305" algn="l" defTabSz="761771" rtl="0" eaLnBrk="1" latinLnBrk="0" hangingPunct="1">
        <a:defRPr sz="1500" kern="1200">
          <a:solidFill>
            <a:schemeClr val="tx1"/>
          </a:solidFill>
          <a:latin typeface="+mn-lt"/>
          <a:ea typeface="+mn-ea"/>
          <a:cs typeface="+mn-cs"/>
        </a:defRPr>
      </a:lvl7pPr>
      <a:lvl8pPr marL="2666186" algn="l" defTabSz="761771" rtl="0" eaLnBrk="1" latinLnBrk="0" hangingPunct="1">
        <a:defRPr sz="1500" kern="1200">
          <a:solidFill>
            <a:schemeClr val="tx1"/>
          </a:solidFill>
          <a:latin typeface="+mn-lt"/>
          <a:ea typeface="+mn-ea"/>
          <a:cs typeface="+mn-cs"/>
        </a:defRPr>
      </a:lvl8pPr>
      <a:lvl9pPr marL="3047070" algn="l" defTabSz="761771" rtl="0" eaLnBrk="1" latinLnBrk="0" hangingPunct="1">
        <a:defRPr sz="15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31775" y="107163"/>
            <a:ext cx="8458200" cy="610791"/>
          </a:xfrm>
          <a:prstGeom prst="rect">
            <a:avLst/>
          </a:prstGeom>
          <a:noFill/>
          <a:ln w="9525">
            <a:noFill/>
            <a:miter lim="800000"/>
            <a:headEnd/>
            <a:tailEnd/>
          </a:ln>
        </p:spPr>
        <p:txBody>
          <a:bodyPr vert="horz" wrap="square" lIns="76179" tIns="38088" rIns="76179" bIns="38088"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333378" y="794149"/>
            <a:ext cx="8467725" cy="3701653"/>
          </a:xfrm>
          <a:prstGeom prst="rect">
            <a:avLst/>
          </a:prstGeom>
          <a:noFill/>
          <a:ln w="9525" algn="ctr">
            <a:noFill/>
            <a:miter lim="800000"/>
            <a:headEnd/>
            <a:tailEnd/>
          </a:ln>
        </p:spPr>
        <p:txBody>
          <a:bodyPr vert="horz" wrap="square" lIns="76179" tIns="38088" rIns="76179" bIns="38088"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30" name="Rectangle 6"/>
          <p:cNvSpPr>
            <a:spLocks noGrp="1" noChangeArrowheads="1"/>
          </p:cNvSpPr>
          <p:nvPr>
            <p:ph type="sldNum" sz="quarter" idx="4"/>
          </p:nvPr>
        </p:nvSpPr>
        <p:spPr bwMode="auto">
          <a:xfrm>
            <a:off x="6667503" y="4442792"/>
            <a:ext cx="2133600" cy="154782"/>
          </a:xfrm>
          <a:prstGeom prst="rect">
            <a:avLst/>
          </a:prstGeom>
          <a:noFill/>
          <a:ln w="9525">
            <a:noFill/>
            <a:miter lim="800000"/>
            <a:headEnd/>
            <a:tailEnd/>
          </a:ln>
          <a:effectLst/>
        </p:spPr>
        <p:txBody>
          <a:bodyPr vert="horz" wrap="square" lIns="76179" tIns="38088" rIns="76179" bIns="38088" numCol="1" anchor="t" anchorCtr="0" compatLnSpc="1">
            <a:prstTxWarp prst="textNoShape">
              <a:avLst/>
            </a:prstTxWarp>
          </a:bodyPr>
          <a:lstStyle>
            <a:lvl1pPr algn="r">
              <a:defRPr sz="700"/>
            </a:lvl1pPr>
          </a:lstStyle>
          <a:p>
            <a:pPr>
              <a:defRPr/>
            </a:pPr>
            <a:fld id="{B6C70261-DCF8-4A97-9502-E8EEF2364CDE}" type="slidenum">
              <a:rPr lang="en-US"/>
              <a:pPr>
                <a:defRPr/>
              </a:pPr>
              <a:t>‹#›</a:t>
            </a:fld>
            <a:endParaRPr lang="en-US" dirty="0"/>
          </a:p>
        </p:txBody>
      </p:sp>
      <p:cxnSp>
        <p:nvCxnSpPr>
          <p:cNvPr id="3" name="Straight Connector 2">
            <a:extLst>
              <a:ext uri="{FF2B5EF4-FFF2-40B4-BE49-F238E27FC236}">
                <a16:creationId xmlns:a16="http://schemas.microsoft.com/office/drawing/2014/main" id="{92663C74-62AB-B64B-BCBB-0866ABE6E2D3}"/>
              </a:ext>
            </a:extLst>
          </p:cNvPr>
          <p:cNvCxnSpPr>
            <a:cxnSpLocks/>
          </p:cNvCxnSpPr>
          <p:nvPr userDrawn="1"/>
        </p:nvCxnSpPr>
        <p:spPr>
          <a:xfrm>
            <a:off x="0" y="4656947"/>
            <a:ext cx="892889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 Box 31">
            <a:extLst>
              <a:ext uri="{FF2B5EF4-FFF2-40B4-BE49-F238E27FC236}">
                <a16:creationId xmlns:a16="http://schemas.microsoft.com/office/drawing/2014/main" id="{BBEA79FD-0CFB-464E-959F-0C18C604804A}"/>
              </a:ext>
            </a:extLst>
          </p:cNvPr>
          <p:cNvSpPr txBox="1">
            <a:spLocks noChangeArrowheads="1"/>
          </p:cNvSpPr>
          <p:nvPr userDrawn="1"/>
        </p:nvSpPr>
        <p:spPr bwMode="auto">
          <a:xfrm>
            <a:off x="334013" y="4656947"/>
            <a:ext cx="2111375" cy="184642"/>
          </a:xfrm>
          <a:prstGeom prst="rect">
            <a:avLst/>
          </a:prstGeom>
          <a:noFill/>
          <a:ln w="9525">
            <a:noFill/>
            <a:miter lim="800000"/>
            <a:headEnd/>
            <a:tailEnd/>
          </a:ln>
          <a:effectLst/>
        </p:spPr>
        <p:txBody>
          <a:bodyPr lIns="76179" tIns="38088" rIns="76179" bIns="38088">
            <a:spAutoFit/>
          </a:bodyPr>
          <a:lstStyle/>
          <a:p>
            <a:pPr marL="0" marR="0" indent="0" algn="l" defTabSz="761790" rtl="0" eaLnBrk="1" fontAlgn="base" latinLnBrk="0" hangingPunct="1">
              <a:lnSpc>
                <a:spcPct val="100000"/>
              </a:lnSpc>
              <a:spcBef>
                <a:spcPct val="50000"/>
              </a:spcBef>
              <a:spcAft>
                <a:spcPct val="0"/>
              </a:spcAft>
              <a:buClrTx/>
              <a:buSzTx/>
              <a:buFontTx/>
              <a:buNone/>
              <a:tabLst/>
              <a:defRPr/>
            </a:pPr>
            <a:r>
              <a:rPr lang="en-US" sz="700" dirty="0"/>
              <a:t>TI Information – Selective Disclosure</a:t>
            </a:r>
          </a:p>
        </p:txBody>
      </p:sp>
    </p:spTree>
    <p:extLst>
      <p:ext uri="{BB962C8B-B14F-4D97-AF65-F5344CB8AC3E}">
        <p14:creationId xmlns:p14="http://schemas.microsoft.com/office/powerpoint/2010/main" val="116171793"/>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Lst>
  <p:hf hdr="0" ftr="0" dt="0"/>
  <p:txStyles>
    <p:titleStyle>
      <a:lvl1pPr algn="l" rtl="0" eaLnBrk="1" fontAlgn="base" hangingPunct="1">
        <a:lnSpc>
          <a:spcPct val="85000"/>
        </a:lnSpc>
        <a:spcBef>
          <a:spcPct val="0"/>
        </a:spcBef>
        <a:spcAft>
          <a:spcPct val="0"/>
        </a:spcAft>
        <a:defRPr sz="2700" b="1">
          <a:solidFill>
            <a:schemeClr val="tx2"/>
          </a:solidFill>
          <a:latin typeface="+mj-lt"/>
          <a:ea typeface="+mj-ea"/>
          <a:cs typeface="+mj-cs"/>
        </a:defRPr>
      </a:lvl1pPr>
      <a:lvl2pPr algn="l" rtl="0" eaLnBrk="1" fontAlgn="base" hangingPunct="1">
        <a:lnSpc>
          <a:spcPct val="85000"/>
        </a:lnSpc>
        <a:spcBef>
          <a:spcPct val="0"/>
        </a:spcBef>
        <a:spcAft>
          <a:spcPct val="0"/>
        </a:spcAft>
        <a:defRPr sz="2700" b="1">
          <a:solidFill>
            <a:schemeClr val="tx2"/>
          </a:solidFill>
          <a:latin typeface="Arial" charset="0"/>
        </a:defRPr>
      </a:lvl2pPr>
      <a:lvl3pPr algn="l" rtl="0" eaLnBrk="1" fontAlgn="base" hangingPunct="1">
        <a:lnSpc>
          <a:spcPct val="85000"/>
        </a:lnSpc>
        <a:spcBef>
          <a:spcPct val="0"/>
        </a:spcBef>
        <a:spcAft>
          <a:spcPct val="0"/>
        </a:spcAft>
        <a:defRPr sz="2700" b="1">
          <a:solidFill>
            <a:schemeClr val="tx2"/>
          </a:solidFill>
          <a:latin typeface="Arial" charset="0"/>
        </a:defRPr>
      </a:lvl3pPr>
      <a:lvl4pPr algn="l" rtl="0" eaLnBrk="1" fontAlgn="base" hangingPunct="1">
        <a:lnSpc>
          <a:spcPct val="85000"/>
        </a:lnSpc>
        <a:spcBef>
          <a:spcPct val="0"/>
        </a:spcBef>
        <a:spcAft>
          <a:spcPct val="0"/>
        </a:spcAft>
        <a:defRPr sz="2700" b="1">
          <a:solidFill>
            <a:schemeClr val="tx2"/>
          </a:solidFill>
          <a:latin typeface="Arial" charset="0"/>
        </a:defRPr>
      </a:lvl4pPr>
      <a:lvl5pPr algn="l" rtl="0" eaLnBrk="1" fontAlgn="base" hangingPunct="1">
        <a:lnSpc>
          <a:spcPct val="85000"/>
        </a:lnSpc>
        <a:spcBef>
          <a:spcPct val="0"/>
        </a:spcBef>
        <a:spcAft>
          <a:spcPct val="0"/>
        </a:spcAft>
        <a:defRPr sz="2700" b="1">
          <a:solidFill>
            <a:schemeClr val="tx2"/>
          </a:solidFill>
          <a:latin typeface="Arial" charset="0"/>
        </a:defRPr>
      </a:lvl5pPr>
      <a:lvl6pPr marL="380895" algn="l" rtl="0" eaLnBrk="1" fontAlgn="base" hangingPunct="1">
        <a:lnSpc>
          <a:spcPct val="85000"/>
        </a:lnSpc>
        <a:spcBef>
          <a:spcPct val="0"/>
        </a:spcBef>
        <a:spcAft>
          <a:spcPct val="0"/>
        </a:spcAft>
        <a:defRPr sz="2700" b="1">
          <a:solidFill>
            <a:srgbClr val="FF0000"/>
          </a:solidFill>
          <a:latin typeface="Arial" charset="0"/>
        </a:defRPr>
      </a:lvl6pPr>
      <a:lvl7pPr marL="761790" algn="l" rtl="0" eaLnBrk="1" fontAlgn="base" hangingPunct="1">
        <a:lnSpc>
          <a:spcPct val="85000"/>
        </a:lnSpc>
        <a:spcBef>
          <a:spcPct val="0"/>
        </a:spcBef>
        <a:spcAft>
          <a:spcPct val="0"/>
        </a:spcAft>
        <a:defRPr sz="2700" b="1">
          <a:solidFill>
            <a:srgbClr val="FF0000"/>
          </a:solidFill>
          <a:latin typeface="Arial" charset="0"/>
        </a:defRPr>
      </a:lvl7pPr>
      <a:lvl8pPr marL="1142683" algn="l" rtl="0" eaLnBrk="1" fontAlgn="base" hangingPunct="1">
        <a:lnSpc>
          <a:spcPct val="85000"/>
        </a:lnSpc>
        <a:spcBef>
          <a:spcPct val="0"/>
        </a:spcBef>
        <a:spcAft>
          <a:spcPct val="0"/>
        </a:spcAft>
        <a:defRPr sz="2700" b="1">
          <a:solidFill>
            <a:srgbClr val="FF0000"/>
          </a:solidFill>
          <a:latin typeface="Arial" charset="0"/>
        </a:defRPr>
      </a:lvl8pPr>
      <a:lvl9pPr marL="1523573" algn="l" rtl="0" eaLnBrk="1" fontAlgn="base" hangingPunct="1">
        <a:lnSpc>
          <a:spcPct val="85000"/>
        </a:lnSpc>
        <a:spcBef>
          <a:spcPct val="0"/>
        </a:spcBef>
        <a:spcAft>
          <a:spcPct val="0"/>
        </a:spcAft>
        <a:defRPr sz="2700" b="1">
          <a:solidFill>
            <a:srgbClr val="FF0000"/>
          </a:solidFill>
          <a:latin typeface="Arial" charset="0"/>
        </a:defRPr>
      </a:lvl9pPr>
    </p:titleStyle>
    <p:bodyStyle>
      <a:lvl1pPr marL="189124" indent="-189124" algn="l" rtl="0" eaLnBrk="1" fontAlgn="base" hangingPunct="1">
        <a:spcBef>
          <a:spcPts val="667"/>
        </a:spcBef>
        <a:spcAft>
          <a:spcPct val="0"/>
        </a:spcAft>
        <a:buChar char="•"/>
        <a:defRPr sz="1800">
          <a:solidFill>
            <a:schemeClr val="tx1"/>
          </a:solidFill>
          <a:latin typeface="+mn-lt"/>
          <a:ea typeface="+mn-ea"/>
          <a:cs typeface="+mn-cs"/>
        </a:defRPr>
      </a:lvl1pPr>
      <a:lvl2pPr marL="478763" indent="-194416" algn="l" rtl="0" eaLnBrk="1" fontAlgn="base" hangingPunct="1">
        <a:spcBef>
          <a:spcPct val="20000"/>
        </a:spcBef>
        <a:spcAft>
          <a:spcPct val="0"/>
        </a:spcAft>
        <a:buChar char="–"/>
        <a:defRPr sz="1600">
          <a:solidFill>
            <a:schemeClr val="tx1"/>
          </a:solidFill>
          <a:latin typeface="+mn-lt"/>
        </a:defRPr>
      </a:lvl2pPr>
      <a:lvl3pPr marL="711530" indent="-137548" algn="l" rtl="0" eaLnBrk="1" fontAlgn="base" hangingPunct="1">
        <a:spcBef>
          <a:spcPct val="15000"/>
        </a:spcBef>
        <a:spcAft>
          <a:spcPct val="0"/>
        </a:spcAft>
        <a:buChar char="•"/>
        <a:defRPr sz="1600">
          <a:solidFill>
            <a:schemeClr val="tx1"/>
          </a:solidFill>
          <a:latin typeface="+mn-lt"/>
        </a:defRPr>
      </a:lvl3pPr>
      <a:lvl4pPr marL="1001168" indent="-194416" algn="l" rtl="0" eaLnBrk="1" fontAlgn="base" hangingPunct="1">
        <a:spcBef>
          <a:spcPct val="5000"/>
        </a:spcBef>
        <a:spcAft>
          <a:spcPct val="0"/>
        </a:spcAft>
        <a:buChar char="–"/>
        <a:defRPr sz="1600">
          <a:solidFill>
            <a:schemeClr val="tx1"/>
          </a:solidFill>
          <a:latin typeface="+mn-lt"/>
        </a:defRPr>
      </a:lvl4pPr>
      <a:lvl5pPr marL="1240546" indent="-144163" algn="l" rtl="0" eaLnBrk="1" fontAlgn="base" hangingPunct="1">
        <a:spcBef>
          <a:spcPct val="0"/>
        </a:spcBef>
        <a:spcAft>
          <a:spcPct val="0"/>
        </a:spcAft>
        <a:buChar char="»"/>
        <a:defRPr sz="1600">
          <a:solidFill>
            <a:schemeClr val="tx1"/>
          </a:solidFill>
          <a:latin typeface="+mn-lt"/>
        </a:defRPr>
      </a:lvl5pPr>
      <a:lvl6pPr marL="1621441" indent="-144163" algn="l" rtl="0" eaLnBrk="1" fontAlgn="base" hangingPunct="1">
        <a:spcBef>
          <a:spcPct val="0"/>
        </a:spcBef>
        <a:spcAft>
          <a:spcPct val="0"/>
        </a:spcAft>
        <a:buChar char="»"/>
        <a:defRPr sz="1300">
          <a:solidFill>
            <a:schemeClr val="tx1"/>
          </a:solidFill>
          <a:latin typeface="+mn-lt"/>
        </a:defRPr>
      </a:lvl6pPr>
      <a:lvl7pPr marL="2002336" indent="-144163" algn="l" rtl="0" eaLnBrk="1" fontAlgn="base" hangingPunct="1">
        <a:spcBef>
          <a:spcPct val="0"/>
        </a:spcBef>
        <a:spcAft>
          <a:spcPct val="0"/>
        </a:spcAft>
        <a:buChar char="»"/>
        <a:defRPr sz="1300">
          <a:solidFill>
            <a:schemeClr val="tx1"/>
          </a:solidFill>
          <a:latin typeface="+mn-lt"/>
        </a:defRPr>
      </a:lvl7pPr>
      <a:lvl8pPr marL="2383230" indent="-144163" algn="l" rtl="0" eaLnBrk="1" fontAlgn="base" hangingPunct="1">
        <a:spcBef>
          <a:spcPct val="0"/>
        </a:spcBef>
        <a:spcAft>
          <a:spcPct val="0"/>
        </a:spcAft>
        <a:buChar char="»"/>
        <a:defRPr sz="1300">
          <a:solidFill>
            <a:schemeClr val="tx1"/>
          </a:solidFill>
          <a:latin typeface="+mn-lt"/>
        </a:defRPr>
      </a:lvl8pPr>
      <a:lvl9pPr marL="2764124" indent="-144163" algn="l" rtl="0" eaLnBrk="1" fontAlgn="base" hangingPunct="1">
        <a:spcBef>
          <a:spcPct val="0"/>
        </a:spcBef>
        <a:spcAft>
          <a:spcPct val="0"/>
        </a:spcAft>
        <a:buChar char="»"/>
        <a:defRPr sz="1300">
          <a:solidFill>
            <a:schemeClr val="tx1"/>
          </a:solidFill>
          <a:latin typeface="+mn-lt"/>
        </a:defRPr>
      </a:lvl9pPr>
    </p:bodyStyle>
    <p:otherStyle>
      <a:defPPr>
        <a:defRPr lang="en-US"/>
      </a:defPPr>
      <a:lvl1pPr marL="0" algn="l" defTabSz="761790" rtl="0" eaLnBrk="1" latinLnBrk="0" hangingPunct="1">
        <a:defRPr sz="1500" kern="1200">
          <a:solidFill>
            <a:schemeClr val="tx1"/>
          </a:solidFill>
          <a:latin typeface="+mn-lt"/>
          <a:ea typeface="+mn-ea"/>
          <a:cs typeface="+mn-cs"/>
        </a:defRPr>
      </a:lvl1pPr>
      <a:lvl2pPr marL="380895" algn="l" defTabSz="761790" rtl="0" eaLnBrk="1" latinLnBrk="0" hangingPunct="1">
        <a:defRPr sz="1500" kern="1200">
          <a:solidFill>
            <a:schemeClr val="tx1"/>
          </a:solidFill>
          <a:latin typeface="+mn-lt"/>
          <a:ea typeface="+mn-ea"/>
          <a:cs typeface="+mn-cs"/>
        </a:defRPr>
      </a:lvl2pPr>
      <a:lvl3pPr marL="761790" algn="l" defTabSz="761790" rtl="0" eaLnBrk="1" latinLnBrk="0" hangingPunct="1">
        <a:defRPr sz="1500" kern="1200">
          <a:solidFill>
            <a:schemeClr val="tx1"/>
          </a:solidFill>
          <a:latin typeface="+mn-lt"/>
          <a:ea typeface="+mn-ea"/>
          <a:cs typeface="+mn-cs"/>
        </a:defRPr>
      </a:lvl3pPr>
      <a:lvl4pPr marL="1142683" algn="l" defTabSz="761790" rtl="0" eaLnBrk="1" latinLnBrk="0" hangingPunct="1">
        <a:defRPr sz="1500" kern="1200">
          <a:solidFill>
            <a:schemeClr val="tx1"/>
          </a:solidFill>
          <a:latin typeface="+mn-lt"/>
          <a:ea typeface="+mn-ea"/>
          <a:cs typeface="+mn-cs"/>
        </a:defRPr>
      </a:lvl4pPr>
      <a:lvl5pPr marL="1523573" algn="l" defTabSz="761790" rtl="0" eaLnBrk="1" latinLnBrk="0" hangingPunct="1">
        <a:defRPr sz="1500" kern="1200">
          <a:solidFill>
            <a:schemeClr val="tx1"/>
          </a:solidFill>
          <a:latin typeface="+mn-lt"/>
          <a:ea typeface="+mn-ea"/>
          <a:cs typeface="+mn-cs"/>
        </a:defRPr>
      </a:lvl5pPr>
      <a:lvl6pPr marL="1904467" algn="l" defTabSz="761790" rtl="0" eaLnBrk="1" latinLnBrk="0" hangingPunct="1">
        <a:defRPr sz="1500" kern="1200">
          <a:solidFill>
            <a:schemeClr val="tx1"/>
          </a:solidFill>
          <a:latin typeface="+mn-lt"/>
          <a:ea typeface="+mn-ea"/>
          <a:cs typeface="+mn-cs"/>
        </a:defRPr>
      </a:lvl6pPr>
      <a:lvl7pPr marL="2285362" algn="l" defTabSz="761790" rtl="0" eaLnBrk="1" latinLnBrk="0" hangingPunct="1">
        <a:defRPr sz="1500" kern="1200">
          <a:solidFill>
            <a:schemeClr val="tx1"/>
          </a:solidFill>
          <a:latin typeface="+mn-lt"/>
          <a:ea typeface="+mn-ea"/>
          <a:cs typeface="+mn-cs"/>
        </a:defRPr>
      </a:lvl7pPr>
      <a:lvl8pPr marL="2666253" algn="l" defTabSz="761790" rtl="0" eaLnBrk="1" latinLnBrk="0" hangingPunct="1">
        <a:defRPr sz="1500" kern="1200">
          <a:solidFill>
            <a:schemeClr val="tx1"/>
          </a:solidFill>
          <a:latin typeface="+mn-lt"/>
          <a:ea typeface="+mn-ea"/>
          <a:cs typeface="+mn-cs"/>
        </a:defRPr>
      </a:lvl8pPr>
      <a:lvl9pPr marL="3047146" algn="l" defTabSz="761790" rtl="0" eaLnBrk="1" latinLnBrk="0" hangingPunct="1">
        <a:defRPr sz="15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31775" y="107164"/>
            <a:ext cx="8458200" cy="610791"/>
          </a:xfrm>
          <a:prstGeom prst="rect">
            <a:avLst/>
          </a:prstGeom>
          <a:noFill/>
          <a:ln w="9525">
            <a:noFill/>
            <a:miter lim="800000"/>
            <a:headEnd/>
            <a:tailEnd/>
          </a:ln>
        </p:spPr>
        <p:txBody>
          <a:bodyPr vert="horz" wrap="square" lIns="76179" tIns="38088" rIns="76179" bIns="38088"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333379" y="794150"/>
            <a:ext cx="8467725" cy="3701653"/>
          </a:xfrm>
          <a:prstGeom prst="rect">
            <a:avLst/>
          </a:prstGeom>
          <a:noFill/>
          <a:ln w="9525" algn="ctr">
            <a:noFill/>
            <a:miter lim="800000"/>
            <a:headEnd/>
            <a:tailEnd/>
          </a:ln>
        </p:spPr>
        <p:txBody>
          <a:bodyPr vert="horz" wrap="square" lIns="76179" tIns="38088" rIns="76179" bIns="38088"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30" name="Rectangle 6"/>
          <p:cNvSpPr>
            <a:spLocks noGrp="1" noChangeArrowheads="1"/>
          </p:cNvSpPr>
          <p:nvPr>
            <p:ph type="sldNum" sz="quarter" idx="4"/>
          </p:nvPr>
        </p:nvSpPr>
        <p:spPr bwMode="auto">
          <a:xfrm>
            <a:off x="6667503" y="4442792"/>
            <a:ext cx="2133600" cy="154782"/>
          </a:xfrm>
          <a:prstGeom prst="rect">
            <a:avLst/>
          </a:prstGeom>
          <a:noFill/>
          <a:ln w="9525">
            <a:noFill/>
            <a:miter lim="800000"/>
            <a:headEnd/>
            <a:tailEnd/>
          </a:ln>
          <a:effectLst/>
        </p:spPr>
        <p:txBody>
          <a:bodyPr vert="horz" wrap="square" lIns="76179" tIns="38088" rIns="76179" bIns="38088" numCol="1" anchor="t" anchorCtr="0" compatLnSpc="1">
            <a:prstTxWarp prst="textNoShape">
              <a:avLst/>
            </a:prstTxWarp>
          </a:bodyPr>
          <a:lstStyle>
            <a:lvl1pPr algn="r">
              <a:defRPr sz="700"/>
            </a:lvl1pPr>
          </a:lstStyle>
          <a:p>
            <a:pPr defTabSz="914378">
              <a:defRPr/>
            </a:pPr>
            <a:fld id="{B6C70261-DCF8-4A97-9502-E8EEF2364CDE}" type="slidenum">
              <a:rPr lang="en-US" smtClean="0">
                <a:solidFill>
                  <a:srgbClr val="000000"/>
                </a:solidFill>
              </a:rPr>
              <a:pPr defTabSz="914378">
                <a:defRPr/>
              </a:pPr>
              <a:t>‹#›</a:t>
            </a:fld>
            <a:endParaRPr lang="en-US">
              <a:solidFill>
                <a:srgbClr val="000000"/>
              </a:solidFill>
            </a:endParaRPr>
          </a:p>
        </p:txBody>
      </p:sp>
      <p:cxnSp>
        <p:nvCxnSpPr>
          <p:cNvPr id="3" name="Straight Connector 2">
            <a:extLst>
              <a:ext uri="{FF2B5EF4-FFF2-40B4-BE49-F238E27FC236}">
                <a16:creationId xmlns:a16="http://schemas.microsoft.com/office/drawing/2014/main" id="{92663C74-62AB-B64B-BCBB-0866ABE6E2D3}"/>
              </a:ext>
            </a:extLst>
          </p:cNvPr>
          <p:cNvCxnSpPr>
            <a:cxnSpLocks/>
          </p:cNvCxnSpPr>
          <p:nvPr userDrawn="1"/>
        </p:nvCxnSpPr>
        <p:spPr>
          <a:xfrm>
            <a:off x="1" y="4656947"/>
            <a:ext cx="892889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 Box 31">
            <a:extLst>
              <a:ext uri="{FF2B5EF4-FFF2-40B4-BE49-F238E27FC236}">
                <a16:creationId xmlns:a16="http://schemas.microsoft.com/office/drawing/2014/main" id="{6C0D3139-615B-4D0A-AF5F-A7DB2ABEACAF}"/>
              </a:ext>
            </a:extLst>
          </p:cNvPr>
          <p:cNvSpPr txBox="1">
            <a:spLocks noChangeArrowheads="1"/>
          </p:cNvSpPr>
          <p:nvPr userDrawn="1"/>
        </p:nvSpPr>
        <p:spPr bwMode="auto">
          <a:xfrm>
            <a:off x="334014" y="4656947"/>
            <a:ext cx="2111375" cy="184642"/>
          </a:xfrm>
          <a:prstGeom prst="rect">
            <a:avLst/>
          </a:prstGeom>
          <a:noFill/>
          <a:ln w="9525">
            <a:noFill/>
            <a:miter lim="800000"/>
            <a:headEnd/>
            <a:tailEnd/>
          </a:ln>
          <a:effectLst/>
        </p:spPr>
        <p:txBody>
          <a:bodyPr lIns="76179" tIns="38088" rIns="76179" bIns="38088">
            <a:spAutoFit/>
          </a:bodyPr>
          <a:lstStyle/>
          <a:p>
            <a:pPr marL="0" marR="0" indent="0" algn="l" defTabSz="761771" rtl="0" eaLnBrk="1" fontAlgn="base" latinLnBrk="0" hangingPunct="1">
              <a:lnSpc>
                <a:spcPct val="100000"/>
              </a:lnSpc>
              <a:spcBef>
                <a:spcPct val="50000"/>
              </a:spcBef>
              <a:spcAft>
                <a:spcPct val="0"/>
              </a:spcAft>
              <a:buClrTx/>
              <a:buSzTx/>
              <a:buFontTx/>
              <a:buNone/>
              <a:tabLst/>
              <a:defRPr/>
            </a:pPr>
            <a:r>
              <a:rPr lang="en-US" sz="700" dirty="0"/>
              <a:t>TI Information – Selective Disclosure</a:t>
            </a:r>
          </a:p>
        </p:txBody>
      </p:sp>
    </p:spTree>
    <p:extLst>
      <p:ext uri="{BB962C8B-B14F-4D97-AF65-F5344CB8AC3E}">
        <p14:creationId xmlns:p14="http://schemas.microsoft.com/office/powerpoint/2010/main" val="391071834"/>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Lst>
  <p:hf hdr="0" ftr="0" dt="0"/>
  <p:txStyles>
    <p:titleStyle>
      <a:lvl1pPr algn="l" rtl="0" eaLnBrk="1" fontAlgn="base" hangingPunct="1">
        <a:lnSpc>
          <a:spcPct val="85000"/>
        </a:lnSpc>
        <a:spcBef>
          <a:spcPct val="0"/>
        </a:spcBef>
        <a:spcAft>
          <a:spcPct val="0"/>
        </a:spcAft>
        <a:defRPr sz="2700" b="1">
          <a:solidFill>
            <a:schemeClr val="tx2"/>
          </a:solidFill>
          <a:latin typeface="+mj-lt"/>
          <a:ea typeface="+mj-ea"/>
          <a:cs typeface="+mj-cs"/>
        </a:defRPr>
      </a:lvl1pPr>
      <a:lvl2pPr algn="l" rtl="0" eaLnBrk="1" fontAlgn="base" hangingPunct="1">
        <a:lnSpc>
          <a:spcPct val="85000"/>
        </a:lnSpc>
        <a:spcBef>
          <a:spcPct val="0"/>
        </a:spcBef>
        <a:spcAft>
          <a:spcPct val="0"/>
        </a:spcAft>
        <a:defRPr sz="2700" b="1">
          <a:solidFill>
            <a:schemeClr val="tx2"/>
          </a:solidFill>
          <a:latin typeface="Arial" charset="0"/>
        </a:defRPr>
      </a:lvl2pPr>
      <a:lvl3pPr algn="l" rtl="0" eaLnBrk="1" fontAlgn="base" hangingPunct="1">
        <a:lnSpc>
          <a:spcPct val="85000"/>
        </a:lnSpc>
        <a:spcBef>
          <a:spcPct val="0"/>
        </a:spcBef>
        <a:spcAft>
          <a:spcPct val="0"/>
        </a:spcAft>
        <a:defRPr sz="2700" b="1">
          <a:solidFill>
            <a:schemeClr val="tx2"/>
          </a:solidFill>
          <a:latin typeface="Arial" charset="0"/>
        </a:defRPr>
      </a:lvl3pPr>
      <a:lvl4pPr algn="l" rtl="0" eaLnBrk="1" fontAlgn="base" hangingPunct="1">
        <a:lnSpc>
          <a:spcPct val="85000"/>
        </a:lnSpc>
        <a:spcBef>
          <a:spcPct val="0"/>
        </a:spcBef>
        <a:spcAft>
          <a:spcPct val="0"/>
        </a:spcAft>
        <a:defRPr sz="2700" b="1">
          <a:solidFill>
            <a:schemeClr val="tx2"/>
          </a:solidFill>
          <a:latin typeface="Arial" charset="0"/>
        </a:defRPr>
      </a:lvl4pPr>
      <a:lvl5pPr algn="l" rtl="0" eaLnBrk="1" fontAlgn="base" hangingPunct="1">
        <a:lnSpc>
          <a:spcPct val="85000"/>
        </a:lnSpc>
        <a:spcBef>
          <a:spcPct val="0"/>
        </a:spcBef>
        <a:spcAft>
          <a:spcPct val="0"/>
        </a:spcAft>
        <a:defRPr sz="2700" b="1">
          <a:solidFill>
            <a:schemeClr val="tx2"/>
          </a:solidFill>
          <a:latin typeface="Arial" charset="0"/>
        </a:defRPr>
      </a:lvl5pPr>
      <a:lvl6pPr marL="380885" algn="l" rtl="0" eaLnBrk="1" fontAlgn="base" hangingPunct="1">
        <a:lnSpc>
          <a:spcPct val="85000"/>
        </a:lnSpc>
        <a:spcBef>
          <a:spcPct val="0"/>
        </a:spcBef>
        <a:spcAft>
          <a:spcPct val="0"/>
        </a:spcAft>
        <a:defRPr sz="2700" b="1">
          <a:solidFill>
            <a:srgbClr val="FF0000"/>
          </a:solidFill>
          <a:latin typeface="Arial" charset="0"/>
        </a:defRPr>
      </a:lvl6pPr>
      <a:lvl7pPr marL="761771" algn="l" rtl="0" eaLnBrk="1" fontAlgn="base" hangingPunct="1">
        <a:lnSpc>
          <a:spcPct val="85000"/>
        </a:lnSpc>
        <a:spcBef>
          <a:spcPct val="0"/>
        </a:spcBef>
        <a:spcAft>
          <a:spcPct val="0"/>
        </a:spcAft>
        <a:defRPr sz="2700" b="1">
          <a:solidFill>
            <a:srgbClr val="FF0000"/>
          </a:solidFill>
          <a:latin typeface="Arial" charset="0"/>
        </a:defRPr>
      </a:lvl7pPr>
      <a:lvl8pPr marL="1142654" algn="l" rtl="0" eaLnBrk="1" fontAlgn="base" hangingPunct="1">
        <a:lnSpc>
          <a:spcPct val="85000"/>
        </a:lnSpc>
        <a:spcBef>
          <a:spcPct val="0"/>
        </a:spcBef>
        <a:spcAft>
          <a:spcPct val="0"/>
        </a:spcAft>
        <a:defRPr sz="2700" b="1">
          <a:solidFill>
            <a:srgbClr val="FF0000"/>
          </a:solidFill>
          <a:latin typeface="Arial" charset="0"/>
        </a:defRPr>
      </a:lvl8pPr>
      <a:lvl9pPr marL="1523535" algn="l" rtl="0" eaLnBrk="1" fontAlgn="base" hangingPunct="1">
        <a:lnSpc>
          <a:spcPct val="85000"/>
        </a:lnSpc>
        <a:spcBef>
          <a:spcPct val="0"/>
        </a:spcBef>
        <a:spcAft>
          <a:spcPct val="0"/>
        </a:spcAft>
        <a:defRPr sz="2700" b="1">
          <a:solidFill>
            <a:srgbClr val="FF0000"/>
          </a:solidFill>
          <a:latin typeface="Arial" charset="0"/>
        </a:defRPr>
      </a:lvl9pPr>
    </p:titleStyle>
    <p:bodyStyle>
      <a:lvl1pPr marL="189119" indent="-189119" algn="l" rtl="0" eaLnBrk="1" fontAlgn="base" hangingPunct="1">
        <a:spcBef>
          <a:spcPts val="667"/>
        </a:spcBef>
        <a:spcAft>
          <a:spcPct val="0"/>
        </a:spcAft>
        <a:buChar char="•"/>
        <a:defRPr sz="1800">
          <a:solidFill>
            <a:schemeClr val="tx1"/>
          </a:solidFill>
          <a:latin typeface="+mn-lt"/>
          <a:ea typeface="+mn-ea"/>
          <a:cs typeface="+mn-cs"/>
        </a:defRPr>
      </a:lvl1pPr>
      <a:lvl2pPr marL="478751" indent="-194411" algn="l" rtl="0" eaLnBrk="1" fontAlgn="base" hangingPunct="1">
        <a:spcBef>
          <a:spcPct val="20000"/>
        </a:spcBef>
        <a:spcAft>
          <a:spcPct val="0"/>
        </a:spcAft>
        <a:buChar char="–"/>
        <a:defRPr sz="1600">
          <a:solidFill>
            <a:schemeClr val="tx1"/>
          </a:solidFill>
          <a:latin typeface="+mn-lt"/>
        </a:defRPr>
      </a:lvl2pPr>
      <a:lvl3pPr marL="711512" indent="-137545" algn="l" rtl="0" eaLnBrk="1" fontAlgn="base" hangingPunct="1">
        <a:spcBef>
          <a:spcPct val="15000"/>
        </a:spcBef>
        <a:spcAft>
          <a:spcPct val="0"/>
        </a:spcAft>
        <a:buChar char="•"/>
        <a:defRPr sz="1600">
          <a:solidFill>
            <a:schemeClr val="tx1"/>
          </a:solidFill>
          <a:latin typeface="+mn-lt"/>
        </a:defRPr>
      </a:lvl3pPr>
      <a:lvl4pPr marL="1001143" indent="-194411" algn="l" rtl="0" eaLnBrk="1" fontAlgn="base" hangingPunct="1">
        <a:spcBef>
          <a:spcPct val="5000"/>
        </a:spcBef>
        <a:spcAft>
          <a:spcPct val="0"/>
        </a:spcAft>
        <a:buChar char="–"/>
        <a:defRPr sz="1600">
          <a:solidFill>
            <a:schemeClr val="tx1"/>
          </a:solidFill>
          <a:latin typeface="+mn-lt"/>
        </a:defRPr>
      </a:lvl4pPr>
      <a:lvl5pPr marL="1240515" indent="-144160" algn="l" rtl="0" eaLnBrk="1" fontAlgn="base" hangingPunct="1">
        <a:spcBef>
          <a:spcPct val="0"/>
        </a:spcBef>
        <a:spcAft>
          <a:spcPct val="0"/>
        </a:spcAft>
        <a:buChar char="»"/>
        <a:defRPr sz="1600">
          <a:solidFill>
            <a:schemeClr val="tx1"/>
          </a:solidFill>
          <a:latin typeface="+mn-lt"/>
        </a:defRPr>
      </a:lvl5pPr>
      <a:lvl6pPr marL="1621400" indent="-144160" algn="l" rtl="0" eaLnBrk="1" fontAlgn="base" hangingPunct="1">
        <a:spcBef>
          <a:spcPct val="0"/>
        </a:spcBef>
        <a:spcAft>
          <a:spcPct val="0"/>
        </a:spcAft>
        <a:buChar char="»"/>
        <a:defRPr sz="1300">
          <a:solidFill>
            <a:schemeClr val="tx1"/>
          </a:solidFill>
          <a:latin typeface="+mn-lt"/>
        </a:defRPr>
      </a:lvl6pPr>
      <a:lvl7pPr marL="2002286" indent="-144160" algn="l" rtl="0" eaLnBrk="1" fontAlgn="base" hangingPunct="1">
        <a:spcBef>
          <a:spcPct val="0"/>
        </a:spcBef>
        <a:spcAft>
          <a:spcPct val="0"/>
        </a:spcAft>
        <a:buChar char="»"/>
        <a:defRPr sz="1300">
          <a:solidFill>
            <a:schemeClr val="tx1"/>
          </a:solidFill>
          <a:latin typeface="+mn-lt"/>
        </a:defRPr>
      </a:lvl7pPr>
      <a:lvl8pPr marL="2383171" indent="-144160" algn="l" rtl="0" eaLnBrk="1" fontAlgn="base" hangingPunct="1">
        <a:spcBef>
          <a:spcPct val="0"/>
        </a:spcBef>
        <a:spcAft>
          <a:spcPct val="0"/>
        </a:spcAft>
        <a:buChar char="»"/>
        <a:defRPr sz="1300">
          <a:solidFill>
            <a:schemeClr val="tx1"/>
          </a:solidFill>
          <a:latin typeface="+mn-lt"/>
        </a:defRPr>
      </a:lvl8pPr>
      <a:lvl9pPr marL="2764055" indent="-144160" algn="l" rtl="0" eaLnBrk="1" fontAlgn="base" hangingPunct="1">
        <a:spcBef>
          <a:spcPct val="0"/>
        </a:spcBef>
        <a:spcAft>
          <a:spcPct val="0"/>
        </a:spcAft>
        <a:buChar char="»"/>
        <a:defRPr sz="1300">
          <a:solidFill>
            <a:schemeClr val="tx1"/>
          </a:solidFill>
          <a:latin typeface="+mn-lt"/>
        </a:defRPr>
      </a:lvl9pPr>
    </p:bodyStyle>
    <p:otherStyle>
      <a:defPPr>
        <a:defRPr lang="en-US"/>
      </a:defPPr>
      <a:lvl1pPr marL="0" algn="l" defTabSz="761771" rtl="0" eaLnBrk="1" latinLnBrk="0" hangingPunct="1">
        <a:defRPr sz="1500" kern="1200">
          <a:solidFill>
            <a:schemeClr val="tx1"/>
          </a:solidFill>
          <a:latin typeface="+mn-lt"/>
          <a:ea typeface="+mn-ea"/>
          <a:cs typeface="+mn-cs"/>
        </a:defRPr>
      </a:lvl1pPr>
      <a:lvl2pPr marL="380885" algn="l" defTabSz="761771" rtl="0" eaLnBrk="1" latinLnBrk="0" hangingPunct="1">
        <a:defRPr sz="1500" kern="1200">
          <a:solidFill>
            <a:schemeClr val="tx1"/>
          </a:solidFill>
          <a:latin typeface="+mn-lt"/>
          <a:ea typeface="+mn-ea"/>
          <a:cs typeface="+mn-cs"/>
        </a:defRPr>
      </a:lvl2pPr>
      <a:lvl3pPr marL="761771" algn="l" defTabSz="761771" rtl="0" eaLnBrk="1" latinLnBrk="0" hangingPunct="1">
        <a:defRPr sz="1500" kern="1200">
          <a:solidFill>
            <a:schemeClr val="tx1"/>
          </a:solidFill>
          <a:latin typeface="+mn-lt"/>
          <a:ea typeface="+mn-ea"/>
          <a:cs typeface="+mn-cs"/>
        </a:defRPr>
      </a:lvl3pPr>
      <a:lvl4pPr marL="1142654" algn="l" defTabSz="761771" rtl="0" eaLnBrk="1" latinLnBrk="0" hangingPunct="1">
        <a:defRPr sz="1500" kern="1200">
          <a:solidFill>
            <a:schemeClr val="tx1"/>
          </a:solidFill>
          <a:latin typeface="+mn-lt"/>
          <a:ea typeface="+mn-ea"/>
          <a:cs typeface="+mn-cs"/>
        </a:defRPr>
      </a:lvl4pPr>
      <a:lvl5pPr marL="1523535" algn="l" defTabSz="761771" rtl="0" eaLnBrk="1" latinLnBrk="0" hangingPunct="1">
        <a:defRPr sz="1500" kern="1200">
          <a:solidFill>
            <a:schemeClr val="tx1"/>
          </a:solidFill>
          <a:latin typeface="+mn-lt"/>
          <a:ea typeface="+mn-ea"/>
          <a:cs typeface="+mn-cs"/>
        </a:defRPr>
      </a:lvl5pPr>
      <a:lvl6pPr marL="1904420" algn="l" defTabSz="761771" rtl="0" eaLnBrk="1" latinLnBrk="0" hangingPunct="1">
        <a:defRPr sz="1500" kern="1200">
          <a:solidFill>
            <a:schemeClr val="tx1"/>
          </a:solidFill>
          <a:latin typeface="+mn-lt"/>
          <a:ea typeface="+mn-ea"/>
          <a:cs typeface="+mn-cs"/>
        </a:defRPr>
      </a:lvl6pPr>
      <a:lvl7pPr marL="2285305" algn="l" defTabSz="761771" rtl="0" eaLnBrk="1" latinLnBrk="0" hangingPunct="1">
        <a:defRPr sz="1500" kern="1200">
          <a:solidFill>
            <a:schemeClr val="tx1"/>
          </a:solidFill>
          <a:latin typeface="+mn-lt"/>
          <a:ea typeface="+mn-ea"/>
          <a:cs typeface="+mn-cs"/>
        </a:defRPr>
      </a:lvl7pPr>
      <a:lvl8pPr marL="2666186" algn="l" defTabSz="761771" rtl="0" eaLnBrk="1" latinLnBrk="0" hangingPunct="1">
        <a:defRPr sz="1500" kern="1200">
          <a:solidFill>
            <a:schemeClr val="tx1"/>
          </a:solidFill>
          <a:latin typeface="+mn-lt"/>
          <a:ea typeface="+mn-ea"/>
          <a:cs typeface="+mn-cs"/>
        </a:defRPr>
      </a:lvl8pPr>
      <a:lvl9pPr marL="3047070" algn="l" defTabSz="761771"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gif"/><Relationship Id="rId1" Type="http://schemas.openxmlformats.org/officeDocument/2006/relationships/slideLayout" Target="../slideLayouts/slideLayout33.xml"/><Relationship Id="rId6" Type="http://schemas.openxmlformats.org/officeDocument/2006/relationships/image" Target="../media/image208.gif"/><Relationship Id="rId5" Type="http://schemas.openxmlformats.org/officeDocument/2006/relationships/image" Target="../media/image207.png"/><Relationship Id="rId4" Type="http://schemas.openxmlformats.org/officeDocument/2006/relationships/image" Target="../media/image206.png"/></Relationships>
</file>

<file path=ppt/slides/_rels/slide101.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10.png"/><Relationship Id="rId7" Type="http://schemas.openxmlformats.org/officeDocument/2006/relationships/image" Target="../media/image204.gif"/><Relationship Id="rId2" Type="http://schemas.openxmlformats.org/officeDocument/2006/relationships/image" Target="../media/image209.png"/><Relationship Id="rId1" Type="http://schemas.openxmlformats.org/officeDocument/2006/relationships/slideLayout" Target="../slideLayouts/slideLayout33.xml"/><Relationship Id="rId6" Type="http://schemas.openxmlformats.org/officeDocument/2006/relationships/image" Target="../media/image213.jpeg"/><Relationship Id="rId5" Type="http://schemas.openxmlformats.org/officeDocument/2006/relationships/image" Target="../media/image212.jpeg"/><Relationship Id="rId4" Type="http://schemas.openxmlformats.org/officeDocument/2006/relationships/image" Target="../media/image211.png"/><Relationship Id="rId9" Type="http://schemas.openxmlformats.org/officeDocument/2006/relationships/image" Target="../media/image215.png"/></Relationships>
</file>

<file path=ppt/slides/_rels/slide102.xml.rels><?xml version="1.0" encoding="UTF-8" standalone="yes"?>
<Relationships xmlns="http://schemas.openxmlformats.org/package/2006/relationships"><Relationship Id="rId8" Type="http://schemas.openxmlformats.org/officeDocument/2006/relationships/image" Target="../media/image222.png"/><Relationship Id="rId3" Type="http://schemas.openxmlformats.org/officeDocument/2006/relationships/image" Target="../media/image217.gif"/><Relationship Id="rId7" Type="http://schemas.openxmlformats.org/officeDocument/2006/relationships/image" Target="../media/image221.png"/><Relationship Id="rId2" Type="http://schemas.openxmlformats.org/officeDocument/2006/relationships/image" Target="../media/image216.jpeg"/><Relationship Id="rId1" Type="http://schemas.openxmlformats.org/officeDocument/2006/relationships/slideLayout" Target="../slideLayouts/slideLayout5.xml"/><Relationship Id="rId6" Type="http://schemas.openxmlformats.org/officeDocument/2006/relationships/image" Target="../media/image220.png"/><Relationship Id="rId11" Type="http://schemas.openxmlformats.org/officeDocument/2006/relationships/image" Target="../media/image225.png"/><Relationship Id="rId5" Type="http://schemas.openxmlformats.org/officeDocument/2006/relationships/image" Target="../media/image219.png"/><Relationship Id="rId10" Type="http://schemas.openxmlformats.org/officeDocument/2006/relationships/image" Target="../media/image224.png"/><Relationship Id="rId4" Type="http://schemas.openxmlformats.org/officeDocument/2006/relationships/image" Target="../media/image218.jpeg"/><Relationship Id="rId9" Type="http://schemas.openxmlformats.org/officeDocument/2006/relationships/image" Target="../media/image223.png"/></Relationships>
</file>

<file path=ppt/slides/_rels/slide103.xml.rels><?xml version="1.0" encoding="UTF-8" standalone="yes"?>
<Relationships xmlns="http://schemas.openxmlformats.org/package/2006/relationships"><Relationship Id="rId8" Type="http://schemas.openxmlformats.org/officeDocument/2006/relationships/image" Target="../media/image229.jpeg"/><Relationship Id="rId3" Type="http://schemas.openxmlformats.org/officeDocument/2006/relationships/image" Target="../media/image227.jpeg"/><Relationship Id="rId7" Type="http://schemas.openxmlformats.org/officeDocument/2006/relationships/image" Target="../media/image228.png"/><Relationship Id="rId2" Type="http://schemas.openxmlformats.org/officeDocument/2006/relationships/image" Target="../media/image226.gif"/><Relationship Id="rId1" Type="http://schemas.openxmlformats.org/officeDocument/2006/relationships/slideLayout" Target="../slideLayouts/slideLayout5.xml"/><Relationship Id="rId6" Type="http://schemas.openxmlformats.org/officeDocument/2006/relationships/image" Target="../media/image222.png"/><Relationship Id="rId5" Type="http://schemas.openxmlformats.org/officeDocument/2006/relationships/image" Target="../media/image221.png"/><Relationship Id="rId4" Type="http://schemas.openxmlformats.org/officeDocument/2006/relationships/image" Target="../media/image220.png"/><Relationship Id="rId9" Type="http://schemas.openxmlformats.org/officeDocument/2006/relationships/image" Target="../media/image230.png"/></Relationships>
</file>

<file path=ppt/slides/_rels/slide104.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31.png"/><Relationship Id="rId1" Type="http://schemas.openxmlformats.org/officeDocument/2006/relationships/slideLayout" Target="../slideLayouts/slideLayout5.xml"/><Relationship Id="rId6" Type="http://schemas.openxmlformats.org/officeDocument/2006/relationships/image" Target="../media/image233.png"/><Relationship Id="rId5" Type="http://schemas.openxmlformats.org/officeDocument/2006/relationships/image" Target="../media/image222.png"/><Relationship Id="rId4" Type="http://schemas.openxmlformats.org/officeDocument/2006/relationships/image" Target="../media/image232.png"/></Relationships>
</file>

<file path=ppt/slides/_rels/slide105.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image" Target="../media/image234.jpeg"/><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8" Type="http://schemas.openxmlformats.org/officeDocument/2006/relationships/image" Target="../media/image239.png"/><Relationship Id="rId3" Type="http://schemas.openxmlformats.org/officeDocument/2006/relationships/image" Target="../media/image92.png"/><Relationship Id="rId7" Type="http://schemas.microsoft.com/office/2007/relationships/hdphoto" Target="../media/hdphoto2.wdp"/><Relationship Id="rId2" Type="http://schemas.openxmlformats.org/officeDocument/2006/relationships/image" Target="../media/image236.png"/><Relationship Id="rId1" Type="http://schemas.openxmlformats.org/officeDocument/2006/relationships/slideLayout" Target="../slideLayouts/slideLayout33.xml"/><Relationship Id="rId6" Type="http://schemas.openxmlformats.org/officeDocument/2006/relationships/image" Target="../media/image238.png"/><Relationship Id="rId5" Type="http://schemas.microsoft.com/office/2007/relationships/hdphoto" Target="../media/hdphoto1.wdp"/><Relationship Id="rId4" Type="http://schemas.openxmlformats.org/officeDocument/2006/relationships/image" Target="../media/image237.png"/><Relationship Id="rId9" Type="http://schemas.openxmlformats.org/officeDocument/2006/relationships/image" Target="../media/image240.png"/></Relationships>
</file>

<file path=ppt/slides/_rels/slide107.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1.jpeg"/><Relationship Id="rId1" Type="http://schemas.openxmlformats.org/officeDocument/2006/relationships/slideLayout" Target="../slideLayouts/slideLayout36.xml"/><Relationship Id="rId4" Type="http://schemas.openxmlformats.org/officeDocument/2006/relationships/image" Target="../media/image107.png"/></Relationships>
</file>

<file path=ppt/slides/_rels/slide108.xml.rels><?xml version="1.0" encoding="UTF-8" standalone="yes"?>
<Relationships xmlns="http://schemas.openxmlformats.org/package/2006/relationships"><Relationship Id="rId3" Type="http://schemas.openxmlformats.org/officeDocument/2006/relationships/image" Target="../media/image243.png"/><Relationship Id="rId7" Type="http://schemas.openxmlformats.org/officeDocument/2006/relationships/image" Target="../media/image245.jpeg"/><Relationship Id="rId2" Type="http://schemas.openxmlformats.org/officeDocument/2006/relationships/image" Target="../media/image220.png"/><Relationship Id="rId1" Type="http://schemas.openxmlformats.org/officeDocument/2006/relationships/slideLayout" Target="../slideLayouts/slideLayout33.xml"/><Relationship Id="rId6" Type="http://schemas.openxmlformats.org/officeDocument/2006/relationships/image" Target="../media/image225.png"/><Relationship Id="rId5" Type="http://schemas.openxmlformats.org/officeDocument/2006/relationships/image" Target="../media/image244.jpeg"/><Relationship Id="rId4" Type="http://schemas.openxmlformats.org/officeDocument/2006/relationships/image" Target="../media/image1090.png"/></Relationships>
</file>

<file path=ppt/slides/_rels/slide109.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image" Target="../media/image246.png"/><Relationship Id="rId1" Type="http://schemas.openxmlformats.org/officeDocument/2006/relationships/slideLayout" Target="../slideLayouts/slideLayout33.xml"/><Relationship Id="rId4" Type="http://schemas.openxmlformats.org/officeDocument/2006/relationships/image" Target="../media/image248.png"/></Relationships>
</file>

<file path=ppt/slides/_rels/slide11.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9.jpeg"/></Relationships>
</file>

<file path=ppt/slides/_rels/slide110.xml.rels><?xml version="1.0" encoding="UTF-8" standalone="yes"?>
<Relationships xmlns="http://schemas.openxmlformats.org/package/2006/relationships"><Relationship Id="rId8" Type="http://schemas.openxmlformats.org/officeDocument/2006/relationships/image" Target="../media/image1350.png"/><Relationship Id="rId3" Type="http://schemas.openxmlformats.org/officeDocument/2006/relationships/image" Target="../media/image1300.png"/><Relationship Id="rId7" Type="http://schemas.openxmlformats.org/officeDocument/2006/relationships/image" Target="../media/image1340.png"/><Relationship Id="rId2" Type="http://schemas.openxmlformats.org/officeDocument/2006/relationships/image" Target="../media/image1231.png"/><Relationship Id="rId1" Type="http://schemas.openxmlformats.org/officeDocument/2006/relationships/slideLayout" Target="../slideLayouts/slideLayout33.xml"/><Relationship Id="rId6" Type="http://schemas.openxmlformats.org/officeDocument/2006/relationships/image" Target="../media/image1330.png"/><Relationship Id="rId5" Type="http://schemas.openxmlformats.org/officeDocument/2006/relationships/image" Target="../media/image1320.png"/><Relationship Id="rId4" Type="http://schemas.openxmlformats.org/officeDocument/2006/relationships/image" Target="../media/image249.png"/></Relationships>
</file>

<file path=ppt/slides/_rels/slide111.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33.xml"/><Relationship Id="rId5" Type="http://schemas.openxmlformats.org/officeDocument/2006/relationships/image" Target="../media/image253.jpeg"/><Relationship Id="rId4" Type="http://schemas.openxmlformats.org/officeDocument/2006/relationships/image" Target="../media/image236.png"/></Relationships>
</file>

<file path=ppt/slides/_rels/slide112.xml.rels><?xml version="1.0" encoding="UTF-8" standalone="yes"?>
<Relationships xmlns="http://schemas.openxmlformats.org/package/2006/relationships"><Relationship Id="rId8" Type="http://schemas.openxmlformats.org/officeDocument/2006/relationships/image" Target="../media/image259.emf"/><Relationship Id="rId3" Type="http://schemas.openxmlformats.org/officeDocument/2006/relationships/image" Target="../media/image254.jpeg"/><Relationship Id="rId7" Type="http://schemas.openxmlformats.org/officeDocument/2006/relationships/image" Target="../media/image258.png"/><Relationship Id="rId2" Type="http://schemas.openxmlformats.org/officeDocument/2006/relationships/hyperlink" Target="https://training.ti.com/automotive-dynamic-ground-projection-application-overview" TargetMode="External"/><Relationship Id="rId1" Type="http://schemas.openxmlformats.org/officeDocument/2006/relationships/slideLayout" Target="../slideLayouts/slideLayout33.xml"/><Relationship Id="rId6" Type="http://schemas.openxmlformats.org/officeDocument/2006/relationships/image" Target="../media/image257.jpeg"/><Relationship Id="rId5" Type="http://schemas.openxmlformats.org/officeDocument/2006/relationships/image" Target="../media/image256.jpeg"/><Relationship Id="rId4" Type="http://schemas.openxmlformats.org/officeDocument/2006/relationships/image" Target="../media/image255.png"/></Relationships>
</file>

<file path=ppt/slides/_rels/slide113.xml.rels><?xml version="1.0" encoding="UTF-8" standalone="yes"?>
<Relationships xmlns="http://schemas.openxmlformats.org/package/2006/relationships"><Relationship Id="rId8" Type="http://schemas.openxmlformats.org/officeDocument/2006/relationships/image" Target="../media/image254.png"/><Relationship Id="rId3" Type="http://schemas.openxmlformats.org/officeDocument/2006/relationships/image" Target="../media/image261.emf"/><Relationship Id="rId7" Type="http://schemas.openxmlformats.org/officeDocument/2006/relationships/image" Target="../media/image253.png"/><Relationship Id="rId2" Type="http://schemas.openxmlformats.org/officeDocument/2006/relationships/image" Target="../media/image260.emf"/><Relationship Id="rId1" Type="http://schemas.openxmlformats.org/officeDocument/2006/relationships/slideLayout" Target="../slideLayouts/slideLayout5.xml"/><Relationship Id="rId6" Type="http://schemas.openxmlformats.org/officeDocument/2006/relationships/image" Target="../media/image2520.png"/><Relationship Id="rId5" Type="http://schemas.openxmlformats.org/officeDocument/2006/relationships/image" Target="../media/image263.png"/><Relationship Id="rId4" Type="http://schemas.openxmlformats.org/officeDocument/2006/relationships/image" Target="../media/image262.png"/></Relationships>
</file>

<file path=ppt/slides/_rels/slide11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71.png"/><Relationship Id="rId3" Type="http://schemas.openxmlformats.org/officeDocument/2006/relationships/image" Target="../media/image264.png"/><Relationship Id="rId7" Type="http://schemas.openxmlformats.org/officeDocument/2006/relationships/image" Target="../media/image268.png"/><Relationship Id="rId12" Type="http://schemas.microsoft.com/office/2007/relationships/hdphoto" Target="../media/hdphoto5.wdp"/><Relationship Id="rId2" Type="http://schemas.openxmlformats.org/officeDocument/2006/relationships/notesSlide" Target="../notesSlides/notesSlide13.xml"/><Relationship Id="rId16" Type="http://schemas.microsoft.com/office/2007/relationships/hdphoto" Target="../media/hdphoto6.wdp"/><Relationship Id="rId1" Type="http://schemas.openxmlformats.org/officeDocument/2006/relationships/slideLayout" Target="../slideLayouts/slideLayout33.xml"/><Relationship Id="rId6" Type="http://schemas.openxmlformats.org/officeDocument/2006/relationships/image" Target="../media/image267.png"/><Relationship Id="rId11" Type="http://schemas.openxmlformats.org/officeDocument/2006/relationships/image" Target="../media/image270.png"/><Relationship Id="rId5" Type="http://schemas.openxmlformats.org/officeDocument/2006/relationships/image" Target="../media/image266.png"/><Relationship Id="rId15" Type="http://schemas.openxmlformats.org/officeDocument/2006/relationships/image" Target="../media/image273.png"/><Relationship Id="rId10" Type="http://schemas.microsoft.com/office/2007/relationships/hdphoto" Target="../media/hdphoto4.wdp"/><Relationship Id="rId4" Type="http://schemas.openxmlformats.org/officeDocument/2006/relationships/image" Target="../media/image265.jpeg"/><Relationship Id="rId9" Type="http://schemas.openxmlformats.org/officeDocument/2006/relationships/image" Target="../media/image269.png"/><Relationship Id="rId14" Type="http://schemas.openxmlformats.org/officeDocument/2006/relationships/image" Target="../media/image272.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training.ti.com/etendue-how-brief-introduction-etendue-projection-systems" TargetMode="Externa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22.wmf"/><Relationship Id="rId13" Type="http://schemas.openxmlformats.org/officeDocument/2006/relationships/oleObject" Target="../embeddings/oleObject6.bin"/><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24.wmf"/><Relationship Id="rId17" Type="http://schemas.openxmlformats.org/officeDocument/2006/relationships/image" Target="../media/image250.png"/><Relationship Id="rId2" Type="http://schemas.openxmlformats.org/officeDocument/2006/relationships/slideLayout" Target="../slideLayouts/slideLayout5.xml"/><Relationship Id="rId16" Type="http://schemas.openxmlformats.org/officeDocument/2006/relationships/image" Target="../media/image26.png"/><Relationship Id="rId1" Type="http://schemas.openxmlformats.org/officeDocument/2006/relationships/vmlDrawing" Target="../drawings/vmlDrawing1.vml"/><Relationship Id="rId6" Type="http://schemas.openxmlformats.org/officeDocument/2006/relationships/image" Target="../media/image21.wmf"/><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image" Target="../media/image37.png"/><Relationship Id="rId10" Type="http://schemas.openxmlformats.org/officeDocument/2006/relationships/image" Target="../media/image23.wmf"/><Relationship Id="rId4" Type="http://schemas.openxmlformats.org/officeDocument/2006/relationships/image" Target="../media/image20.wmf"/><Relationship Id="rId9" Type="http://schemas.openxmlformats.org/officeDocument/2006/relationships/oleObject" Target="../embeddings/oleObject4.bin"/><Relationship Id="rId14" Type="http://schemas.openxmlformats.org/officeDocument/2006/relationships/image" Target="../media/image25.wmf"/></Relationships>
</file>

<file path=ppt/slides/_rels/slide15.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gif"/><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33.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image" Target="../media/image310.png"/><Relationship Id="rId1" Type="http://schemas.openxmlformats.org/officeDocument/2006/relationships/slideLayout" Target="../slideLayouts/slideLayout5.xml"/><Relationship Id="rId6" Type="http://schemas.openxmlformats.org/officeDocument/2006/relationships/image" Target="../media/image350.png"/><Relationship Id="rId5" Type="http://schemas.openxmlformats.org/officeDocument/2006/relationships/image" Target="../media/image340.png"/><Relationship Id="rId4" Type="http://schemas.openxmlformats.org/officeDocument/2006/relationships/image" Target="../media/image330.png"/></Relationships>
</file>

<file path=ppt/slides/_rels/slide22.xml.rels><?xml version="1.0" encoding="UTF-8" standalone="yes"?>
<Relationships xmlns="http://schemas.openxmlformats.org/package/2006/relationships"><Relationship Id="rId2" Type="http://schemas.openxmlformats.org/officeDocument/2006/relationships/hyperlink" Target="https://www.ti.com/lit/pdf/dlpa083" TargetMode="Externa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5.xml"/><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emf"/><Relationship Id="rId1" Type="http://schemas.openxmlformats.org/officeDocument/2006/relationships/slideLayout" Target="../slideLayouts/slideLayout5.xml"/><Relationship Id="rId4" Type="http://schemas.openxmlformats.org/officeDocument/2006/relationships/chart" Target="../charts/chart1.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5.xml"/><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hyperlink" Target="https://www.ti.com/lit/pdf/dlpa059"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8" Type="http://schemas.openxmlformats.org/officeDocument/2006/relationships/hyperlink" Target="https://www.ti.com/lit/pdf/DLPA130" TargetMode="External"/><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5.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9.png"/></Relationships>
</file>

<file path=ppt/slides/_rels/slide37.xml.rels><?xml version="1.0" encoding="UTF-8" standalone="yes"?>
<Relationships xmlns="http://schemas.openxmlformats.org/package/2006/relationships"><Relationship Id="rId8" Type="http://schemas.openxmlformats.org/officeDocument/2006/relationships/image" Target="../media/image72.jpeg"/><Relationship Id="rId13" Type="http://schemas.openxmlformats.org/officeDocument/2006/relationships/image" Target="../media/image77.png"/><Relationship Id="rId18" Type="http://schemas.openxmlformats.org/officeDocument/2006/relationships/image" Target="../media/image82.jpe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6.png"/><Relationship Id="rId17" Type="http://schemas.openxmlformats.org/officeDocument/2006/relationships/image" Target="../media/image81.jpeg"/><Relationship Id="rId2" Type="http://schemas.openxmlformats.org/officeDocument/2006/relationships/image" Target="../media/image70.jpeg"/><Relationship Id="rId16" Type="http://schemas.openxmlformats.org/officeDocument/2006/relationships/image" Target="../media/image80.png"/><Relationship Id="rId1" Type="http://schemas.openxmlformats.org/officeDocument/2006/relationships/slideLayout" Target="../slideLayouts/slideLayout42.xml"/><Relationship Id="rId6" Type="http://schemas.openxmlformats.org/officeDocument/2006/relationships/image" Target="../media/image71.png"/><Relationship Id="rId11" Type="http://schemas.openxmlformats.org/officeDocument/2006/relationships/image" Target="../media/image75.jpeg"/><Relationship Id="rId5" Type="http://schemas.openxmlformats.org/officeDocument/2006/relationships/image" Target="../media/image68.png"/><Relationship Id="rId15" Type="http://schemas.openxmlformats.org/officeDocument/2006/relationships/image" Target="../media/image79.png"/><Relationship Id="rId10" Type="http://schemas.openxmlformats.org/officeDocument/2006/relationships/image" Target="../media/image74.jpeg"/><Relationship Id="rId4" Type="http://schemas.openxmlformats.org/officeDocument/2006/relationships/image" Target="../media/image67.png"/><Relationship Id="rId9" Type="http://schemas.openxmlformats.org/officeDocument/2006/relationships/image" Target="../media/image73.png"/><Relationship Id="rId14" Type="http://schemas.openxmlformats.org/officeDocument/2006/relationships/image" Target="../media/image78.png"/></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5.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11.jpe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2.png"/><Relationship Id="rId1" Type="http://schemas.openxmlformats.org/officeDocument/2006/relationships/slideLayout" Target="../slideLayouts/slideLayout42.xml"/><Relationship Id="rId6" Type="http://schemas.openxmlformats.org/officeDocument/2006/relationships/image" Target="../media/image19.png"/><Relationship Id="rId5" Type="http://schemas.openxmlformats.org/officeDocument/2006/relationships/image" Target="../media/image16.png"/><Relationship Id="rId4" Type="http://schemas.openxmlformats.org/officeDocument/2006/relationships/image" Target="../media/image15.png"/></Relationships>
</file>

<file path=ppt/slides/_rels/slide4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hyperlink" Target="http://en.wikipedia.org/wiki/File:Objective_speckle.jpg" TargetMode="Externa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8" Type="http://schemas.openxmlformats.org/officeDocument/2006/relationships/hyperlink" Target="https://www.optotune.com/laser-speckle-reducers" TargetMode="External"/><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5.xml"/><Relationship Id="rId6" Type="http://schemas.openxmlformats.org/officeDocument/2006/relationships/image" Target="../media/image98.jpeg"/><Relationship Id="rId5" Type="http://schemas.openxmlformats.org/officeDocument/2006/relationships/image" Target="../media/image97.png"/><Relationship Id="rId4" Type="http://schemas.openxmlformats.org/officeDocument/2006/relationships/image" Target="../media/image9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8" Type="http://schemas.openxmlformats.org/officeDocument/2006/relationships/image" Target="../media/image106.emf"/><Relationship Id="rId13" Type="http://schemas.openxmlformats.org/officeDocument/2006/relationships/image" Target="../media/image111.svg"/><Relationship Id="rId3" Type="http://schemas.openxmlformats.org/officeDocument/2006/relationships/image" Target="../media/image101.emf"/><Relationship Id="rId7" Type="http://schemas.openxmlformats.org/officeDocument/2006/relationships/image" Target="../media/image105.emf"/><Relationship Id="rId12" Type="http://schemas.openxmlformats.org/officeDocument/2006/relationships/image" Target="../media/image110.png"/><Relationship Id="rId2" Type="http://schemas.openxmlformats.org/officeDocument/2006/relationships/image" Target="../media/image100.emf"/><Relationship Id="rId1" Type="http://schemas.openxmlformats.org/officeDocument/2006/relationships/slideLayout" Target="../slideLayouts/slideLayout5.xml"/><Relationship Id="rId6" Type="http://schemas.openxmlformats.org/officeDocument/2006/relationships/image" Target="../media/image104.emf"/><Relationship Id="rId11" Type="http://schemas.openxmlformats.org/officeDocument/2006/relationships/image" Target="../media/image109.emf"/><Relationship Id="rId5" Type="http://schemas.openxmlformats.org/officeDocument/2006/relationships/image" Target="../media/image103.emf"/><Relationship Id="rId10" Type="http://schemas.openxmlformats.org/officeDocument/2006/relationships/image" Target="../media/image108.emf"/><Relationship Id="rId4" Type="http://schemas.openxmlformats.org/officeDocument/2006/relationships/image" Target="../media/image102.emf"/><Relationship Id="rId9" Type="http://schemas.openxmlformats.org/officeDocument/2006/relationships/image" Target="../media/image107.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hyperlink" Target="http://www.materion.com/products" TargetMode="External"/><Relationship Id="rId2" Type="http://schemas.openxmlformats.org/officeDocument/2006/relationships/image" Target="../media/image114.png"/><Relationship Id="rId1" Type="http://schemas.openxmlformats.org/officeDocument/2006/relationships/slideLayout" Target="../slideLayouts/slideLayout5.xml"/><Relationship Id="rId5" Type="http://schemas.openxmlformats.org/officeDocument/2006/relationships/image" Target="../media/image115.png"/><Relationship Id="rId4" Type="http://schemas.openxmlformats.org/officeDocument/2006/relationships/hyperlink" Target="http://www.isuzuglass.com/products/"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8" Type="http://schemas.openxmlformats.org/officeDocument/2006/relationships/image" Target="../media/image121.emf"/><Relationship Id="rId3" Type="http://schemas.openxmlformats.org/officeDocument/2006/relationships/image" Target="../media/image122.png"/><Relationship Id="rId7" Type="http://schemas.openxmlformats.org/officeDocument/2006/relationships/oleObject" Target="../embeddings/oleObject7.bin"/><Relationship Id="rId2" Type="http://schemas.openxmlformats.org/officeDocument/2006/relationships/slideLayout" Target="../slideLayouts/slideLayout5.xml"/><Relationship Id="rId1" Type="http://schemas.openxmlformats.org/officeDocument/2006/relationships/vmlDrawing" Target="../drawings/vmlDrawing2.v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5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5.xml"/><Relationship Id="rId4" Type="http://schemas.openxmlformats.org/officeDocument/2006/relationships/image" Target="../media/image131.png"/></Relationships>
</file>

<file path=ppt/slides/_rels/slide5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5.xml"/><Relationship Id="rId4" Type="http://schemas.openxmlformats.org/officeDocument/2006/relationships/image" Target="../media/image134.png"/></Relationships>
</file>

<file path=ppt/slides/_rels/slide5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5.xml"/><Relationship Id="rId4" Type="http://schemas.openxmlformats.org/officeDocument/2006/relationships/image" Target="../media/image137.png"/></Relationships>
</file>

<file path=ppt/slides/_rels/slide5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jpeg"/><Relationship Id="rId1" Type="http://schemas.openxmlformats.org/officeDocument/2006/relationships/slideLayout" Target="../slideLayouts/slideLayout5.xml"/><Relationship Id="rId4" Type="http://schemas.openxmlformats.org/officeDocument/2006/relationships/image" Target="../media/image140.jpeg"/></Relationships>
</file>

<file path=ppt/slides/_rels/slide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100.png"/><Relationship Id="rId1" Type="http://schemas.openxmlformats.org/officeDocument/2006/relationships/slideLayout" Target="../slideLayouts/slideLayout5.xml"/><Relationship Id="rId4" Type="http://schemas.openxmlformats.org/officeDocument/2006/relationships/image" Target="../media/image1120.png"/></Relationships>
</file>

<file path=ppt/slides/_rels/slide6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5.xml"/><Relationship Id="rId4" Type="http://schemas.openxmlformats.org/officeDocument/2006/relationships/image" Target="../media/image14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5.xml"/><Relationship Id="rId6" Type="http://schemas.openxmlformats.org/officeDocument/2006/relationships/image" Target="../media/image1280.png"/><Relationship Id="rId5" Type="http://schemas.openxmlformats.org/officeDocument/2006/relationships/image" Target="../media/image148.png"/><Relationship Id="rId4" Type="http://schemas.openxmlformats.org/officeDocument/2006/relationships/image" Target="../media/image147.png"/></Relationships>
</file>

<file path=ppt/slides/_rels/slide6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5.xml"/><Relationship Id="rId4" Type="http://schemas.openxmlformats.org/officeDocument/2006/relationships/image" Target="../media/image151.png"/></Relationships>
</file>

<file path=ppt/slides/_rels/slide65.xml.rels><?xml version="1.0" encoding="UTF-8" standalone="yes"?>
<Relationships xmlns="http://schemas.openxmlformats.org/package/2006/relationships"><Relationship Id="rId2" Type="http://schemas.openxmlformats.org/officeDocument/2006/relationships/hyperlink" Target="https://training.ti.com/common-projection-lens-specifications"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230.png"/><Relationship Id="rId1" Type="http://schemas.openxmlformats.org/officeDocument/2006/relationships/slideLayout" Target="../slideLayouts/slideLayout8.xml"/><Relationship Id="rId5" Type="http://schemas.openxmlformats.org/officeDocument/2006/relationships/image" Target="../media/image154.png"/><Relationship Id="rId4" Type="http://schemas.openxmlformats.org/officeDocument/2006/relationships/image" Target="../media/image153.png"/></Relationships>
</file>

<file path=ppt/slides/_rels/slide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56.png"/></Relationships>
</file>

<file path=ppt/slides/_rels/slide71.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image" Target="../media/image160.emf"/><Relationship Id="rId1" Type="http://schemas.openxmlformats.org/officeDocument/2006/relationships/slideLayout" Target="../slideLayouts/slideLayout5.xml"/><Relationship Id="rId6" Type="http://schemas.openxmlformats.org/officeDocument/2006/relationships/image" Target="../media/image164.emf"/><Relationship Id="rId5" Type="http://schemas.openxmlformats.org/officeDocument/2006/relationships/image" Target="../media/image163.png"/><Relationship Id="rId4" Type="http://schemas.openxmlformats.org/officeDocument/2006/relationships/image" Target="../media/image162.png"/></Relationships>
</file>

<file path=ppt/slides/_rels/slide74.xml.rels><?xml version="1.0" encoding="UTF-8" standalone="yes"?>
<Relationships xmlns="http://schemas.openxmlformats.org/package/2006/relationships"><Relationship Id="rId2" Type="http://schemas.openxmlformats.org/officeDocument/2006/relationships/hyperlink" Target="https://doi.org/10.1117/12.2512005"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www.minaik.com.tw/" TargetMode="External"/><Relationship Id="rId2" Type="http://schemas.openxmlformats.org/officeDocument/2006/relationships/hyperlink" Target="https://www.optotune.com/pixel-shifting" TargetMode="External"/><Relationship Id="rId1" Type="http://schemas.openxmlformats.org/officeDocument/2006/relationships/slideLayout" Target="../slideLayouts/slideLayout5.xml"/><Relationship Id="rId5" Type="http://schemas.openxmlformats.org/officeDocument/2006/relationships/image" Target="../media/image166.png"/><Relationship Id="rId4" Type="http://schemas.openxmlformats.org/officeDocument/2006/relationships/image" Target="../media/image165.jpeg"/></Relationships>
</file>

<file path=ppt/slides/_rels/slide76.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8.jpg"/><Relationship Id="rId7" Type="http://schemas.openxmlformats.org/officeDocument/2006/relationships/image" Target="../media/image170.png"/><Relationship Id="rId2" Type="http://schemas.openxmlformats.org/officeDocument/2006/relationships/slideLayout" Target="../slideLayouts/slideLayout5.xml"/><Relationship Id="rId1" Type="http://schemas.openxmlformats.org/officeDocument/2006/relationships/vmlDrawing" Target="../drawings/vmlDrawing3.vml"/><Relationship Id="rId6" Type="http://schemas.openxmlformats.org/officeDocument/2006/relationships/image" Target="../media/image167.wmf"/><Relationship Id="rId5" Type="http://schemas.openxmlformats.org/officeDocument/2006/relationships/oleObject" Target="../embeddings/oleObject8.bin"/><Relationship Id="rId4" Type="http://schemas.openxmlformats.org/officeDocument/2006/relationships/image" Target="../media/image169.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5.xml"/><Relationship Id="rId5" Type="http://schemas.openxmlformats.org/officeDocument/2006/relationships/image" Target="../media/image1500.png"/><Relationship Id="rId4" Type="http://schemas.openxmlformats.org/officeDocument/2006/relationships/image" Target="../media/image1490.png"/></Relationships>
</file>

<file path=ppt/slides/_rels/slide8.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177.emf"/><Relationship Id="rId2" Type="http://schemas.openxmlformats.org/officeDocument/2006/relationships/image" Target="../media/image176.emf"/><Relationship Id="rId1" Type="http://schemas.openxmlformats.org/officeDocument/2006/relationships/slideLayout" Target="../slideLayouts/slideLayout5.xml"/><Relationship Id="rId4" Type="http://schemas.openxmlformats.org/officeDocument/2006/relationships/image" Target="../media/image178.emf"/></Relationships>
</file>

<file path=ppt/slides/_rels/slide81.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hyperlink" Target="//upload.wikimedia.org/wikipedia/commons/8/8f/CIExy1931_sRGB.svg" TargetMode="External"/><Relationship Id="rId1" Type="http://schemas.openxmlformats.org/officeDocument/2006/relationships/slideLayout" Target="../slideLayouts/slideLayout5.xml"/><Relationship Id="rId4" Type="http://schemas.openxmlformats.org/officeDocument/2006/relationships/image" Target="../media/image18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5.xml"/><Relationship Id="rId1" Type="http://schemas.openxmlformats.org/officeDocument/2006/relationships/vmlDrawing" Target="../drawings/vmlDrawing4.vml"/><Relationship Id="rId4" Type="http://schemas.openxmlformats.org/officeDocument/2006/relationships/image" Target="../media/image181.em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183.emf"/><Relationship Id="rId2" Type="http://schemas.openxmlformats.org/officeDocument/2006/relationships/image" Target="../media/image182.emf"/><Relationship Id="rId1" Type="http://schemas.openxmlformats.org/officeDocument/2006/relationships/slideLayout" Target="../slideLayouts/slideLayout5.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184.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9.png"/><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8" Type="http://schemas.openxmlformats.org/officeDocument/2006/relationships/image" Target="../media/image201.png"/><Relationship Id="rId3" Type="http://schemas.openxmlformats.org/officeDocument/2006/relationships/image" Target="../media/image196.png"/><Relationship Id="rId7" Type="http://schemas.openxmlformats.org/officeDocument/2006/relationships/image" Target="../media/image200.png"/><Relationship Id="rId2" Type="http://schemas.openxmlformats.org/officeDocument/2006/relationships/image" Target="../media/image195.png"/><Relationship Id="rId1" Type="http://schemas.openxmlformats.org/officeDocument/2006/relationships/slideLayout" Target="../slideLayouts/slideLayout5.xml"/><Relationship Id="rId6" Type="http://schemas.openxmlformats.org/officeDocument/2006/relationships/image" Target="../media/image199.png"/><Relationship Id="rId5" Type="http://schemas.openxmlformats.org/officeDocument/2006/relationships/image" Target="../media/image198.png"/><Relationship Id="rId10" Type="http://schemas.openxmlformats.org/officeDocument/2006/relationships/image" Target="../media/image203.png"/><Relationship Id="rId4" Type="http://schemas.openxmlformats.org/officeDocument/2006/relationships/image" Target="../media/image197.png"/><Relationship Id="rId9" Type="http://schemas.openxmlformats.org/officeDocument/2006/relationships/image" Target="../media/image202.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4A18B2E8-E02F-4C67-A5BF-672D4DC4407E}"/>
              </a:ext>
            </a:extLst>
          </p:cNvPr>
          <p:cNvSpPr>
            <a:spLocks noGrp="1"/>
          </p:cNvSpPr>
          <p:nvPr>
            <p:ph type="subTitle" idx="1"/>
          </p:nvPr>
        </p:nvSpPr>
        <p:spPr/>
        <p:txBody>
          <a:bodyPr/>
          <a:lstStyle/>
          <a:p>
            <a:r>
              <a:rPr lang="en-US"/>
              <a:t>March 08, 2024</a:t>
            </a:r>
            <a:endParaRPr lang="en-US" dirty="0"/>
          </a:p>
        </p:txBody>
      </p:sp>
      <p:sp>
        <p:nvSpPr>
          <p:cNvPr id="5" name="Title 4">
            <a:extLst>
              <a:ext uri="{FF2B5EF4-FFF2-40B4-BE49-F238E27FC236}">
                <a16:creationId xmlns:a16="http://schemas.microsoft.com/office/drawing/2014/main" id="{1DF2A7CA-23B5-407C-9EC1-EC10F26EBB74}"/>
              </a:ext>
            </a:extLst>
          </p:cNvPr>
          <p:cNvSpPr>
            <a:spLocks noGrp="1"/>
          </p:cNvSpPr>
          <p:nvPr>
            <p:ph type="ctrTitle"/>
          </p:nvPr>
        </p:nvSpPr>
        <p:spPr>
          <a:xfrm>
            <a:off x="342899" y="1457331"/>
            <a:ext cx="8683869" cy="1102519"/>
          </a:xfrm>
        </p:spPr>
        <p:txBody>
          <a:bodyPr/>
          <a:lstStyle/>
          <a:p>
            <a:r>
              <a:rPr lang="en-US" sz="2800" dirty="0"/>
              <a:t>Optical Design Guidelines for DLP® products</a:t>
            </a:r>
            <a:endParaRPr lang="en-US" sz="3200" dirty="0"/>
          </a:p>
        </p:txBody>
      </p:sp>
      <p:sp>
        <p:nvSpPr>
          <p:cNvPr id="4" name="Slide Number Placeholder 3">
            <a:extLst>
              <a:ext uri="{FF2B5EF4-FFF2-40B4-BE49-F238E27FC236}">
                <a16:creationId xmlns:a16="http://schemas.microsoft.com/office/drawing/2014/main" id="{4A2A668E-0FB0-4F79-B13D-3F9D6B6B4DF8}"/>
              </a:ext>
            </a:extLst>
          </p:cNvPr>
          <p:cNvSpPr>
            <a:spLocks noGrp="1"/>
          </p:cNvSpPr>
          <p:nvPr>
            <p:ph type="sldNum" sz="quarter" idx="10"/>
          </p:nvPr>
        </p:nvSpPr>
        <p:spPr/>
        <p:txBody>
          <a:bodyPr/>
          <a:lstStyle/>
          <a:p>
            <a:pPr>
              <a:defRPr/>
            </a:pPr>
            <a:fld id="{03BA23CF-AA30-4A18-B744-605C3E9DBF07}" type="slidenum">
              <a:rPr lang="en-US" smtClean="0"/>
              <a:pPr>
                <a:defRPr/>
              </a:pPr>
              <a:t>1</a:t>
            </a:fld>
            <a:endParaRPr lang="en-US"/>
          </a:p>
        </p:txBody>
      </p:sp>
    </p:spTree>
    <p:extLst>
      <p:ext uri="{BB962C8B-B14F-4D97-AF65-F5344CB8AC3E}">
        <p14:creationId xmlns:p14="http://schemas.microsoft.com/office/powerpoint/2010/main" val="19174244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descr="LED-DLP-penny-03"/>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857250"/>
            <a:ext cx="4572000" cy="3429000"/>
          </a:xfrm>
          <a:prstGeom prst="rect">
            <a:avLst/>
          </a:prstGeom>
          <a:noFill/>
          <a:ln w="9525">
            <a:noFill/>
            <a:miter lim="800000"/>
            <a:headEnd/>
            <a:tailEnd/>
          </a:ln>
        </p:spPr>
      </p:pic>
      <p:sp>
        <p:nvSpPr>
          <p:cNvPr id="9219" name="Text Box 6"/>
          <p:cNvSpPr txBox="1">
            <a:spLocks noChangeArrowheads="1"/>
          </p:cNvSpPr>
          <p:nvPr/>
        </p:nvSpPr>
        <p:spPr bwMode="auto">
          <a:xfrm>
            <a:off x="1802607" y="97631"/>
            <a:ext cx="5512594" cy="434579"/>
          </a:xfrm>
          <a:prstGeom prst="rect">
            <a:avLst/>
          </a:prstGeom>
          <a:noFill/>
          <a:ln w="9525" algn="ctr">
            <a:noFill/>
            <a:miter lim="800000"/>
            <a:headEnd/>
            <a:tailEnd/>
          </a:ln>
        </p:spPr>
        <p:txBody>
          <a:bodyPr/>
          <a:lstStyle/>
          <a:p>
            <a:pPr algn="ctr" defTabSz="685800"/>
            <a:r>
              <a:rPr lang="en-US" sz="2400" b="1">
                <a:solidFill>
                  <a:srgbClr val="FFFFFF"/>
                </a:solidFill>
                <a:cs typeface="Arial" charset="0"/>
              </a:rPr>
              <a:t>Single chip LED DLP® solution</a:t>
            </a:r>
          </a:p>
        </p:txBody>
      </p:sp>
      <p:sp>
        <p:nvSpPr>
          <p:cNvPr id="4" name="Rectangle 2"/>
          <p:cNvSpPr txBox="1">
            <a:spLocks noChangeArrowheads="1"/>
          </p:cNvSpPr>
          <p:nvPr/>
        </p:nvSpPr>
        <p:spPr>
          <a:xfrm>
            <a:off x="1143000" y="170260"/>
            <a:ext cx="6858000" cy="479822"/>
          </a:xfrm>
          <a:prstGeom prst="rect">
            <a:avLst/>
          </a:prstGeom>
        </p:spPr>
        <p:txBody>
          <a:bodyPr/>
          <a:lstStyle/>
          <a:p>
            <a:pPr algn="ctr" defTabSz="685800" eaLnBrk="0" hangingPunct="0">
              <a:defRPr/>
            </a:pPr>
            <a:r>
              <a:rPr lang="en-US" sz="2400" b="1" kern="0" dirty="0">
                <a:solidFill>
                  <a:srgbClr val="DE0000"/>
                </a:solidFill>
                <a:cs typeface="Arial" charset="0"/>
              </a:rPr>
              <a:t>How DLP Technology Works</a:t>
            </a:r>
          </a:p>
        </p:txBody>
      </p:sp>
      <p:sp>
        <p:nvSpPr>
          <p:cNvPr id="2" name="Slide Number Placeholder 1">
            <a:extLst>
              <a:ext uri="{FF2B5EF4-FFF2-40B4-BE49-F238E27FC236}">
                <a16:creationId xmlns:a16="http://schemas.microsoft.com/office/drawing/2014/main" id="{85DA9753-4EE0-4223-BA28-CA83CA6F4EE9}"/>
              </a:ext>
            </a:extLst>
          </p:cNvPr>
          <p:cNvSpPr>
            <a:spLocks noGrp="1"/>
          </p:cNvSpPr>
          <p:nvPr>
            <p:ph type="sldNum" sz="quarter" idx="10"/>
          </p:nvPr>
        </p:nvSpPr>
        <p:spPr/>
        <p:txBody>
          <a:bodyPr/>
          <a:lstStyle/>
          <a:p>
            <a:fld id="{4BD60626-1ACC-48B1-8201-AA7BD5684B54}" type="slidenum">
              <a:rPr lang="en-US" smtClean="0"/>
              <a:pPr/>
              <a:t>10</a:t>
            </a:fld>
            <a:endParaRPr lang="en-US"/>
          </a:p>
        </p:txBody>
      </p:sp>
    </p:spTree>
  </p:cSld>
  <p:clrMapOvr>
    <a:masterClrMapping/>
  </p:clrMapOvr>
  <p:transition advTm="5000"/>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31775" y="12919"/>
            <a:ext cx="8739838" cy="610791"/>
          </a:xfrm>
        </p:spPr>
        <p:txBody>
          <a:bodyPr/>
          <a:lstStyle/>
          <a:p>
            <a:r>
              <a:rPr lang="en-US" dirty="0"/>
              <a:t>Amplitude (DMD) and Phase Light Modulation (PLM)</a:t>
            </a:r>
          </a:p>
        </p:txBody>
      </p:sp>
      <p:sp>
        <p:nvSpPr>
          <p:cNvPr id="64" name="Content Placeholder 63"/>
          <p:cNvSpPr>
            <a:spLocks noGrp="1"/>
          </p:cNvSpPr>
          <p:nvPr>
            <p:ph idx="1"/>
          </p:nvPr>
        </p:nvSpPr>
        <p:spPr>
          <a:xfrm>
            <a:off x="6098780" y="818924"/>
            <a:ext cx="2830295" cy="3709449"/>
          </a:xfrm>
        </p:spPr>
        <p:txBody>
          <a:bodyPr/>
          <a:lstStyle/>
          <a:p>
            <a:pPr marL="168275" lvl="1" indent="-168275">
              <a:lnSpc>
                <a:spcPct val="150000"/>
              </a:lnSpc>
              <a:spcBef>
                <a:spcPts val="0"/>
              </a:spcBef>
              <a:spcAft>
                <a:spcPts val="0"/>
              </a:spcAft>
              <a:buFont typeface="Arial" panose="020B0604020202020204" pitchFamily="34" charset="0"/>
              <a:buChar char="•"/>
              <a:defRPr/>
            </a:pPr>
            <a:r>
              <a:rPr lang="en-US" sz="1200" dirty="0">
                <a:solidFill>
                  <a:srgbClr val="000000"/>
                </a:solidFill>
                <a:latin typeface="Arial" charset="0"/>
                <a:ea typeface="ＭＳ Ｐゴシック" pitchFamily="27" charset="-128"/>
              </a:rPr>
              <a:t>Array of highly reflective “piston” aluminum mirrors</a:t>
            </a:r>
          </a:p>
          <a:p>
            <a:pPr marL="404217" lvl="2" indent="-171450">
              <a:lnSpc>
                <a:spcPct val="150000"/>
              </a:lnSpc>
              <a:spcBef>
                <a:spcPts val="0"/>
              </a:spcBef>
              <a:spcAft>
                <a:spcPts val="0"/>
              </a:spcAft>
              <a:buFontTx/>
              <a:buChar char="-"/>
              <a:defRPr/>
            </a:pPr>
            <a:r>
              <a:rPr lang="en-US" sz="1000" dirty="0"/>
              <a:t>Allows control of optical </a:t>
            </a:r>
            <a:r>
              <a:rPr lang="en-US" sz="1000" dirty="0" err="1"/>
              <a:t>wavefront</a:t>
            </a:r>
            <a:r>
              <a:rPr lang="en-US" sz="1000" dirty="0"/>
              <a:t> for imaging and non-imaging application</a:t>
            </a:r>
          </a:p>
          <a:p>
            <a:pPr marL="404217" lvl="2" indent="-171450">
              <a:lnSpc>
                <a:spcPct val="150000"/>
              </a:lnSpc>
              <a:spcBef>
                <a:spcPts val="0"/>
              </a:spcBef>
              <a:spcAft>
                <a:spcPts val="0"/>
              </a:spcAft>
              <a:buFontTx/>
              <a:buChar char="-"/>
              <a:defRPr/>
            </a:pPr>
            <a:r>
              <a:rPr lang="en-US" sz="1000" dirty="0"/>
              <a:t>PLM directs ALL light to the “on” pixels</a:t>
            </a:r>
          </a:p>
          <a:p>
            <a:pPr marL="168275" lvl="1" indent="-168275">
              <a:lnSpc>
                <a:spcPct val="150000"/>
              </a:lnSpc>
              <a:spcBef>
                <a:spcPts val="0"/>
              </a:spcBef>
              <a:spcAft>
                <a:spcPts val="0"/>
              </a:spcAft>
              <a:buFont typeface="Arial" panose="020B0604020202020204" pitchFamily="34" charset="0"/>
              <a:buChar char="•"/>
              <a:defRPr/>
            </a:pPr>
            <a:r>
              <a:rPr lang="en-US" sz="1200" dirty="0">
                <a:solidFill>
                  <a:srgbClr val="000000"/>
                </a:solidFill>
                <a:latin typeface="Arial" charset="0"/>
                <a:ea typeface="ＭＳ Ｐゴシック" pitchFamily="27" charset="-128"/>
              </a:rPr>
              <a:t>10.8</a:t>
            </a:r>
            <a:r>
              <a:rPr lang="en-US" sz="1200" dirty="0">
                <a:solidFill>
                  <a:srgbClr val="000000"/>
                </a:solidFill>
                <a:latin typeface="Calibri"/>
                <a:ea typeface="ＭＳ Ｐゴシック" pitchFamily="27" charset="-128"/>
                <a:cs typeface="Calibri"/>
              </a:rPr>
              <a:t>µ</a:t>
            </a:r>
            <a:r>
              <a:rPr lang="en-US" sz="1200" dirty="0">
                <a:solidFill>
                  <a:srgbClr val="000000"/>
                </a:solidFill>
                <a:latin typeface="Arial" charset="0"/>
                <a:ea typeface="ＭＳ Ｐゴシック" pitchFamily="27" charset="-128"/>
              </a:rPr>
              <a:t>m mirror pitch</a:t>
            </a:r>
          </a:p>
          <a:p>
            <a:pPr marL="168275" lvl="1" indent="-168275">
              <a:lnSpc>
                <a:spcPct val="150000"/>
              </a:lnSpc>
              <a:spcBef>
                <a:spcPts val="0"/>
              </a:spcBef>
              <a:spcAft>
                <a:spcPts val="0"/>
              </a:spcAft>
              <a:buFont typeface="Arial" panose="020B0604020202020204" pitchFamily="34" charset="0"/>
              <a:buChar char="•"/>
              <a:defRPr/>
            </a:pPr>
            <a:r>
              <a:rPr lang="en-US" sz="1200" dirty="0">
                <a:solidFill>
                  <a:srgbClr val="000000"/>
                </a:solidFill>
                <a:latin typeface="Arial" charset="0"/>
                <a:ea typeface="ＭＳ Ｐゴシック" pitchFamily="27" charset="-128"/>
              </a:rPr>
              <a:t>4-bit resolution </a:t>
            </a:r>
          </a:p>
          <a:p>
            <a:pPr marL="168275" lvl="1" indent="-168275">
              <a:lnSpc>
                <a:spcPct val="150000"/>
              </a:lnSpc>
              <a:spcBef>
                <a:spcPts val="0"/>
              </a:spcBef>
              <a:spcAft>
                <a:spcPts val="0"/>
              </a:spcAft>
              <a:buFont typeface="Arial" panose="020B0604020202020204" pitchFamily="34" charset="0"/>
              <a:buChar char="•"/>
              <a:defRPr/>
            </a:pPr>
            <a:r>
              <a:rPr lang="en-US" sz="1200" dirty="0">
                <a:solidFill>
                  <a:srgbClr val="000000"/>
                </a:solidFill>
                <a:latin typeface="Arial" charset="0"/>
                <a:ea typeface="ＭＳ Ｐゴシック" pitchFamily="27" charset="-128"/>
              </a:rPr>
              <a:t>&lt; 50µs switching speeds</a:t>
            </a:r>
          </a:p>
          <a:p>
            <a:pPr marL="168275" lvl="1" indent="-168275">
              <a:lnSpc>
                <a:spcPct val="150000"/>
              </a:lnSpc>
              <a:spcBef>
                <a:spcPts val="0"/>
              </a:spcBef>
              <a:spcAft>
                <a:spcPts val="0"/>
              </a:spcAft>
              <a:buFont typeface="Arial" panose="020B0604020202020204" pitchFamily="34" charset="0"/>
              <a:buChar char="•"/>
              <a:defRPr/>
            </a:pPr>
            <a:r>
              <a:rPr lang="en-US" sz="1200" dirty="0">
                <a:solidFill>
                  <a:srgbClr val="000000"/>
                </a:solidFill>
                <a:latin typeface="Arial" charset="0"/>
                <a:ea typeface="ＭＳ Ｐゴシック" pitchFamily="27" charset="-128"/>
              </a:rPr>
              <a:t>Supports 436 to 650nm wavelengths</a:t>
            </a:r>
          </a:p>
          <a:p>
            <a:pPr marL="168275" lvl="1" indent="-168275">
              <a:lnSpc>
                <a:spcPct val="150000"/>
              </a:lnSpc>
              <a:spcBef>
                <a:spcPts val="0"/>
              </a:spcBef>
              <a:spcAft>
                <a:spcPts val="0"/>
              </a:spcAft>
              <a:buFont typeface="Arial" panose="020B0604020202020204" pitchFamily="34" charset="0"/>
              <a:buChar char="•"/>
              <a:defRPr/>
            </a:pPr>
            <a:r>
              <a:rPr lang="en-US" sz="1200" dirty="0">
                <a:solidFill>
                  <a:srgbClr val="000000"/>
                </a:solidFill>
                <a:ea typeface="ＭＳ Ｐゴシック" pitchFamily="27" charset="-128"/>
              </a:rPr>
              <a:t>Manufactured using same tool set as current DMD</a:t>
            </a:r>
          </a:p>
          <a:p>
            <a:pPr marL="0" lvl="1" indent="0">
              <a:lnSpc>
                <a:spcPct val="150000"/>
              </a:lnSpc>
              <a:spcBef>
                <a:spcPts val="0"/>
              </a:spcBef>
              <a:spcAft>
                <a:spcPts val="0"/>
              </a:spcAft>
              <a:buNone/>
              <a:defRPr/>
            </a:pPr>
            <a:endParaRPr lang="en-US" sz="1200" dirty="0">
              <a:solidFill>
                <a:srgbClr val="000000"/>
              </a:solidFill>
              <a:latin typeface="Arial" charset="0"/>
              <a:ea typeface="ＭＳ Ｐゴシック" pitchFamily="27" charset="-128"/>
            </a:endParaRPr>
          </a:p>
          <a:p>
            <a:pPr marL="171450" indent="-171450">
              <a:buFont typeface="Arial" panose="020B0604020202020204" pitchFamily="34" charset="0"/>
              <a:buChar char="•"/>
            </a:pPr>
            <a:endParaRPr lang="en-US" sz="1200" dirty="0">
              <a:sym typeface="Wingdings" panose="05000000000000000000" pitchFamily="2" charset="2"/>
            </a:endParaRPr>
          </a:p>
        </p:txBody>
      </p:sp>
      <p:pic>
        <p:nvPicPr>
          <p:cNvPr id="7" name="Picture 3"/>
          <p:cNvPicPr>
            <a:picLocks noChangeAspect="1" noChangeArrowheads="1"/>
          </p:cNvPicPr>
          <p:nvPr/>
        </p:nvPicPr>
        <p:blipFill>
          <a:blip r:embed="rId2" cstate="print">
            <a:clrChange>
              <a:clrFrom>
                <a:srgbClr val="F8F8F8"/>
              </a:clrFrom>
              <a:clrTo>
                <a:srgbClr val="F8F8F8">
                  <a:alpha val="0"/>
                </a:srgbClr>
              </a:clrTo>
            </a:clrChange>
            <a:extLst>
              <a:ext uri="{28A0092B-C50C-407E-A947-70E740481C1C}">
                <a14:useLocalDpi xmlns:a14="http://schemas.microsoft.com/office/drawing/2010/main"/>
              </a:ext>
            </a:extLst>
          </a:blip>
          <a:srcRect/>
          <a:stretch>
            <a:fillRect/>
          </a:stretch>
        </p:blipFill>
        <p:spPr bwMode="auto">
          <a:xfrm>
            <a:off x="3698064" y="752144"/>
            <a:ext cx="2311151" cy="180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591740" y="3238551"/>
            <a:ext cx="1815940" cy="1049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C:\Code\Files from Pedro\GrayScalePatterns\pattern_1_08.bmp"/>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l="4934" t="23017" r="24920"/>
          <a:stretch/>
        </p:blipFill>
        <p:spPr bwMode="auto">
          <a:xfrm>
            <a:off x="1435159" y="2723055"/>
            <a:ext cx="860706" cy="53649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3979647" y="3234831"/>
            <a:ext cx="1962314" cy="1071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descr="C:\Code\Files from Pedro\GrayScalePatterns\pattern_1_08.bmp"/>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4934" t="23017" r="24920"/>
          <a:stretch/>
        </p:blipFill>
        <p:spPr bwMode="auto">
          <a:xfrm>
            <a:off x="5198752" y="2854895"/>
            <a:ext cx="627704" cy="39125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83880" y="4299002"/>
            <a:ext cx="3030582"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Amplitude Modulation (PWM)</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 name="TextBox 13"/>
          <p:cNvSpPr txBox="1"/>
          <p:nvPr/>
        </p:nvSpPr>
        <p:spPr>
          <a:xfrm>
            <a:off x="4103105" y="4306606"/>
            <a:ext cx="1824538"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Phase Modulation</a:t>
            </a:r>
          </a:p>
        </p:txBody>
      </p:sp>
      <p:sp>
        <p:nvSpPr>
          <p:cNvPr id="15" name="TextBox 14"/>
          <p:cNvSpPr txBox="1"/>
          <p:nvPr/>
        </p:nvSpPr>
        <p:spPr>
          <a:xfrm>
            <a:off x="509362" y="2784763"/>
            <a:ext cx="860706"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Light Source</a:t>
            </a:r>
          </a:p>
        </p:txBody>
      </p:sp>
      <p:sp>
        <p:nvSpPr>
          <p:cNvPr id="16" name="TextBox 15"/>
          <p:cNvSpPr txBox="1"/>
          <p:nvPr/>
        </p:nvSpPr>
        <p:spPr>
          <a:xfrm>
            <a:off x="4025686" y="2798147"/>
            <a:ext cx="827954"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Light Source</a:t>
            </a:r>
          </a:p>
        </p:txBody>
      </p:sp>
      <p:sp>
        <p:nvSpPr>
          <p:cNvPr id="17" name="TextBox 16"/>
          <p:cNvSpPr txBox="1"/>
          <p:nvPr/>
        </p:nvSpPr>
        <p:spPr>
          <a:xfrm>
            <a:off x="4641595" y="3770719"/>
            <a:ext cx="667265"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PLM</a:t>
            </a:r>
          </a:p>
        </p:txBody>
      </p:sp>
      <p:sp>
        <p:nvSpPr>
          <p:cNvPr id="18" name="TextBox 17"/>
          <p:cNvSpPr txBox="1"/>
          <p:nvPr/>
        </p:nvSpPr>
        <p:spPr>
          <a:xfrm>
            <a:off x="1118813" y="3660144"/>
            <a:ext cx="801099"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DMD</a:t>
            </a:r>
          </a:p>
        </p:txBody>
      </p:sp>
      <p:sp>
        <p:nvSpPr>
          <p:cNvPr id="19" name="TextBox 18"/>
          <p:cNvSpPr txBox="1"/>
          <p:nvPr/>
        </p:nvSpPr>
        <p:spPr>
          <a:xfrm rot="5400000">
            <a:off x="1957470" y="3690921"/>
            <a:ext cx="892889" cy="307777"/>
          </a:xfrm>
          <a:prstGeom prst="rect">
            <a:avLst/>
          </a:prstGeom>
          <a:solidFill>
            <a:schemeClr val="bg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20" name="Picture 19">
            <a:extLst>
              <a:ext uri="{FF2B5EF4-FFF2-40B4-BE49-F238E27FC236}">
                <a16:creationId xmlns:a16="http://schemas.microsoft.com/office/drawing/2014/main" id="{61BFE963-B919-48F1-8DF5-2626FEBD421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51204" y="764316"/>
            <a:ext cx="2783588" cy="1565768"/>
          </a:xfrm>
          <a:prstGeom prst="rect">
            <a:avLst/>
          </a:prstGeom>
        </p:spPr>
      </p:pic>
      <p:sp>
        <p:nvSpPr>
          <p:cNvPr id="2" name="TextBox 1">
            <a:extLst>
              <a:ext uri="{FF2B5EF4-FFF2-40B4-BE49-F238E27FC236}">
                <a16:creationId xmlns:a16="http://schemas.microsoft.com/office/drawing/2014/main" id="{92EF8C59-6BF1-41E6-97A8-D472F0FB8C9D}"/>
              </a:ext>
            </a:extLst>
          </p:cNvPr>
          <p:cNvSpPr txBox="1"/>
          <p:nvPr/>
        </p:nvSpPr>
        <p:spPr>
          <a:xfrm>
            <a:off x="1270271" y="465984"/>
            <a:ext cx="979755"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Product</a:t>
            </a:r>
          </a:p>
        </p:txBody>
      </p:sp>
      <p:sp>
        <p:nvSpPr>
          <p:cNvPr id="21" name="TextBox 20">
            <a:extLst>
              <a:ext uri="{FF2B5EF4-FFF2-40B4-BE49-F238E27FC236}">
                <a16:creationId xmlns:a16="http://schemas.microsoft.com/office/drawing/2014/main" id="{E4A0BD93-86CB-4782-9A3A-AF206F821F7D}"/>
              </a:ext>
            </a:extLst>
          </p:cNvPr>
          <p:cNvSpPr txBox="1"/>
          <p:nvPr/>
        </p:nvSpPr>
        <p:spPr>
          <a:xfrm>
            <a:off x="4090387" y="430671"/>
            <a:ext cx="154401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Development</a:t>
            </a:r>
          </a:p>
        </p:txBody>
      </p:sp>
      <p:sp>
        <p:nvSpPr>
          <p:cNvPr id="3" name="Slide Number Placeholder 2">
            <a:extLst>
              <a:ext uri="{FF2B5EF4-FFF2-40B4-BE49-F238E27FC236}">
                <a16:creationId xmlns:a16="http://schemas.microsoft.com/office/drawing/2014/main" id="{D85A0137-E298-4210-BC8F-940E4E1AB3B4}"/>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B97888F-6AF7-4263-B69D-592D8C33BAC7}" type="slidenum">
              <a:rPr kumimoji="0" lang="en-US" sz="7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7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68234602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5CBF5F5-4500-984B-A7FF-A3EB7CC599DA}"/>
              </a:ext>
            </a:extLst>
          </p:cNvPr>
          <p:cNvSpPr>
            <a:spLocks noGrp="1"/>
          </p:cNvSpPr>
          <p:nvPr>
            <p:ph type="title"/>
          </p:nvPr>
        </p:nvSpPr>
        <p:spPr/>
        <p:txBody>
          <a:bodyPr/>
          <a:lstStyle/>
          <a:p>
            <a:r>
              <a:rPr lang="en-US" sz="2400" dirty="0"/>
              <a:t>PLM </a:t>
            </a:r>
            <a:r>
              <a:rPr lang="en-US" sz="2400" dirty="0">
                <a:solidFill>
                  <a:schemeClr val="accent5"/>
                </a:solidFill>
              </a:rPr>
              <a:t>| </a:t>
            </a:r>
            <a:r>
              <a:rPr lang="en-US" sz="2400" dirty="0">
                <a:solidFill>
                  <a:schemeClr val="tx1"/>
                </a:solidFill>
              </a:rPr>
              <a:t>Technology</a:t>
            </a:r>
            <a:endParaRPr lang="en-US" sz="2400" dirty="0"/>
          </a:p>
        </p:txBody>
      </p:sp>
      <p:grpSp>
        <p:nvGrpSpPr>
          <p:cNvPr id="5" name="Group 4">
            <a:extLst>
              <a:ext uri="{FF2B5EF4-FFF2-40B4-BE49-F238E27FC236}">
                <a16:creationId xmlns:a16="http://schemas.microsoft.com/office/drawing/2014/main" id="{205FA82B-C458-444F-9E3E-572D32AC6C1F}"/>
              </a:ext>
            </a:extLst>
          </p:cNvPr>
          <p:cNvGrpSpPr>
            <a:grpSpLocks noChangeAspect="1"/>
          </p:cNvGrpSpPr>
          <p:nvPr/>
        </p:nvGrpSpPr>
        <p:grpSpPr>
          <a:xfrm>
            <a:off x="703220" y="404733"/>
            <a:ext cx="6706370" cy="2049909"/>
            <a:chOff x="-1000841" y="403570"/>
            <a:chExt cx="8011241" cy="2448764"/>
          </a:xfrm>
        </p:grpSpPr>
        <p:sp>
          <p:nvSpPr>
            <p:cNvPr id="15" name="Rectangle 14"/>
            <p:cNvSpPr/>
            <p:nvPr/>
          </p:nvSpPr>
          <p:spPr>
            <a:xfrm>
              <a:off x="1656491" y="768141"/>
              <a:ext cx="1766311" cy="2084191"/>
            </a:xfrm>
            <a:prstGeom prst="rect">
              <a:avLst/>
            </a:prstGeom>
            <a:gradFill>
              <a:gsLst>
                <a:gs pos="0">
                  <a:schemeClr val="bg1">
                    <a:lumMod val="75000"/>
                  </a:schemeClr>
                </a:gs>
                <a:gs pos="50000">
                  <a:schemeClr val="bg1">
                    <a:lumMod val="85000"/>
                  </a:schemeClr>
                </a:gs>
                <a:gs pos="100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a:ea typeface="+mn-ea"/>
                <a:cs typeface="+mn-cs"/>
              </a:endParaRPr>
            </a:p>
          </p:txBody>
        </p:sp>
        <p:pic>
          <p:nvPicPr>
            <p:cNvPr id="32" name="Picture 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84506" y="867883"/>
              <a:ext cx="1617562" cy="7809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1695699" y="1870952"/>
              <a:ext cx="1813821" cy="772089"/>
            </a:xfrm>
            <a:prstGeom prst="rect">
              <a:avLst/>
            </a:prstGeom>
          </p:spPr>
          <p:txBody>
            <a:bodyPr wrap="square">
              <a:spAutoFit/>
            </a:body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q"/>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CMOS Node</a:t>
              </a:r>
            </a:p>
            <a:p>
              <a:pPr marL="457200" marR="0" lvl="1"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q"/>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SRAM with BSA architecture</a:t>
              </a:r>
            </a:p>
            <a:p>
              <a:pPr marL="457200" marR="0" lvl="1"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q"/>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DMD interfaces</a:t>
              </a:r>
            </a:p>
          </p:txBody>
        </p:sp>
        <p:sp>
          <p:nvSpPr>
            <p:cNvPr id="39" name="Rectangle 38"/>
            <p:cNvSpPr/>
            <p:nvPr/>
          </p:nvSpPr>
          <p:spPr>
            <a:xfrm>
              <a:off x="3418191" y="768140"/>
              <a:ext cx="1755432" cy="2084193"/>
            </a:xfrm>
            <a:prstGeom prst="rect">
              <a:avLst/>
            </a:prstGeom>
            <a:gradFill>
              <a:gsLst>
                <a:gs pos="0">
                  <a:schemeClr val="accent3">
                    <a:lumMod val="60000"/>
                    <a:lumOff val="40000"/>
                  </a:schemeClr>
                </a:gs>
                <a:gs pos="50000">
                  <a:schemeClr val="accent3">
                    <a:lumMod val="40000"/>
                    <a:lumOff val="60000"/>
                  </a:schemeClr>
                </a:gs>
                <a:gs pos="100000">
                  <a:schemeClr val="accent3">
                    <a:lumMod val="20000"/>
                    <a:lumOff val="8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a:ea typeface="+mn-ea"/>
                <a:cs typeface="+mn-cs"/>
              </a:endParaRPr>
            </a:p>
          </p:txBody>
        </p:sp>
        <p:sp>
          <p:nvSpPr>
            <p:cNvPr id="13" name="Rectangle 12"/>
            <p:cNvSpPr/>
            <p:nvPr/>
          </p:nvSpPr>
          <p:spPr>
            <a:xfrm>
              <a:off x="3411901" y="1869738"/>
              <a:ext cx="1836799" cy="937536"/>
            </a:xfrm>
            <a:prstGeom prst="rect">
              <a:avLst/>
            </a:prstGeom>
          </p:spPr>
          <p:txBody>
            <a:bodyPr wrap="square">
              <a:spAutoFit/>
            </a:body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q"/>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MEMS Process</a:t>
              </a:r>
            </a:p>
            <a:p>
              <a:pPr marL="457200" marR="0" lvl="1"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q"/>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Uses mature DMD process</a:t>
              </a:r>
            </a:p>
            <a:p>
              <a:pPr marL="457200" marR="0" lvl="1"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q"/>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Filled Mirror Via</a:t>
              </a:r>
            </a:p>
            <a:p>
              <a:pPr marL="457200" marR="0" lvl="1"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q"/>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Supports visible</a:t>
              </a:r>
            </a:p>
          </p:txBody>
        </p:sp>
        <p:sp>
          <p:nvSpPr>
            <p:cNvPr id="40" name="Rectangle 39"/>
            <p:cNvSpPr/>
            <p:nvPr/>
          </p:nvSpPr>
          <p:spPr>
            <a:xfrm>
              <a:off x="5171695" y="770107"/>
              <a:ext cx="1733573" cy="2082227"/>
            </a:xfrm>
            <a:prstGeom prst="rect">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a:ea typeface="+mn-ea"/>
                <a:cs typeface="+mn-cs"/>
              </a:endParaRPr>
            </a:p>
          </p:txBody>
        </p:sp>
        <p:pic>
          <p:nvPicPr>
            <p:cNvPr id="37"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16200000">
              <a:off x="5111394" y="957589"/>
              <a:ext cx="1015663" cy="713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2"/>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6023451" y="957494"/>
              <a:ext cx="853282" cy="703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5260340" y="1874419"/>
              <a:ext cx="1750060" cy="937536"/>
            </a:xfrm>
            <a:prstGeom prst="rect">
              <a:avLst/>
            </a:prstGeom>
          </p:spPr>
          <p:txBody>
            <a:bodyPr wrap="square">
              <a:spAutoFit/>
            </a:body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q"/>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DMD Packaging</a:t>
              </a:r>
            </a:p>
            <a:p>
              <a:pPr marL="457200" marR="0" lvl="1"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q"/>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Same LGA &amp; PGA packages</a:t>
              </a:r>
            </a:p>
            <a:p>
              <a:pPr marL="457200" marR="0" lvl="1"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q"/>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WLP, </a:t>
              </a:r>
              <a:r>
                <a:rPr kumimoji="0" lang="en-US" sz="900" b="0" i="0" u="none" strike="noStrike" kern="1200" cap="none" spc="0" normalizeH="0" baseline="0" noProof="0" dirty="0" err="1">
                  <a:ln>
                    <a:noFill/>
                  </a:ln>
                  <a:solidFill>
                    <a:srgbClr val="000000"/>
                  </a:solidFill>
                  <a:effectLst/>
                  <a:uLnTx/>
                  <a:uFillTx/>
                  <a:latin typeface="Arial" charset="0"/>
                  <a:ea typeface="+mn-ea"/>
                  <a:cs typeface="+mn-cs"/>
                </a:rPr>
                <a:t>hDMD</a:t>
              </a:r>
              <a:r>
                <a:rPr kumimoji="0" lang="en-US" sz="900" b="0" i="0" u="none" strike="noStrike" kern="1200" cap="none" spc="0" normalizeH="0" baseline="0" noProof="0" dirty="0">
                  <a:ln>
                    <a:noFill/>
                  </a:ln>
                  <a:solidFill>
                    <a:srgbClr val="000000"/>
                  </a:solidFill>
                  <a:effectLst/>
                  <a:uLnTx/>
                  <a:uFillTx/>
                  <a:latin typeface="Arial" charset="0"/>
                  <a:ea typeface="+mn-ea"/>
                  <a:cs typeface="+mn-cs"/>
                </a:rPr>
                <a:t>, Type A</a:t>
              </a:r>
            </a:p>
          </p:txBody>
        </p:sp>
        <p:sp>
          <p:nvSpPr>
            <p:cNvPr id="2" name="TextBox 1">
              <a:extLst>
                <a:ext uri="{FF2B5EF4-FFF2-40B4-BE49-F238E27FC236}">
                  <a16:creationId xmlns:a16="http://schemas.microsoft.com/office/drawing/2014/main" id="{422ED649-AFF7-400C-AFC3-9FF9D0A69A81}"/>
                </a:ext>
              </a:extLst>
            </p:cNvPr>
            <p:cNvSpPr txBox="1"/>
            <p:nvPr/>
          </p:nvSpPr>
          <p:spPr bwMode="auto">
            <a:xfrm>
              <a:off x="2141873" y="417578"/>
              <a:ext cx="931027" cy="312512"/>
            </a:xfrm>
            <a:prstGeom prst="rect">
              <a:avLst/>
            </a:prstGeom>
            <a:noFill/>
            <a:ln w="9525">
              <a:noFill/>
              <a:miter lim="800000"/>
              <a:headEnd/>
              <a:tailEnd/>
            </a:ln>
            <a:effectLst/>
          </p:spPr>
          <p:txBody>
            <a:bodyPr vert="horz" wrap="non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charset="0"/>
                  <a:ea typeface="+mn-ea"/>
                  <a:cs typeface="+mn-cs"/>
                </a:rPr>
                <a:t>CMOS IP</a:t>
              </a:r>
            </a:p>
          </p:txBody>
        </p:sp>
        <p:sp>
          <p:nvSpPr>
            <p:cNvPr id="23" name="TextBox 22">
              <a:extLst>
                <a:ext uri="{FF2B5EF4-FFF2-40B4-BE49-F238E27FC236}">
                  <a16:creationId xmlns:a16="http://schemas.microsoft.com/office/drawing/2014/main" id="{23205E3F-9EC1-441B-978C-A01933E1AF39}"/>
                </a:ext>
              </a:extLst>
            </p:cNvPr>
            <p:cNvSpPr txBox="1"/>
            <p:nvPr/>
          </p:nvSpPr>
          <p:spPr bwMode="auto">
            <a:xfrm>
              <a:off x="3903254" y="403812"/>
              <a:ext cx="829536" cy="312512"/>
            </a:xfrm>
            <a:prstGeom prst="rect">
              <a:avLst/>
            </a:prstGeom>
            <a:noFill/>
            <a:ln w="9525">
              <a:noFill/>
              <a:miter lim="800000"/>
              <a:headEnd/>
              <a:tailEnd/>
            </a:ln>
            <a:effectLst/>
          </p:spPr>
          <p:txBody>
            <a:bodyPr vert="horz" wrap="non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charset="0"/>
                  <a:ea typeface="+mn-ea"/>
                  <a:cs typeface="+mn-cs"/>
                </a:rPr>
                <a:t>Process</a:t>
              </a:r>
            </a:p>
          </p:txBody>
        </p:sp>
        <p:sp>
          <p:nvSpPr>
            <p:cNvPr id="24" name="TextBox 23">
              <a:extLst>
                <a:ext uri="{FF2B5EF4-FFF2-40B4-BE49-F238E27FC236}">
                  <a16:creationId xmlns:a16="http://schemas.microsoft.com/office/drawing/2014/main" id="{2E1025D9-0284-4E3F-AC20-1BE9F65794D0}"/>
                </a:ext>
              </a:extLst>
            </p:cNvPr>
            <p:cNvSpPr txBox="1"/>
            <p:nvPr/>
          </p:nvSpPr>
          <p:spPr bwMode="auto">
            <a:xfrm>
              <a:off x="5526962" y="403570"/>
              <a:ext cx="877408" cy="312512"/>
            </a:xfrm>
            <a:prstGeom prst="rect">
              <a:avLst/>
            </a:prstGeom>
            <a:noFill/>
            <a:ln w="9525">
              <a:noFill/>
              <a:miter lim="800000"/>
              <a:headEnd/>
              <a:tailEnd/>
            </a:ln>
            <a:effectLst/>
          </p:spPr>
          <p:txBody>
            <a:bodyPr vert="horz" wrap="non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charset="0"/>
                  <a:ea typeface="+mn-ea"/>
                  <a:cs typeface="+mn-cs"/>
                </a:rPr>
                <a:t>Package</a:t>
              </a:r>
            </a:p>
          </p:txBody>
        </p:sp>
        <p:sp>
          <p:nvSpPr>
            <p:cNvPr id="26" name="TextBox 25">
              <a:extLst>
                <a:ext uri="{FF2B5EF4-FFF2-40B4-BE49-F238E27FC236}">
                  <a16:creationId xmlns:a16="http://schemas.microsoft.com/office/drawing/2014/main" id="{2407C547-341A-4960-853C-7532AB92BAEB}"/>
                </a:ext>
              </a:extLst>
            </p:cNvPr>
            <p:cNvSpPr txBox="1"/>
            <p:nvPr/>
          </p:nvSpPr>
          <p:spPr bwMode="auto">
            <a:xfrm>
              <a:off x="-1000841" y="1564705"/>
              <a:ext cx="2068733" cy="514726"/>
            </a:xfrm>
            <a:prstGeom prst="rect">
              <a:avLst/>
            </a:prstGeom>
            <a:solidFill>
              <a:schemeClr val="bg1"/>
            </a:solidFill>
            <a:ln w="9525">
              <a:noFill/>
              <a:miter lim="800000"/>
              <a:headEnd/>
              <a:tailEn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mn-ea"/>
                  <a:cs typeface="+mn-cs"/>
                </a:rPr>
                <a:t>DLP DMD tech well suited for PLM Device </a:t>
              </a:r>
            </a:p>
          </p:txBody>
        </p:sp>
        <p:pic>
          <p:nvPicPr>
            <p:cNvPr id="28" name="Picture 6">
              <a:extLst>
                <a:ext uri="{FF2B5EF4-FFF2-40B4-BE49-F238E27FC236}">
                  <a16:creationId xmlns:a16="http://schemas.microsoft.com/office/drawing/2014/main" id="{03845030-9F7B-417C-A853-7305CF0C5ED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556748" y="860141"/>
              <a:ext cx="1585913" cy="865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 name="Group 2">
            <a:extLst>
              <a:ext uri="{FF2B5EF4-FFF2-40B4-BE49-F238E27FC236}">
                <a16:creationId xmlns:a16="http://schemas.microsoft.com/office/drawing/2014/main" id="{DD23EC26-69EB-4D08-A69E-756076A19554}"/>
              </a:ext>
            </a:extLst>
          </p:cNvPr>
          <p:cNvGrpSpPr/>
          <p:nvPr/>
        </p:nvGrpSpPr>
        <p:grpSpPr>
          <a:xfrm>
            <a:off x="147843" y="2524272"/>
            <a:ext cx="8705722" cy="2055171"/>
            <a:chOff x="147843" y="2524272"/>
            <a:chExt cx="8705722" cy="2055171"/>
          </a:xfrm>
        </p:grpSpPr>
        <p:grpSp>
          <p:nvGrpSpPr>
            <p:cNvPr id="21" name="Group 20">
              <a:extLst>
                <a:ext uri="{FF2B5EF4-FFF2-40B4-BE49-F238E27FC236}">
                  <a16:creationId xmlns:a16="http://schemas.microsoft.com/office/drawing/2014/main" id="{EF8B3EED-883C-4FCC-8B7A-23ECD0545EEB}"/>
                </a:ext>
              </a:extLst>
            </p:cNvPr>
            <p:cNvGrpSpPr>
              <a:grpSpLocks noChangeAspect="1"/>
            </p:cNvGrpSpPr>
            <p:nvPr/>
          </p:nvGrpSpPr>
          <p:grpSpPr>
            <a:xfrm>
              <a:off x="2245876" y="2540397"/>
              <a:ext cx="5947666" cy="2039046"/>
              <a:chOff x="888894" y="770467"/>
              <a:chExt cx="7057199" cy="2419429"/>
            </a:xfrm>
          </p:grpSpPr>
          <p:sp>
            <p:nvSpPr>
              <p:cNvPr id="22" name="Rectangle 21">
                <a:extLst>
                  <a:ext uri="{FF2B5EF4-FFF2-40B4-BE49-F238E27FC236}">
                    <a16:creationId xmlns:a16="http://schemas.microsoft.com/office/drawing/2014/main" id="{2FA509AF-6DE4-4A11-9C7B-2C2E07B14BE3}"/>
                  </a:ext>
                </a:extLst>
              </p:cNvPr>
              <p:cNvSpPr/>
              <p:nvPr/>
            </p:nvSpPr>
            <p:spPr>
              <a:xfrm>
                <a:off x="4355969" y="1163549"/>
                <a:ext cx="1766310" cy="2026347"/>
              </a:xfrm>
              <a:prstGeom prst="rect">
                <a:avLst/>
              </a:prstGeom>
              <a:gradFill>
                <a:gsLst>
                  <a:gs pos="0">
                    <a:schemeClr val="bg1">
                      <a:lumMod val="75000"/>
                    </a:schemeClr>
                  </a:gs>
                  <a:gs pos="50000">
                    <a:schemeClr val="bg1">
                      <a:lumMod val="85000"/>
                    </a:schemeClr>
                  </a:gs>
                  <a:gs pos="100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02F5B67B-E84C-42DE-81E6-2D1AC23A0CDC}"/>
                  </a:ext>
                </a:extLst>
              </p:cNvPr>
              <p:cNvSpPr/>
              <p:nvPr/>
            </p:nvSpPr>
            <p:spPr>
              <a:xfrm>
                <a:off x="4395176" y="2266359"/>
                <a:ext cx="1720875" cy="766904"/>
              </a:xfrm>
              <a:prstGeom prst="rect">
                <a:avLst/>
              </a:prstGeom>
            </p:spPr>
            <p:txBody>
              <a:bodyPr wrap="square">
                <a:spAutoFit/>
              </a:body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q"/>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Optical Design</a:t>
                </a:r>
              </a:p>
              <a:p>
                <a:pPr marL="457200" marR="0" lvl="1"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q"/>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Illumination</a:t>
                </a:r>
              </a:p>
              <a:p>
                <a:pPr marL="457200" marR="0" lvl="1"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q"/>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Algorithms</a:t>
                </a:r>
              </a:p>
              <a:p>
                <a:pPr marL="457200" marR="0" lvl="1"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q"/>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Projection</a:t>
                </a:r>
              </a:p>
            </p:txBody>
          </p:sp>
          <p:sp>
            <p:nvSpPr>
              <p:cNvPr id="27" name="Rectangle 26">
                <a:extLst>
                  <a:ext uri="{FF2B5EF4-FFF2-40B4-BE49-F238E27FC236}">
                    <a16:creationId xmlns:a16="http://schemas.microsoft.com/office/drawing/2014/main" id="{2F811E24-A6F7-4936-8D1F-496791C0C007}"/>
                  </a:ext>
                </a:extLst>
              </p:cNvPr>
              <p:cNvSpPr/>
              <p:nvPr/>
            </p:nvSpPr>
            <p:spPr>
              <a:xfrm>
                <a:off x="6115584" y="1162023"/>
                <a:ext cx="1755431" cy="2026347"/>
              </a:xfrm>
              <a:prstGeom prst="rect">
                <a:avLst/>
              </a:prstGeom>
              <a:gradFill>
                <a:gsLst>
                  <a:gs pos="0">
                    <a:schemeClr val="accent3">
                      <a:lumMod val="60000"/>
                      <a:lumOff val="40000"/>
                    </a:schemeClr>
                  </a:gs>
                  <a:gs pos="50000">
                    <a:schemeClr val="accent3">
                      <a:lumMod val="40000"/>
                      <a:lumOff val="60000"/>
                    </a:schemeClr>
                  </a:gs>
                  <a:gs pos="100000">
                    <a:schemeClr val="accent3">
                      <a:lumMod val="20000"/>
                      <a:lumOff val="8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55B9AA6B-D4D3-41B1-BE78-BD5D06D4FBED}"/>
                  </a:ext>
                </a:extLst>
              </p:cNvPr>
              <p:cNvSpPr/>
              <p:nvPr/>
            </p:nvSpPr>
            <p:spPr>
              <a:xfrm>
                <a:off x="6109294" y="2263620"/>
                <a:ext cx="1836799" cy="766904"/>
              </a:xfrm>
              <a:prstGeom prst="rect">
                <a:avLst/>
              </a:prstGeom>
            </p:spPr>
            <p:txBody>
              <a:bodyPr wrap="square">
                <a:spAutoFit/>
              </a:body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q"/>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Controller/FPGA </a:t>
                </a:r>
              </a:p>
              <a:p>
                <a:pPr marL="457200" marR="0" lvl="1"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q"/>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Translation chip</a:t>
                </a:r>
              </a:p>
              <a:p>
                <a:pPr marL="457200" marR="0" lvl="1"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q"/>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TI existing chip</a:t>
                </a:r>
              </a:p>
              <a:p>
                <a:pPr marL="457200" marR="0" lvl="1"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q"/>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New chip</a:t>
                </a:r>
              </a:p>
            </p:txBody>
          </p:sp>
          <p:sp>
            <p:nvSpPr>
              <p:cNvPr id="30" name="Rectangle 29">
                <a:extLst>
                  <a:ext uri="{FF2B5EF4-FFF2-40B4-BE49-F238E27FC236}">
                    <a16:creationId xmlns:a16="http://schemas.microsoft.com/office/drawing/2014/main" id="{63CF3B31-A4D1-453F-ADF8-DB84C9EB7D43}"/>
                  </a:ext>
                </a:extLst>
              </p:cNvPr>
              <p:cNvSpPr/>
              <p:nvPr/>
            </p:nvSpPr>
            <p:spPr>
              <a:xfrm>
                <a:off x="888894" y="1162024"/>
                <a:ext cx="1740979" cy="202787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Arial"/>
                  <a:ea typeface="+mn-ea"/>
                  <a:cs typeface="+mn-cs"/>
                </a:endParaRPr>
              </a:p>
            </p:txBody>
          </p:sp>
          <p:sp>
            <p:nvSpPr>
              <p:cNvPr id="31" name="TextBox 30">
                <a:extLst>
                  <a:ext uri="{FF2B5EF4-FFF2-40B4-BE49-F238E27FC236}">
                    <a16:creationId xmlns:a16="http://schemas.microsoft.com/office/drawing/2014/main" id="{BD964A64-7594-447F-8AE5-7490CB19BB63}"/>
                  </a:ext>
                </a:extLst>
              </p:cNvPr>
              <p:cNvSpPr txBox="1"/>
              <p:nvPr/>
            </p:nvSpPr>
            <p:spPr bwMode="auto">
              <a:xfrm>
                <a:off x="4526413" y="784460"/>
                <a:ext cx="1509228" cy="310413"/>
              </a:xfrm>
              <a:prstGeom prst="rect">
                <a:avLst/>
              </a:prstGeom>
              <a:noFill/>
              <a:ln w="9525">
                <a:noFill/>
                <a:miter lim="800000"/>
                <a:headEnd/>
                <a:tailEn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charset="0"/>
                    <a:ea typeface="+mn-ea"/>
                    <a:cs typeface="+mn-cs"/>
                  </a:rPr>
                  <a:t>System – Optics</a:t>
                </a:r>
              </a:p>
            </p:txBody>
          </p:sp>
          <p:sp>
            <p:nvSpPr>
              <p:cNvPr id="33" name="TextBox 32">
                <a:extLst>
                  <a:ext uri="{FF2B5EF4-FFF2-40B4-BE49-F238E27FC236}">
                    <a16:creationId xmlns:a16="http://schemas.microsoft.com/office/drawing/2014/main" id="{CB1488DC-1D64-4DBA-A2BB-54936996CBFA}"/>
                  </a:ext>
                </a:extLst>
              </p:cNvPr>
              <p:cNvSpPr txBox="1"/>
              <p:nvPr/>
            </p:nvSpPr>
            <p:spPr bwMode="auto">
              <a:xfrm>
                <a:off x="6149553" y="770467"/>
                <a:ext cx="1687493" cy="310413"/>
              </a:xfrm>
              <a:prstGeom prst="rect">
                <a:avLst/>
              </a:prstGeom>
              <a:noFill/>
              <a:ln w="9525">
                <a:noFill/>
                <a:miter lim="800000"/>
                <a:headEnd/>
                <a:tailEnd/>
              </a:ln>
              <a:effectLst/>
            </p:spPr>
            <p:txBody>
              <a:bodyPr vert="horz" wrap="non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charset="0"/>
                    <a:ea typeface="+mn-ea"/>
                    <a:cs typeface="+mn-cs"/>
                  </a:rPr>
                  <a:t>System – Controller</a:t>
                </a:r>
              </a:p>
            </p:txBody>
          </p:sp>
          <p:sp>
            <p:nvSpPr>
              <p:cNvPr id="34" name="TextBox 33">
                <a:extLst>
                  <a:ext uri="{FF2B5EF4-FFF2-40B4-BE49-F238E27FC236}">
                    <a16:creationId xmlns:a16="http://schemas.microsoft.com/office/drawing/2014/main" id="{75E369CE-A862-4498-AA25-F68FB87BD45A}"/>
                  </a:ext>
                </a:extLst>
              </p:cNvPr>
              <p:cNvSpPr txBox="1"/>
              <p:nvPr/>
            </p:nvSpPr>
            <p:spPr bwMode="auto">
              <a:xfrm>
                <a:off x="3201590" y="792692"/>
                <a:ext cx="544365" cy="310413"/>
              </a:xfrm>
              <a:prstGeom prst="rect">
                <a:avLst/>
              </a:prstGeom>
              <a:noFill/>
              <a:ln w="9525">
                <a:noFill/>
                <a:miter lim="800000"/>
                <a:headEnd/>
                <a:tailEnd/>
              </a:ln>
              <a:effectLst/>
            </p:spPr>
            <p:txBody>
              <a:bodyPr vert="horz" wrap="non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charset="0"/>
                    <a:ea typeface="+mn-ea"/>
                    <a:cs typeface="+mn-cs"/>
                  </a:rPr>
                  <a:t>Test</a:t>
                </a:r>
              </a:p>
            </p:txBody>
          </p:sp>
          <p:sp>
            <p:nvSpPr>
              <p:cNvPr id="35" name="Rectangle 34">
                <a:extLst>
                  <a:ext uri="{FF2B5EF4-FFF2-40B4-BE49-F238E27FC236}">
                    <a16:creationId xmlns:a16="http://schemas.microsoft.com/office/drawing/2014/main" id="{BD51821F-DA11-4BDA-8452-D336B5C0B785}"/>
                  </a:ext>
                </a:extLst>
              </p:cNvPr>
              <p:cNvSpPr/>
              <p:nvPr/>
            </p:nvSpPr>
            <p:spPr>
              <a:xfrm>
                <a:off x="2625977" y="1162024"/>
                <a:ext cx="1740979" cy="2027870"/>
              </a:xfrm>
              <a:prstGeom prst="rect">
                <a:avLst/>
              </a:prstGeom>
              <a:gradFill>
                <a:gsLst>
                  <a:gs pos="0">
                    <a:schemeClr val="accent1">
                      <a:lumMod val="75000"/>
                    </a:schemeClr>
                  </a:gs>
                  <a:gs pos="50000">
                    <a:schemeClr val="tx2">
                      <a:lumMod val="40000"/>
                      <a:lumOff val="60000"/>
                    </a:schemeClr>
                  </a:gs>
                  <a:gs pos="100000">
                    <a:schemeClr val="accent1">
                      <a:lumMod val="20000"/>
                      <a:lumOff val="8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a:ea typeface="+mn-ea"/>
                  <a:cs typeface="+mn-cs"/>
                </a:endParaRPr>
              </a:p>
            </p:txBody>
          </p:sp>
          <p:pic>
            <p:nvPicPr>
              <p:cNvPr id="36" name="Picture 35">
                <a:extLst>
                  <a:ext uri="{FF2B5EF4-FFF2-40B4-BE49-F238E27FC236}">
                    <a16:creationId xmlns:a16="http://schemas.microsoft.com/office/drawing/2014/main" id="{0E3E79B7-55BA-4E13-89BD-9BE6F19D61F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954969" y="1215569"/>
                <a:ext cx="1082993" cy="1013283"/>
              </a:xfrm>
              <a:prstGeom prst="rect">
                <a:avLst/>
              </a:prstGeom>
            </p:spPr>
          </p:pic>
          <p:sp>
            <p:nvSpPr>
              <p:cNvPr id="41" name="Rectangle 40">
                <a:extLst>
                  <a:ext uri="{FF2B5EF4-FFF2-40B4-BE49-F238E27FC236}">
                    <a16:creationId xmlns:a16="http://schemas.microsoft.com/office/drawing/2014/main" id="{58FB670F-4A0C-4C8A-A34A-DAE703D0F9D2}"/>
                  </a:ext>
                </a:extLst>
              </p:cNvPr>
              <p:cNvSpPr/>
              <p:nvPr/>
            </p:nvSpPr>
            <p:spPr>
              <a:xfrm>
                <a:off x="2628177" y="2266359"/>
                <a:ext cx="2028790" cy="766904"/>
              </a:xfrm>
              <a:prstGeom prst="rect">
                <a:avLst/>
              </a:prstGeom>
            </p:spPr>
            <p:txBody>
              <a:bodyPr wrap="square">
                <a:spAutoFit/>
              </a:body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q"/>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Test Development</a:t>
                </a:r>
              </a:p>
              <a:p>
                <a:pPr marL="457200" marR="0" lvl="1"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q"/>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H/W</a:t>
                </a:r>
              </a:p>
              <a:p>
                <a:pPr marL="457200" marR="0" lvl="1"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q"/>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S/W</a:t>
                </a:r>
              </a:p>
              <a:p>
                <a:pPr marL="457200" marR="0" lvl="1"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q"/>
                  <a:tabLst/>
                  <a:defRPr/>
                </a:pPr>
                <a:r>
                  <a:rPr kumimoji="0" lang="en-US" sz="900" b="0" i="0" u="none" strike="noStrike" kern="1200" cap="none" spc="0" normalizeH="0" baseline="0" noProof="0" dirty="0" err="1">
                    <a:ln>
                      <a:noFill/>
                    </a:ln>
                    <a:solidFill>
                      <a:srgbClr val="000000"/>
                    </a:solidFill>
                    <a:effectLst/>
                    <a:uLnTx/>
                    <a:uFillTx/>
                    <a:latin typeface="Arial" charset="0"/>
                    <a:ea typeface="+mn-ea"/>
                    <a:cs typeface="+mn-cs"/>
                  </a:rPr>
                  <a:t>Parametrics</a:t>
                </a:r>
                <a:endParaRPr kumimoji="0" lang="en-US" sz="9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42" name="Picture 41">
                <a:extLst>
                  <a:ext uri="{FF2B5EF4-FFF2-40B4-BE49-F238E27FC236}">
                    <a16:creationId xmlns:a16="http://schemas.microsoft.com/office/drawing/2014/main" id="{8324F255-01B0-4A6D-86F0-68F171910E35}"/>
                  </a:ext>
                </a:extLst>
              </p:cNvPr>
              <p:cNvPicPr>
                <a:picLocks noChangeAspect="1" noChangeArrowheads="1"/>
              </p:cNvPicPr>
              <p:nvPr/>
            </p:nvPicPr>
            <p:blipFill>
              <a:blip r:embed="rId7" cstate="print">
                <a:clrChange>
                  <a:clrFrom>
                    <a:srgbClr val="F8F8F8"/>
                  </a:clrFrom>
                  <a:clrTo>
                    <a:srgbClr val="F8F8F8">
                      <a:alpha val="0"/>
                    </a:srgbClr>
                  </a:clrTo>
                </a:clrChange>
                <a:extLst>
                  <a:ext uri="{28A0092B-C50C-407E-A947-70E740481C1C}">
                    <a14:useLocalDpi xmlns:a14="http://schemas.microsoft.com/office/drawing/2010/main"/>
                  </a:ext>
                </a:extLst>
              </a:blip>
              <a:srcRect/>
              <a:stretch>
                <a:fillRect/>
              </a:stretch>
            </p:blipFill>
            <p:spPr bwMode="auto">
              <a:xfrm>
                <a:off x="1017394" y="1205263"/>
                <a:ext cx="1440619" cy="11412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Rectangle 42">
                <a:extLst>
                  <a:ext uri="{FF2B5EF4-FFF2-40B4-BE49-F238E27FC236}">
                    <a16:creationId xmlns:a16="http://schemas.microsoft.com/office/drawing/2014/main" id="{18BC840B-51DB-4CEA-9837-501300CA5C1B}"/>
                  </a:ext>
                </a:extLst>
              </p:cNvPr>
              <p:cNvSpPr/>
              <p:nvPr/>
            </p:nvSpPr>
            <p:spPr>
              <a:xfrm>
                <a:off x="952849" y="2270274"/>
                <a:ext cx="2028790" cy="766904"/>
              </a:xfrm>
              <a:prstGeom prst="rect">
                <a:avLst/>
              </a:prstGeom>
            </p:spPr>
            <p:txBody>
              <a:bodyPr wrap="square">
                <a:spAutoFit/>
              </a:body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q"/>
                  <a:tabLst/>
                  <a:defRPr/>
                </a:pPr>
                <a:r>
                  <a:rPr kumimoji="0" lang="en-US" sz="900" b="0" i="0" u="none" strike="noStrike" kern="1200" cap="none" spc="0" normalizeH="0" baseline="0" noProof="0" dirty="0">
                    <a:ln>
                      <a:noFill/>
                    </a:ln>
                    <a:solidFill>
                      <a:srgbClr val="FFFFFF"/>
                    </a:solidFill>
                    <a:effectLst/>
                    <a:uLnTx/>
                    <a:uFillTx/>
                    <a:latin typeface="Arial" charset="0"/>
                    <a:ea typeface="+mn-ea"/>
                    <a:cs typeface="+mn-cs"/>
                  </a:rPr>
                  <a:t>MEMS Design</a:t>
                </a:r>
              </a:p>
              <a:p>
                <a:pPr marL="457200" marR="0" lvl="1"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q"/>
                  <a:tabLst/>
                  <a:defRPr/>
                </a:pPr>
                <a:r>
                  <a:rPr kumimoji="0" lang="en-US" sz="900" b="0" i="0" u="none" strike="noStrike" kern="1200" cap="none" spc="0" normalizeH="0" baseline="0" noProof="0" dirty="0">
                    <a:ln>
                      <a:noFill/>
                    </a:ln>
                    <a:solidFill>
                      <a:srgbClr val="FFFFFF"/>
                    </a:solidFill>
                    <a:effectLst/>
                    <a:uLnTx/>
                    <a:uFillTx/>
                    <a:latin typeface="Arial" charset="0"/>
                    <a:ea typeface="+mn-ea"/>
                    <a:cs typeface="+mn-cs"/>
                  </a:rPr>
                  <a:t>4 Hinges</a:t>
                </a:r>
              </a:p>
              <a:p>
                <a:pPr marL="457200" marR="0" lvl="1"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q"/>
                  <a:tabLst/>
                  <a:defRPr/>
                </a:pPr>
                <a:r>
                  <a:rPr kumimoji="0" lang="en-US" sz="900" b="0" i="0" u="none" strike="noStrike" kern="1200" cap="none" spc="0" normalizeH="0" baseline="0" noProof="0" dirty="0">
                    <a:ln>
                      <a:noFill/>
                    </a:ln>
                    <a:solidFill>
                      <a:srgbClr val="FFFFFF"/>
                    </a:solidFill>
                    <a:effectLst/>
                    <a:uLnTx/>
                    <a:uFillTx/>
                    <a:latin typeface="Arial" charset="0"/>
                    <a:ea typeface="+mn-ea"/>
                    <a:cs typeface="+mn-cs"/>
                  </a:rPr>
                  <a:t>No Contact</a:t>
                </a:r>
              </a:p>
              <a:p>
                <a:pPr marL="457200" marR="0" lvl="1"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q"/>
                  <a:tabLst/>
                  <a:defRPr/>
                </a:pPr>
                <a:r>
                  <a:rPr kumimoji="0" lang="en-US" sz="900" b="0" i="0" u="none" strike="noStrike" kern="1200" cap="none" spc="0" normalizeH="0" baseline="0" noProof="0" dirty="0">
                    <a:ln>
                      <a:noFill/>
                    </a:ln>
                    <a:solidFill>
                      <a:srgbClr val="FFFFFF"/>
                    </a:solidFill>
                    <a:effectLst/>
                    <a:uLnTx/>
                    <a:uFillTx/>
                    <a:latin typeface="Arial" charset="0"/>
                    <a:ea typeface="+mn-ea"/>
                    <a:cs typeface="+mn-cs"/>
                  </a:rPr>
                  <a:t>Piston Motion</a:t>
                </a:r>
              </a:p>
            </p:txBody>
          </p:sp>
          <p:sp>
            <p:nvSpPr>
              <p:cNvPr id="44" name="TextBox 43">
                <a:extLst>
                  <a:ext uri="{FF2B5EF4-FFF2-40B4-BE49-F238E27FC236}">
                    <a16:creationId xmlns:a16="http://schemas.microsoft.com/office/drawing/2014/main" id="{D0133229-6C26-4F3F-B6E5-E439B24F2E6C}"/>
                  </a:ext>
                </a:extLst>
              </p:cNvPr>
              <p:cNvSpPr txBox="1"/>
              <p:nvPr/>
            </p:nvSpPr>
            <p:spPr bwMode="auto">
              <a:xfrm>
                <a:off x="1250234" y="797363"/>
                <a:ext cx="924774" cy="310413"/>
              </a:xfrm>
              <a:prstGeom prst="rect">
                <a:avLst/>
              </a:prstGeom>
              <a:noFill/>
              <a:ln w="9525">
                <a:noFill/>
                <a:miter lim="800000"/>
                <a:headEnd/>
                <a:tailEnd/>
              </a:ln>
              <a:effectLst/>
            </p:spPr>
            <p:txBody>
              <a:bodyPr vert="horz" wrap="non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charset="0"/>
                    <a:ea typeface="+mn-ea"/>
                    <a:cs typeface="+mn-cs"/>
                  </a:rPr>
                  <a:t>MEMS IP</a:t>
                </a:r>
              </a:p>
            </p:txBody>
          </p:sp>
          <p:pic>
            <p:nvPicPr>
              <p:cNvPr id="45" name="Picture 44">
                <a:extLst>
                  <a:ext uri="{FF2B5EF4-FFF2-40B4-BE49-F238E27FC236}">
                    <a16:creationId xmlns:a16="http://schemas.microsoft.com/office/drawing/2014/main" id="{5708F61F-A8E1-4E90-A29C-08AF96DA656B}"/>
                  </a:ext>
                </a:extLst>
              </p:cNvPr>
              <p:cNvPicPr>
                <a:picLocks noChangeAspect="1"/>
              </p:cNvPicPr>
              <p:nvPr/>
            </p:nvPicPr>
            <p:blipFill>
              <a:blip r:embed="rId8"/>
              <a:stretch>
                <a:fillRect/>
              </a:stretch>
            </p:blipFill>
            <p:spPr>
              <a:xfrm>
                <a:off x="4421881" y="1300900"/>
                <a:ext cx="1618203" cy="667345"/>
              </a:xfrm>
              <a:prstGeom prst="rect">
                <a:avLst/>
              </a:prstGeom>
            </p:spPr>
          </p:pic>
          <p:pic>
            <p:nvPicPr>
              <p:cNvPr id="46" name="Picture 45">
                <a:extLst>
                  <a:ext uri="{FF2B5EF4-FFF2-40B4-BE49-F238E27FC236}">
                    <a16:creationId xmlns:a16="http://schemas.microsoft.com/office/drawing/2014/main" id="{54C4A177-FF67-4547-8654-D1E9DF25D199}"/>
                  </a:ext>
                </a:extLst>
              </p:cNvPr>
              <p:cNvPicPr>
                <a:picLocks noChangeAspect="1"/>
              </p:cNvPicPr>
              <p:nvPr/>
            </p:nvPicPr>
            <p:blipFill>
              <a:blip r:embed="rId9"/>
              <a:stretch>
                <a:fillRect/>
              </a:stretch>
            </p:blipFill>
            <p:spPr>
              <a:xfrm>
                <a:off x="6388005" y="1316550"/>
                <a:ext cx="1145886" cy="767862"/>
              </a:xfrm>
              <a:prstGeom prst="rect">
                <a:avLst/>
              </a:prstGeom>
            </p:spPr>
          </p:pic>
        </p:grpSp>
        <p:cxnSp>
          <p:nvCxnSpPr>
            <p:cNvPr id="7" name="Straight Connector 6">
              <a:extLst>
                <a:ext uri="{FF2B5EF4-FFF2-40B4-BE49-F238E27FC236}">
                  <a16:creationId xmlns:a16="http://schemas.microsoft.com/office/drawing/2014/main" id="{18DF8E27-6D7D-484C-9173-86FF6E314B41}"/>
                </a:ext>
              </a:extLst>
            </p:cNvPr>
            <p:cNvCxnSpPr/>
            <p:nvPr/>
          </p:nvCxnSpPr>
          <p:spPr>
            <a:xfrm flipV="1">
              <a:off x="290434" y="2524272"/>
              <a:ext cx="8563131" cy="0"/>
            </a:xfrm>
            <a:prstGeom prst="line">
              <a:avLst/>
            </a:prstGeom>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2F6FF315-EE72-432A-B12B-4836F94BBBFF}"/>
                </a:ext>
              </a:extLst>
            </p:cNvPr>
            <p:cNvSpPr txBox="1"/>
            <p:nvPr/>
          </p:nvSpPr>
          <p:spPr bwMode="auto">
            <a:xfrm>
              <a:off x="147843" y="3516959"/>
              <a:ext cx="1731778" cy="261610"/>
            </a:xfrm>
            <a:prstGeom prst="rect">
              <a:avLst/>
            </a:prstGeom>
            <a:solidFill>
              <a:schemeClr val="bg1"/>
            </a:solidFill>
            <a:ln w="9525">
              <a:noFill/>
              <a:miter lim="800000"/>
              <a:headEnd/>
              <a:tailEn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mn-ea"/>
                  <a:cs typeface="+mn-cs"/>
                </a:rPr>
                <a:t>New elements ongoing</a:t>
              </a:r>
            </a:p>
          </p:txBody>
        </p:sp>
      </p:grpSp>
      <p:sp>
        <p:nvSpPr>
          <p:cNvPr id="9" name="Slide Number Placeholder 8">
            <a:extLst>
              <a:ext uri="{FF2B5EF4-FFF2-40B4-BE49-F238E27FC236}">
                <a16:creationId xmlns:a16="http://schemas.microsoft.com/office/drawing/2014/main" id="{600E2AD9-107D-4E22-A6A2-E7BE6B11E63E}"/>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B97888F-6AF7-4263-B69D-592D8C33BAC7}" type="slidenum">
              <a:rPr kumimoji="0" lang="en-US" sz="7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7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9983485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id="{D828B7D6-757E-41D1-9A7A-A51B3DCDBEAE}"/>
              </a:ext>
            </a:extLst>
          </p:cNvPr>
          <p:cNvSpPr/>
          <p:nvPr/>
        </p:nvSpPr>
        <p:spPr>
          <a:xfrm>
            <a:off x="6989917" y="3522470"/>
            <a:ext cx="2042323" cy="1092393"/>
          </a:xfrm>
          <a:prstGeom prst="roundRect">
            <a:avLst/>
          </a:prstGeom>
          <a:gradFill flip="none" rotWithShape="1">
            <a:gsLst>
              <a:gs pos="100000">
                <a:srgbClr val="99CC00"/>
              </a:gs>
              <a:gs pos="0">
                <a:schemeClr val="bg1">
                  <a:lumMod val="95000"/>
                </a:schemeClr>
              </a:gs>
            </a:gsLst>
            <a:lin ang="10800000" scaled="1"/>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7" name="Rectangle: Rounded Corners 46">
            <a:extLst>
              <a:ext uri="{FF2B5EF4-FFF2-40B4-BE49-F238E27FC236}">
                <a16:creationId xmlns:a16="http://schemas.microsoft.com/office/drawing/2014/main" id="{B06876CE-AAB5-48C7-8F4C-0B8530B0CF99}"/>
              </a:ext>
            </a:extLst>
          </p:cNvPr>
          <p:cNvSpPr/>
          <p:nvPr/>
        </p:nvSpPr>
        <p:spPr>
          <a:xfrm>
            <a:off x="4413459" y="2379417"/>
            <a:ext cx="4618782" cy="1092393"/>
          </a:xfrm>
          <a:prstGeom prst="roundRect">
            <a:avLst/>
          </a:prstGeom>
          <a:gradFill flip="none" rotWithShape="1">
            <a:gsLst>
              <a:gs pos="100000">
                <a:schemeClr val="accent3">
                  <a:lumMod val="60000"/>
                  <a:lumOff val="40000"/>
                </a:schemeClr>
              </a:gs>
              <a:gs pos="0">
                <a:schemeClr val="bg1">
                  <a:lumMod val="95000"/>
                </a:schemeClr>
              </a:gs>
            </a:gsLst>
            <a:lin ang="10800000" scaled="1"/>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Rectangle: Rounded Corners 21">
            <a:extLst>
              <a:ext uri="{FF2B5EF4-FFF2-40B4-BE49-F238E27FC236}">
                <a16:creationId xmlns:a16="http://schemas.microsoft.com/office/drawing/2014/main" id="{E7216A60-A0ED-4206-8C96-C3E960245F55}"/>
              </a:ext>
            </a:extLst>
          </p:cNvPr>
          <p:cNvSpPr/>
          <p:nvPr/>
        </p:nvSpPr>
        <p:spPr>
          <a:xfrm>
            <a:off x="822960" y="1239520"/>
            <a:ext cx="8209280" cy="1092393"/>
          </a:xfrm>
          <a:prstGeom prst="roundRect">
            <a:avLst/>
          </a:prstGeom>
          <a:gradFill flip="none" rotWithShape="1">
            <a:gsLst>
              <a:gs pos="100000">
                <a:srgbClr val="FFC000"/>
              </a:gs>
              <a:gs pos="0">
                <a:schemeClr val="bg1">
                  <a:lumMod val="95000"/>
                </a:schemeClr>
              </a:gs>
            </a:gsLst>
            <a:lin ang="10800000" scaled="1"/>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BF9374AF-A3AA-4D25-9B96-5DA897805761}"/>
              </a:ext>
            </a:extLst>
          </p:cNvPr>
          <p:cNvSpPr>
            <a:spLocks noGrp="1"/>
          </p:cNvSpPr>
          <p:nvPr>
            <p:ph type="title"/>
          </p:nvPr>
        </p:nvSpPr>
        <p:spPr/>
        <p:txBody>
          <a:bodyPr/>
          <a:lstStyle/>
          <a:p>
            <a:r>
              <a:rPr lang="en-US" dirty="0"/>
              <a:t>DLP Products PLM Time Line - Historical</a:t>
            </a:r>
          </a:p>
        </p:txBody>
      </p:sp>
      <p:sp>
        <p:nvSpPr>
          <p:cNvPr id="9" name="Content Placeholder 8">
            <a:extLst>
              <a:ext uri="{FF2B5EF4-FFF2-40B4-BE49-F238E27FC236}">
                <a16:creationId xmlns:a16="http://schemas.microsoft.com/office/drawing/2014/main" id="{03CD143E-352C-4491-8898-31E66F193357}"/>
              </a:ext>
            </a:extLst>
          </p:cNvPr>
          <p:cNvSpPr>
            <a:spLocks noGrp="1"/>
          </p:cNvSpPr>
          <p:nvPr>
            <p:ph idx="1"/>
          </p:nvPr>
        </p:nvSpPr>
        <p:spPr/>
        <p:txBody>
          <a:bodyPr/>
          <a:lstStyle/>
          <a:p>
            <a:endParaRPr lang="en-US"/>
          </a:p>
        </p:txBody>
      </p:sp>
      <p:sp>
        <p:nvSpPr>
          <p:cNvPr id="4" name="Chevron 82">
            <a:extLst>
              <a:ext uri="{FF2B5EF4-FFF2-40B4-BE49-F238E27FC236}">
                <a16:creationId xmlns:a16="http://schemas.microsoft.com/office/drawing/2014/main" id="{198FA8C9-7BE7-40B4-A0D1-C00D3710DF26}"/>
              </a:ext>
            </a:extLst>
          </p:cNvPr>
          <p:cNvSpPr/>
          <p:nvPr/>
        </p:nvSpPr>
        <p:spPr>
          <a:xfrm>
            <a:off x="171595" y="662564"/>
            <a:ext cx="1645920" cy="533400"/>
          </a:xfrm>
          <a:prstGeom prst="chevron">
            <a:avLst/>
          </a:prstGeom>
          <a:solidFill>
            <a:schemeClr val="bg1">
              <a:lumMod val="6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2017</a:t>
            </a:r>
          </a:p>
        </p:txBody>
      </p:sp>
      <p:sp>
        <p:nvSpPr>
          <p:cNvPr id="5" name="Chevron 82">
            <a:extLst>
              <a:ext uri="{FF2B5EF4-FFF2-40B4-BE49-F238E27FC236}">
                <a16:creationId xmlns:a16="http://schemas.microsoft.com/office/drawing/2014/main" id="{754204BD-223F-49AF-BD25-EABAF44B0C7F}"/>
              </a:ext>
            </a:extLst>
          </p:cNvPr>
          <p:cNvSpPr/>
          <p:nvPr/>
        </p:nvSpPr>
        <p:spPr>
          <a:xfrm>
            <a:off x="1585740" y="660131"/>
            <a:ext cx="1645920" cy="533400"/>
          </a:xfrm>
          <a:prstGeom prst="chevron">
            <a:avLst/>
          </a:prstGeom>
          <a:solidFill>
            <a:schemeClr val="bg1">
              <a:lumMod val="6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2018</a:t>
            </a:r>
          </a:p>
        </p:txBody>
      </p:sp>
      <p:sp>
        <p:nvSpPr>
          <p:cNvPr id="6" name="Chevron 82">
            <a:extLst>
              <a:ext uri="{FF2B5EF4-FFF2-40B4-BE49-F238E27FC236}">
                <a16:creationId xmlns:a16="http://schemas.microsoft.com/office/drawing/2014/main" id="{D02CA6EF-C88E-4922-9E0A-F270A1CF4D82}"/>
              </a:ext>
            </a:extLst>
          </p:cNvPr>
          <p:cNvSpPr/>
          <p:nvPr/>
        </p:nvSpPr>
        <p:spPr>
          <a:xfrm>
            <a:off x="2999313" y="660131"/>
            <a:ext cx="1645920" cy="533400"/>
          </a:xfrm>
          <a:prstGeom prst="chevron">
            <a:avLst/>
          </a:prstGeom>
          <a:solidFill>
            <a:schemeClr val="bg1">
              <a:lumMod val="6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2019</a:t>
            </a:r>
          </a:p>
        </p:txBody>
      </p:sp>
      <p:sp>
        <p:nvSpPr>
          <p:cNvPr id="7" name="Chevron 82">
            <a:extLst>
              <a:ext uri="{FF2B5EF4-FFF2-40B4-BE49-F238E27FC236}">
                <a16:creationId xmlns:a16="http://schemas.microsoft.com/office/drawing/2014/main" id="{D88981B3-220A-4CBC-B360-DD19B1D4A270}"/>
              </a:ext>
            </a:extLst>
          </p:cNvPr>
          <p:cNvSpPr/>
          <p:nvPr/>
        </p:nvSpPr>
        <p:spPr>
          <a:xfrm>
            <a:off x="4413458" y="660131"/>
            <a:ext cx="1645920" cy="533400"/>
          </a:xfrm>
          <a:prstGeom prst="chevron">
            <a:avLst/>
          </a:prstGeom>
          <a:solidFill>
            <a:schemeClr val="bg1">
              <a:lumMod val="6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2020</a:t>
            </a:r>
          </a:p>
        </p:txBody>
      </p:sp>
      <p:sp>
        <p:nvSpPr>
          <p:cNvPr id="8" name="Chevron 82">
            <a:extLst>
              <a:ext uri="{FF2B5EF4-FFF2-40B4-BE49-F238E27FC236}">
                <a16:creationId xmlns:a16="http://schemas.microsoft.com/office/drawing/2014/main" id="{834E6B36-0C34-4585-AA08-1CE63ABB6E86}"/>
              </a:ext>
            </a:extLst>
          </p:cNvPr>
          <p:cNvSpPr/>
          <p:nvPr/>
        </p:nvSpPr>
        <p:spPr>
          <a:xfrm>
            <a:off x="5827603" y="660131"/>
            <a:ext cx="1645920" cy="533400"/>
          </a:xfrm>
          <a:prstGeom prst="chevron">
            <a:avLst/>
          </a:prstGeom>
          <a:solidFill>
            <a:schemeClr val="bg1">
              <a:lumMod val="6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2021</a:t>
            </a:r>
          </a:p>
        </p:txBody>
      </p:sp>
      <p:pic>
        <p:nvPicPr>
          <p:cNvPr id="12" name="Picture 11">
            <a:extLst>
              <a:ext uri="{FF2B5EF4-FFF2-40B4-BE49-F238E27FC236}">
                <a16:creationId xmlns:a16="http://schemas.microsoft.com/office/drawing/2014/main" id="{153A9DF6-181E-4A16-9B57-07E7F86217B7}"/>
              </a:ext>
            </a:extLst>
          </p:cNvPr>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1877" y="1310766"/>
            <a:ext cx="846316" cy="634737"/>
          </a:xfrm>
          <a:prstGeom prst="rect">
            <a:avLst/>
          </a:prstGeom>
        </p:spPr>
      </p:pic>
      <p:sp>
        <p:nvSpPr>
          <p:cNvPr id="13" name="TextBox 12">
            <a:extLst>
              <a:ext uri="{FF2B5EF4-FFF2-40B4-BE49-F238E27FC236}">
                <a16:creationId xmlns:a16="http://schemas.microsoft.com/office/drawing/2014/main" id="{351963BF-CEAA-4492-B27A-C5B18C18BD19}"/>
              </a:ext>
            </a:extLst>
          </p:cNvPr>
          <p:cNvSpPr txBox="1"/>
          <p:nvPr/>
        </p:nvSpPr>
        <p:spPr>
          <a:xfrm>
            <a:off x="2085007" y="1507210"/>
            <a:ext cx="625386"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charset="0"/>
                <a:ea typeface="+mn-ea"/>
                <a:cs typeface="+mn-cs"/>
              </a:rPr>
              <a:t>Visible </a:t>
            </a:r>
            <a:r>
              <a:rPr kumimoji="0" lang="el-GR" sz="800" b="1" i="0" u="none" strike="noStrike" kern="1200" cap="none" spc="0" normalizeH="0" baseline="0" noProof="0" dirty="0">
                <a:ln>
                  <a:noFill/>
                </a:ln>
                <a:solidFill>
                  <a:srgbClr val="FF0000"/>
                </a:solidFill>
                <a:effectLst/>
                <a:uLnTx/>
                <a:uFillTx/>
                <a:latin typeface="Arial" charset="0"/>
                <a:ea typeface="+mn-ea"/>
                <a:cs typeface="+mn-cs"/>
              </a:rPr>
              <a:t>λ</a:t>
            </a:r>
            <a:endParaRPr kumimoji="0" lang="en-US" sz="8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charset="0"/>
                <a:ea typeface="+mn-ea"/>
                <a:cs typeface="+mn-cs"/>
              </a:rPr>
              <a:t>10.8µm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charset="0"/>
                <a:ea typeface="+mn-ea"/>
                <a:cs typeface="+mn-cs"/>
              </a:rPr>
              <a:t>3-bit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charset="0"/>
                <a:ea typeface="+mn-ea"/>
                <a:cs typeface="+mn-cs"/>
              </a:rPr>
              <a:t>180Hz</a:t>
            </a:r>
          </a:p>
        </p:txBody>
      </p:sp>
      <p:pic>
        <p:nvPicPr>
          <p:cNvPr id="15" name="Picture 14">
            <a:extLst>
              <a:ext uri="{FF2B5EF4-FFF2-40B4-BE49-F238E27FC236}">
                <a16:creationId xmlns:a16="http://schemas.microsoft.com/office/drawing/2014/main" id="{BA57C6E7-DA96-4DE6-9C80-047CDA6932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1642" y="1545347"/>
            <a:ext cx="696643" cy="700470"/>
          </a:xfrm>
          <a:prstGeom prst="rect">
            <a:avLst/>
          </a:prstGeom>
        </p:spPr>
      </p:pic>
      <p:pic>
        <p:nvPicPr>
          <p:cNvPr id="17" name="Picture 16" descr="Y:\Hall\PLM\james-hall-05-10-2019-w25-0501\UL-1_q230.jpg">
            <a:extLst>
              <a:ext uri="{FF2B5EF4-FFF2-40B4-BE49-F238E27FC236}">
                <a16:creationId xmlns:a16="http://schemas.microsoft.com/office/drawing/2014/main" id="{21D0D5FA-C5C8-4D07-8243-149E89DC406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2720" t="23766" r="2097" b="21974"/>
          <a:stretch/>
        </p:blipFill>
        <p:spPr bwMode="auto">
          <a:xfrm>
            <a:off x="2839042" y="1389169"/>
            <a:ext cx="1106805" cy="81621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A11CAA0F-E7A7-41A6-A252-4D646E85BA4C}"/>
              </a:ext>
            </a:extLst>
          </p:cNvPr>
          <p:cNvSpPr txBox="1"/>
          <p:nvPr/>
        </p:nvSpPr>
        <p:spPr>
          <a:xfrm>
            <a:off x="4032621" y="1487125"/>
            <a:ext cx="1009384"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charset="0"/>
                <a:ea typeface="+mn-ea"/>
                <a:cs typeface="+mn-cs"/>
              </a:rPr>
              <a:t>4-bit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charset="0"/>
                <a:ea typeface="+mn-ea"/>
                <a:cs typeface="+mn-cs"/>
              </a:rPr>
              <a:t>Efficiency &amp; Contrast Boosts</a:t>
            </a:r>
          </a:p>
        </p:txBody>
      </p:sp>
      <p:pic>
        <p:nvPicPr>
          <p:cNvPr id="28" name="Picture 1" descr="image001">
            <a:extLst>
              <a:ext uri="{FF2B5EF4-FFF2-40B4-BE49-F238E27FC236}">
                <a16:creationId xmlns:a16="http://schemas.microsoft.com/office/drawing/2014/main" id="{F7BE839D-04A9-4876-A67F-B3D29634B6F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50986" y="2514844"/>
            <a:ext cx="1142447" cy="786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a:extLst>
              <a:ext uri="{FF2B5EF4-FFF2-40B4-BE49-F238E27FC236}">
                <a16:creationId xmlns:a16="http://schemas.microsoft.com/office/drawing/2014/main" id="{F50356FE-1B35-4D79-853A-6509DAE1ADF0}"/>
              </a:ext>
            </a:extLst>
          </p:cNvPr>
          <p:cNvSpPr txBox="1"/>
          <p:nvPr/>
        </p:nvSpPr>
        <p:spPr>
          <a:xfrm>
            <a:off x="5893433" y="2677181"/>
            <a:ext cx="1015367" cy="461665"/>
          </a:xfrm>
          <a:prstGeom prst="rect">
            <a:avLst/>
          </a:prstGeom>
          <a:noFill/>
        </p:spPr>
        <p:txBody>
          <a:bodyPr wrap="square" rtlCol="0">
            <a:spAutoFit/>
          </a:bodyPr>
          <a:lstStyle>
            <a:defPPr>
              <a:defRPr lang="en-US"/>
            </a:defPPr>
            <a:lvl1pPr>
              <a:defRPr sz="800" b="1">
                <a:solidFill>
                  <a:srgbClr val="FF0000"/>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charset="0"/>
                <a:ea typeface="+mn-ea"/>
                <a:cs typeface="+mn-cs"/>
              </a:rPr>
              <a:t>5.7kHz</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charset="0"/>
                <a:ea typeface="+mn-ea"/>
                <a:cs typeface="+mn-cs"/>
              </a:rPr>
              <a:t>High Res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charset="0"/>
                <a:ea typeface="+mn-ea"/>
                <a:cs typeface="+mn-cs"/>
              </a:rPr>
              <a:t>Heavy Sampling</a:t>
            </a:r>
          </a:p>
        </p:txBody>
      </p:sp>
      <p:sp>
        <p:nvSpPr>
          <p:cNvPr id="30" name="Chevron 82">
            <a:extLst>
              <a:ext uri="{FF2B5EF4-FFF2-40B4-BE49-F238E27FC236}">
                <a16:creationId xmlns:a16="http://schemas.microsoft.com/office/drawing/2014/main" id="{5C8BAB03-6427-4797-8E9C-101D7DF18E96}"/>
              </a:ext>
            </a:extLst>
          </p:cNvPr>
          <p:cNvSpPr/>
          <p:nvPr/>
        </p:nvSpPr>
        <p:spPr>
          <a:xfrm>
            <a:off x="7238837" y="660131"/>
            <a:ext cx="1645920" cy="533400"/>
          </a:xfrm>
          <a:prstGeom prst="chevron">
            <a:avLst/>
          </a:prstGeom>
          <a:solidFill>
            <a:schemeClr val="bg1">
              <a:lumMod val="6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2022</a:t>
            </a:r>
          </a:p>
        </p:txBody>
      </p:sp>
      <p:pic>
        <p:nvPicPr>
          <p:cNvPr id="1026" name="Picture 2" descr="DLP Digital Light Processing Technology | BenQ US">
            <a:extLst>
              <a:ext uri="{FF2B5EF4-FFF2-40B4-BE49-F238E27FC236}">
                <a16:creationId xmlns:a16="http://schemas.microsoft.com/office/drawing/2014/main" id="{5EABADA0-F161-4D6C-B94B-21B6E26B516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80656" y="3602004"/>
            <a:ext cx="1199848" cy="9318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0E7E073-928B-4B2E-9918-DCEAF93157B5}"/>
              </a:ext>
            </a:extLst>
          </p:cNvPr>
          <p:cNvPicPr>
            <a:picLocks noChangeAspect="1"/>
          </p:cNvPicPr>
          <p:nvPr/>
        </p:nvPicPr>
        <p:blipFill>
          <a:blip r:embed="rId7"/>
          <a:stretch>
            <a:fillRect/>
          </a:stretch>
        </p:blipFill>
        <p:spPr>
          <a:xfrm>
            <a:off x="-129763" y="1466707"/>
            <a:ext cx="1076720" cy="605655"/>
          </a:xfrm>
          <a:prstGeom prst="rect">
            <a:avLst/>
          </a:prstGeom>
        </p:spPr>
      </p:pic>
      <p:pic>
        <p:nvPicPr>
          <p:cNvPr id="14" name="Picture 13">
            <a:extLst>
              <a:ext uri="{FF2B5EF4-FFF2-40B4-BE49-F238E27FC236}">
                <a16:creationId xmlns:a16="http://schemas.microsoft.com/office/drawing/2014/main" id="{9C8C412E-835D-48B8-BCB8-D3BB3BC754C1}"/>
              </a:ext>
            </a:extLst>
          </p:cNvPr>
          <p:cNvPicPr>
            <a:picLocks noChangeAspect="1"/>
          </p:cNvPicPr>
          <p:nvPr/>
        </p:nvPicPr>
        <p:blipFill>
          <a:blip r:embed="rId8"/>
          <a:stretch>
            <a:fillRect/>
          </a:stretch>
        </p:blipFill>
        <p:spPr>
          <a:xfrm>
            <a:off x="1931570" y="2480398"/>
            <a:ext cx="1082122" cy="786342"/>
          </a:xfrm>
          <a:prstGeom prst="rect">
            <a:avLst/>
          </a:prstGeom>
        </p:spPr>
      </p:pic>
      <p:sp>
        <p:nvSpPr>
          <p:cNvPr id="20" name="TextBox 19">
            <a:extLst>
              <a:ext uri="{FF2B5EF4-FFF2-40B4-BE49-F238E27FC236}">
                <a16:creationId xmlns:a16="http://schemas.microsoft.com/office/drawing/2014/main" id="{EA04D2C8-2217-45FA-88F2-9B29B3BC2D26}"/>
              </a:ext>
            </a:extLst>
          </p:cNvPr>
          <p:cNvSpPr txBox="1"/>
          <p:nvPr/>
        </p:nvSpPr>
        <p:spPr>
          <a:xfrm>
            <a:off x="20482" y="1966693"/>
            <a:ext cx="802478"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rPr>
              <a:t>0.47 S312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rPr>
              <a:t>Low Cost</a:t>
            </a:r>
          </a:p>
        </p:txBody>
      </p:sp>
      <p:sp>
        <p:nvSpPr>
          <p:cNvPr id="39" name="TextBox 38">
            <a:extLst>
              <a:ext uri="{FF2B5EF4-FFF2-40B4-BE49-F238E27FC236}">
                <a16:creationId xmlns:a16="http://schemas.microsoft.com/office/drawing/2014/main" id="{C97A988C-3B48-4DD2-AE3C-014D51BB16E2}"/>
              </a:ext>
            </a:extLst>
          </p:cNvPr>
          <p:cNvSpPr txBox="1"/>
          <p:nvPr/>
        </p:nvSpPr>
        <p:spPr>
          <a:xfrm>
            <a:off x="2047356" y="3158279"/>
            <a:ext cx="802478" cy="338554"/>
          </a:xfrm>
          <a:prstGeom prst="rect">
            <a:avLst/>
          </a:prstGeom>
          <a:noFill/>
        </p:spPr>
        <p:txBody>
          <a:bodyPr wrap="square" rtlCol="0">
            <a:spAutoFit/>
          </a:bodyPr>
          <a:lstStyle>
            <a:defPPr>
              <a:defRPr lang="en-US"/>
            </a:defPPr>
            <a:lvl1pPr algn="ctr">
              <a:defRPr sz="800"/>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rPr>
              <a:t>0.66 S610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rPr>
              <a:t>Performance</a:t>
            </a:r>
          </a:p>
        </p:txBody>
      </p:sp>
      <p:sp>
        <p:nvSpPr>
          <p:cNvPr id="40" name="TextBox 39">
            <a:extLst>
              <a:ext uri="{FF2B5EF4-FFF2-40B4-BE49-F238E27FC236}">
                <a16:creationId xmlns:a16="http://schemas.microsoft.com/office/drawing/2014/main" id="{19943635-BFD9-4F55-AA93-139810D176FC}"/>
              </a:ext>
            </a:extLst>
          </p:cNvPr>
          <p:cNvSpPr txBox="1"/>
          <p:nvPr/>
        </p:nvSpPr>
        <p:spPr>
          <a:xfrm>
            <a:off x="4417263" y="4338516"/>
            <a:ext cx="926635" cy="338554"/>
          </a:xfrm>
          <a:prstGeom prst="rect">
            <a:avLst/>
          </a:prstGeom>
          <a:noFill/>
        </p:spPr>
        <p:txBody>
          <a:bodyPr wrap="square" rtlCol="0">
            <a:spAutoFit/>
          </a:bodyPr>
          <a:lstStyle>
            <a:defPPr>
              <a:defRPr lang="en-US"/>
            </a:defPPr>
            <a:lvl1pPr algn="ctr">
              <a:defRPr sz="800"/>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rPr>
              <a:t>0.98 Type 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rPr>
              <a:t>Premium</a:t>
            </a:r>
          </a:p>
        </p:txBody>
      </p:sp>
      <p:sp>
        <p:nvSpPr>
          <p:cNvPr id="41" name="TextBox 40">
            <a:extLst>
              <a:ext uri="{FF2B5EF4-FFF2-40B4-BE49-F238E27FC236}">
                <a16:creationId xmlns:a16="http://schemas.microsoft.com/office/drawing/2014/main" id="{867DE4DD-44BC-4DC4-81FF-251662599BE3}"/>
              </a:ext>
            </a:extLst>
          </p:cNvPr>
          <p:cNvSpPr txBox="1"/>
          <p:nvPr/>
        </p:nvSpPr>
        <p:spPr>
          <a:xfrm>
            <a:off x="20303" y="1322574"/>
            <a:ext cx="891515" cy="21544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sng" strike="noStrike" kern="1200" cap="none" spc="0" normalizeH="0" baseline="0" noProof="0" dirty="0">
                <a:ln>
                  <a:noFill/>
                </a:ln>
                <a:solidFill>
                  <a:srgbClr val="000000"/>
                </a:solidFill>
                <a:effectLst/>
                <a:uLnTx/>
                <a:uFillTx/>
                <a:latin typeface="Arial" charset="0"/>
                <a:ea typeface="+mn-ea"/>
                <a:cs typeface="+mn-cs"/>
              </a:rPr>
              <a:t>Development</a:t>
            </a:r>
          </a:p>
        </p:txBody>
      </p:sp>
      <p:sp>
        <p:nvSpPr>
          <p:cNvPr id="42" name="TextBox 41">
            <a:extLst>
              <a:ext uri="{FF2B5EF4-FFF2-40B4-BE49-F238E27FC236}">
                <a16:creationId xmlns:a16="http://schemas.microsoft.com/office/drawing/2014/main" id="{08EB7941-A5A3-4C79-B5D3-D71BCFDEB0DF}"/>
              </a:ext>
            </a:extLst>
          </p:cNvPr>
          <p:cNvSpPr txBox="1"/>
          <p:nvPr/>
        </p:nvSpPr>
        <p:spPr>
          <a:xfrm>
            <a:off x="2026874" y="2339411"/>
            <a:ext cx="891515" cy="21544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sng" strike="noStrike" kern="1200" cap="none" spc="0" normalizeH="0" baseline="0" noProof="0" dirty="0">
                <a:ln>
                  <a:noFill/>
                </a:ln>
                <a:solidFill>
                  <a:srgbClr val="000000"/>
                </a:solidFill>
                <a:effectLst/>
                <a:uLnTx/>
                <a:uFillTx/>
                <a:latin typeface="Arial" charset="0"/>
                <a:ea typeface="+mn-ea"/>
                <a:cs typeface="+mn-cs"/>
              </a:rPr>
              <a:t>System Dev</a:t>
            </a:r>
          </a:p>
        </p:txBody>
      </p:sp>
      <p:sp>
        <p:nvSpPr>
          <p:cNvPr id="43" name="TextBox 42">
            <a:extLst>
              <a:ext uri="{FF2B5EF4-FFF2-40B4-BE49-F238E27FC236}">
                <a16:creationId xmlns:a16="http://schemas.microsoft.com/office/drawing/2014/main" id="{74DDC8B8-5AFF-4A5F-8CB9-700FBC0008B0}"/>
              </a:ext>
            </a:extLst>
          </p:cNvPr>
          <p:cNvSpPr txBox="1"/>
          <p:nvPr/>
        </p:nvSpPr>
        <p:spPr>
          <a:xfrm>
            <a:off x="4417263" y="3559310"/>
            <a:ext cx="891515" cy="21544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sng" strike="noStrike" kern="1200" cap="none" spc="0" normalizeH="0" baseline="0" noProof="0" dirty="0">
                <a:ln>
                  <a:noFill/>
                </a:ln>
                <a:solidFill>
                  <a:srgbClr val="000000"/>
                </a:solidFill>
                <a:effectLst/>
                <a:uLnTx/>
                <a:uFillTx/>
                <a:latin typeface="Arial" charset="0"/>
                <a:ea typeface="+mn-ea"/>
                <a:cs typeface="+mn-cs"/>
              </a:rPr>
              <a:t>Product Lead</a:t>
            </a:r>
          </a:p>
        </p:txBody>
      </p:sp>
      <p:pic>
        <p:nvPicPr>
          <p:cNvPr id="44" name="Picture 43">
            <a:extLst>
              <a:ext uri="{FF2B5EF4-FFF2-40B4-BE49-F238E27FC236}">
                <a16:creationId xmlns:a16="http://schemas.microsoft.com/office/drawing/2014/main" id="{10A35E28-4BE1-44A0-A050-29DD6532CCD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198155" y="1466707"/>
            <a:ext cx="1028257" cy="647616"/>
          </a:xfrm>
          <a:prstGeom prst="rect">
            <a:avLst/>
          </a:prstGeom>
          <a:ln>
            <a:solidFill>
              <a:schemeClr val="tx1"/>
            </a:solidFill>
          </a:ln>
        </p:spPr>
      </p:pic>
      <p:sp>
        <p:nvSpPr>
          <p:cNvPr id="45" name="TextBox 44">
            <a:extLst>
              <a:ext uri="{FF2B5EF4-FFF2-40B4-BE49-F238E27FC236}">
                <a16:creationId xmlns:a16="http://schemas.microsoft.com/office/drawing/2014/main" id="{2411600D-879B-40A2-B562-82D586E7DCBD}"/>
              </a:ext>
            </a:extLst>
          </p:cNvPr>
          <p:cNvSpPr txBox="1"/>
          <p:nvPr/>
        </p:nvSpPr>
        <p:spPr>
          <a:xfrm>
            <a:off x="6223726" y="1416819"/>
            <a:ext cx="1287258"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charset="0"/>
                <a:ea typeface="+mn-ea"/>
                <a:cs typeface="+mn-cs"/>
              </a:rPr>
              <a:t>Test Development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charset="0"/>
                <a:ea typeface="+mn-ea"/>
                <a:cs typeface="+mn-cs"/>
              </a:rPr>
              <a:t>Hermetic Integration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charset="0"/>
                <a:ea typeface="+mn-ea"/>
                <a:cs typeface="+mn-cs"/>
              </a:rPr>
              <a:t>Reliability</a:t>
            </a:r>
          </a:p>
        </p:txBody>
      </p:sp>
      <p:pic>
        <p:nvPicPr>
          <p:cNvPr id="50" name="Content Placeholder 3">
            <a:extLst>
              <a:ext uri="{FF2B5EF4-FFF2-40B4-BE49-F238E27FC236}">
                <a16:creationId xmlns:a16="http://schemas.microsoft.com/office/drawing/2014/main" id="{501C218E-3D83-4791-BBD9-10E628EB77C4}"/>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164132" y="1862408"/>
            <a:ext cx="1261431" cy="756789"/>
          </a:xfrm>
          <a:prstGeom prst="rect">
            <a:avLst/>
          </a:prstGeom>
        </p:spPr>
      </p:pic>
      <p:pic>
        <p:nvPicPr>
          <p:cNvPr id="51" name="Picture 50">
            <a:extLst>
              <a:ext uri="{FF2B5EF4-FFF2-40B4-BE49-F238E27FC236}">
                <a16:creationId xmlns:a16="http://schemas.microsoft.com/office/drawing/2014/main" id="{5876C453-BB1A-4672-BBD9-0CFF3D2BA03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835957" y="2422638"/>
            <a:ext cx="621101" cy="555457"/>
          </a:xfrm>
          <a:prstGeom prst="rect">
            <a:avLst/>
          </a:prstGeom>
        </p:spPr>
      </p:pic>
      <p:sp>
        <p:nvSpPr>
          <p:cNvPr id="52" name="TextBox 51">
            <a:extLst>
              <a:ext uri="{FF2B5EF4-FFF2-40B4-BE49-F238E27FC236}">
                <a16:creationId xmlns:a16="http://schemas.microsoft.com/office/drawing/2014/main" id="{EF27F4DE-3E07-4B63-8494-2E25A2708743}"/>
              </a:ext>
            </a:extLst>
          </p:cNvPr>
          <p:cNvSpPr txBox="1"/>
          <p:nvPr/>
        </p:nvSpPr>
        <p:spPr>
          <a:xfrm rot="1956664">
            <a:off x="7742533" y="1922708"/>
            <a:ext cx="858874" cy="338554"/>
          </a:xfrm>
          <a:prstGeom prst="rect">
            <a:avLst/>
          </a:prstGeom>
          <a:noFill/>
        </p:spPr>
        <p:txBody>
          <a:bodyPr wrap="square" rtlCol="0">
            <a:spAutoFit/>
          </a:bodyPr>
          <a:lstStyle>
            <a:defPPr>
              <a:defRPr lang="en-US"/>
            </a:defPPr>
            <a:lvl1pPr>
              <a:defRPr sz="800" b="1">
                <a:solidFill>
                  <a:srgbClr val="FF0000"/>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charset="0"/>
                <a:ea typeface="+mn-ea"/>
                <a:cs typeface="+mn-cs"/>
              </a:rPr>
              <a:t>Ecosystem Development</a:t>
            </a:r>
          </a:p>
        </p:txBody>
      </p:sp>
      <p:sp>
        <p:nvSpPr>
          <p:cNvPr id="23" name="Arrow: Bent-Up 22">
            <a:extLst>
              <a:ext uri="{FF2B5EF4-FFF2-40B4-BE49-F238E27FC236}">
                <a16:creationId xmlns:a16="http://schemas.microsoft.com/office/drawing/2014/main" id="{4441EAC9-D6ED-4249-9840-7A1EA582D4A4}"/>
              </a:ext>
            </a:extLst>
          </p:cNvPr>
          <p:cNvSpPr/>
          <p:nvPr/>
        </p:nvSpPr>
        <p:spPr>
          <a:xfrm rot="5400000">
            <a:off x="3674021" y="2473309"/>
            <a:ext cx="619760" cy="61976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3" name="Arrow: Bent-Up 52">
            <a:extLst>
              <a:ext uri="{FF2B5EF4-FFF2-40B4-BE49-F238E27FC236}">
                <a16:creationId xmlns:a16="http://schemas.microsoft.com/office/drawing/2014/main" id="{155B1E78-7DC5-4BAD-97B3-CB906B15D7EC}"/>
              </a:ext>
            </a:extLst>
          </p:cNvPr>
          <p:cNvSpPr/>
          <p:nvPr/>
        </p:nvSpPr>
        <p:spPr>
          <a:xfrm rot="5400000">
            <a:off x="6257971" y="3651168"/>
            <a:ext cx="619760" cy="61976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5" name="TextBox 54">
            <a:extLst>
              <a:ext uri="{FF2B5EF4-FFF2-40B4-BE49-F238E27FC236}">
                <a16:creationId xmlns:a16="http://schemas.microsoft.com/office/drawing/2014/main" id="{89D4EA14-8C50-41EA-A239-922F787769B1}"/>
              </a:ext>
            </a:extLst>
          </p:cNvPr>
          <p:cNvSpPr txBox="1"/>
          <p:nvPr/>
        </p:nvSpPr>
        <p:spPr>
          <a:xfrm>
            <a:off x="7641957" y="1402778"/>
            <a:ext cx="1567212" cy="338554"/>
          </a:xfrm>
          <a:prstGeom prst="rect">
            <a:avLst/>
          </a:prstGeom>
          <a:noFill/>
        </p:spPr>
        <p:txBody>
          <a:bodyPr wrap="square" rtlCol="0">
            <a:spAutoFit/>
          </a:bodyPr>
          <a:lstStyle>
            <a:defPPr>
              <a:defRPr lang="en-US"/>
            </a:defPPr>
            <a:lvl1pPr>
              <a:defRPr sz="800" b="1">
                <a:solidFill>
                  <a:srgbClr val="FF0000"/>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charset="0"/>
                <a:ea typeface="+mn-ea"/>
                <a:cs typeface="+mn-cs"/>
              </a:rPr>
              <a:t>Pixel Shrink</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charset="0"/>
                <a:ea typeface="+mn-ea"/>
                <a:cs typeface="+mn-cs"/>
              </a:rPr>
              <a:t>Bit Depth Improvement</a:t>
            </a:r>
          </a:p>
        </p:txBody>
      </p:sp>
      <p:sp>
        <p:nvSpPr>
          <p:cNvPr id="56" name="TextBox 55">
            <a:extLst>
              <a:ext uri="{FF2B5EF4-FFF2-40B4-BE49-F238E27FC236}">
                <a16:creationId xmlns:a16="http://schemas.microsoft.com/office/drawing/2014/main" id="{DA085D48-EB96-4060-B26D-2720EDF333D2}"/>
              </a:ext>
            </a:extLst>
          </p:cNvPr>
          <p:cNvSpPr txBox="1"/>
          <p:nvPr/>
        </p:nvSpPr>
        <p:spPr>
          <a:xfrm>
            <a:off x="7972713" y="2854677"/>
            <a:ext cx="1567212" cy="215444"/>
          </a:xfrm>
          <a:prstGeom prst="rect">
            <a:avLst/>
          </a:prstGeom>
          <a:noFill/>
        </p:spPr>
        <p:txBody>
          <a:bodyPr wrap="square" rtlCol="0">
            <a:spAutoFit/>
          </a:bodyPr>
          <a:lstStyle>
            <a:defPPr>
              <a:defRPr lang="en-US"/>
            </a:defPPr>
            <a:lvl1pPr>
              <a:defRPr sz="800" b="1">
                <a:solidFill>
                  <a:srgbClr val="FF0000"/>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charset="0"/>
                <a:ea typeface="+mn-ea"/>
                <a:cs typeface="+mn-cs"/>
              </a:rPr>
              <a:t>Upgraded Samples</a:t>
            </a:r>
          </a:p>
        </p:txBody>
      </p:sp>
      <p:sp>
        <p:nvSpPr>
          <p:cNvPr id="57" name="TextBox 56">
            <a:extLst>
              <a:ext uri="{FF2B5EF4-FFF2-40B4-BE49-F238E27FC236}">
                <a16:creationId xmlns:a16="http://schemas.microsoft.com/office/drawing/2014/main" id="{97B3C3DB-CDF2-4BE6-83DF-84D6EB3F710D}"/>
              </a:ext>
            </a:extLst>
          </p:cNvPr>
          <p:cNvSpPr txBox="1"/>
          <p:nvPr/>
        </p:nvSpPr>
        <p:spPr>
          <a:xfrm>
            <a:off x="7642073" y="3837833"/>
            <a:ext cx="1567212" cy="461665"/>
          </a:xfrm>
          <a:prstGeom prst="rect">
            <a:avLst/>
          </a:prstGeom>
          <a:noFill/>
        </p:spPr>
        <p:txBody>
          <a:bodyPr wrap="square" rtlCol="0">
            <a:spAutoFit/>
          </a:bodyPr>
          <a:lstStyle>
            <a:defPPr>
              <a:defRPr lang="en-US"/>
            </a:defPPr>
            <a:lvl1pPr>
              <a:defRPr sz="800" b="1">
                <a:solidFill>
                  <a:srgbClr val="FF0000"/>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charset="0"/>
                <a:ea typeface="+mn-ea"/>
                <a:cs typeface="+mn-cs"/>
              </a:rPr>
              <a:t>Package Integration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charset="0"/>
                <a:ea typeface="+mn-ea"/>
                <a:cs typeface="+mn-cs"/>
              </a:rPr>
              <a:t>Interface Support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charset="0"/>
                <a:ea typeface="+mn-ea"/>
                <a:cs typeface="+mn-cs"/>
              </a:rPr>
              <a:t>CV Testing</a:t>
            </a:r>
          </a:p>
        </p:txBody>
      </p:sp>
      <p:sp>
        <p:nvSpPr>
          <p:cNvPr id="58" name="Slide Number Placeholder 3">
            <a:extLst>
              <a:ext uri="{FF2B5EF4-FFF2-40B4-BE49-F238E27FC236}">
                <a16:creationId xmlns:a16="http://schemas.microsoft.com/office/drawing/2014/main" id="{5BA57B7E-ABE9-4D05-B2E4-D0998AB0E688}"/>
              </a:ext>
            </a:extLst>
          </p:cNvPr>
          <p:cNvSpPr txBox="1">
            <a:spLocks/>
          </p:cNvSpPr>
          <p:nvPr/>
        </p:nvSpPr>
        <p:spPr bwMode="auto">
          <a:xfrm>
            <a:off x="7010400" y="4920066"/>
            <a:ext cx="2133600" cy="15478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A5AC0A-F4BD-4464-80DC-A88E0D9F781D}" type="slidenum">
              <a:rPr kumimoji="0" lang="en-US" sz="8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64817580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DC01452A-4007-4BD0-BC81-96A315579B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9210" y="1676282"/>
            <a:ext cx="888053" cy="494737"/>
          </a:xfrm>
          <a:prstGeom prst="rect">
            <a:avLst/>
          </a:prstGeom>
          <a:ln>
            <a:solidFill>
              <a:schemeClr val="tx1"/>
            </a:solidFill>
          </a:ln>
        </p:spPr>
      </p:pic>
      <p:sp>
        <p:nvSpPr>
          <p:cNvPr id="48" name="Rectangle: Rounded Corners 47">
            <a:extLst>
              <a:ext uri="{FF2B5EF4-FFF2-40B4-BE49-F238E27FC236}">
                <a16:creationId xmlns:a16="http://schemas.microsoft.com/office/drawing/2014/main" id="{D828B7D6-757E-41D1-9A7A-A51B3DCDBEAE}"/>
              </a:ext>
            </a:extLst>
          </p:cNvPr>
          <p:cNvSpPr/>
          <p:nvPr/>
        </p:nvSpPr>
        <p:spPr>
          <a:xfrm>
            <a:off x="904287" y="3522470"/>
            <a:ext cx="8127953" cy="1092393"/>
          </a:xfrm>
          <a:prstGeom prst="roundRect">
            <a:avLst/>
          </a:prstGeom>
          <a:gradFill flip="none" rotWithShape="1">
            <a:gsLst>
              <a:gs pos="100000">
                <a:srgbClr val="99CC00"/>
              </a:gs>
              <a:gs pos="0">
                <a:schemeClr val="bg1">
                  <a:lumMod val="95000"/>
                </a:schemeClr>
              </a:gs>
            </a:gsLst>
            <a:lin ang="10800000" scaled="1"/>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7" name="Rectangle: Rounded Corners 46">
            <a:extLst>
              <a:ext uri="{FF2B5EF4-FFF2-40B4-BE49-F238E27FC236}">
                <a16:creationId xmlns:a16="http://schemas.microsoft.com/office/drawing/2014/main" id="{B06876CE-AAB5-48C7-8F4C-0B8530B0CF99}"/>
              </a:ext>
            </a:extLst>
          </p:cNvPr>
          <p:cNvSpPr/>
          <p:nvPr/>
        </p:nvSpPr>
        <p:spPr>
          <a:xfrm>
            <a:off x="904287" y="2379417"/>
            <a:ext cx="8127954" cy="1092393"/>
          </a:xfrm>
          <a:prstGeom prst="roundRect">
            <a:avLst/>
          </a:prstGeom>
          <a:gradFill flip="none" rotWithShape="1">
            <a:gsLst>
              <a:gs pos="100000">
                <a:schemeClr val="accent3">
                  <a:lumMod val="60000"/>
                  <a:lumOff val="40000"/>
                </a:schemeClr>
              </a:gs>
              <a:gs pos="0">
                <a:schemeClr val="bg1">
                  <a:lumMod val="95000"/>
                </a:schemeClr>
              </a:gs>
            </a:gsLst>
            <a:lin ang="10800000" scaled="1"/>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BF9374AF-A3AA-4D25-9B96-5DA897805761}"/>
              </a:ext>
            </a:extLst>
          </p:cNvPr>
          <p:cNvSpPr>
            <a:spLocks noGrp="1"/>
          </p:cNvSpPr>
          <p:nvPr>
            <p:ph type="title"/>
          </p:nvPr>
        </p:nvSpPr>
        <p:spPr/>
        <p:txBody>
          <a:bodyPr/>
          <a:lstStyle/>
          <a:p>
            <a:r>
              <a:rPr lang="en-US" dirty="0"/>
              <a:t>DLP Products PLM Time Line</a:t>
            </a:r>
          </a:p>
        </p:txBody>
      </p:sp>
      <p:sp>
        <p:nvSpPr>
          <p:cNvPr id="13" name="Content Placeholder 12">
            <a:extLst>
              <a:ext uri="{FF2B5EF4-FFF2-40B4-BE49-F238E27FC236}">
                <a16:creationId xmlns:a16="http://schemas.microsoft.com/office/drawing/2014/main" id="{8E078489-55B3-4E4E-9E15-9F894BC992F0}"/>
              </a:ext>
            </a:extLst>
          </p:cNvPr>
          <p:cNvSpPr>
            <a:spLocks noGrp="1"/>
          </p:cNvSpPr>
          <p:nvPr>
            <p:ph idx="1"/>
          </p:nvPr>
        </p:nvSpPr>
        <p:spPr/>
        <p:txBody>
          <a:bodyPr/>
          <a:lstStyle/>
          <a:p>
            <a:endParaRPr lang="en-US"/>
          </a:p>
        </p:txBody>
      </p:sp>
      <p:sp>
        <p:nvSpPr>
          <p:cNvPr id="4" name="Chevron 82">
            <a:extLst>
              <a:ext uri="{FF2B5EF4-FFF2-40B4-BE49-F238E27FC236}">
                <a16:creationId xmlns:a16="http://schemas.microsoft.com/office/drawing/2014/main" id="{198FA8C9-7BE7-40B4-A0D1-C00D3710DF26}"/>
              </a:ext>
            </a:extLst>
          </p:cNvPr>
          <p:cNvSpPr/>
          <p:nvPr/>
        </p:nvSpPr>
        <p:spPr>
          <a:xfrm>
            <a:off x="20303" y="625104"/>
            <a:ext cx="1371600" cy="533400"/>
          </a:xfrm>
          <a:prstGeom prst="chevron">
            <a:avLst/>
          </a:prstGeom>
          <a:solidFill>
            <a:schemeClr val="bg1">
              <a:lumMod val="6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2022</a:t>
            </a:r>
          </a:p>
        </p:txBody>
      </p:sp>
      <p:sp>
        <p:nvSpPr>
          <p:cNvPr id="6" name="Chevron 82">
            <a:extLst>
              <a:ext uri="{FF2B5EF4-FFF2-40B4-BE49-F238E27FC236}">
                <a16:creationId xmlns:a16="http://schemas.microsoft.com/office/drawing/2014/main" id="{D02CA6EF-C88E-4922-9E0A-F270A1CF4D82}"/>
              </a:ext>
            </a:extLst>
          </p:cNvPr>
          <p:cNvSpPr/>
          <p:nvPr/>
        </p:nvSpPr>
        <p:spPr>
          <a:xfrm>
            <a:off x="1399126" y="624062"/>
            <a:ext cx="6395721" cy="533400"/>
          </a:xfrm>
          <a:prstGeom prst="chevron">
            <a:avLst/>
          </a:prstGeom>
          <a:solidFill>
            <a:schemeClr val="bg1">
              <a:lumMod val="6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2023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1Q		2Q		3Q		4Q</a:t>
            </a:r>
          </a:p>
        </p:txBody>
      </p:sp>
      <p:sp>
        <p:nvSpPr>
          <p:cNvPr id="8" name="Chevron 82">
            <a:extLst>
              <a:ext uri="{FF2B5EF4-FFF2-40B4-BE49-F238E27FC236}">
                <a16:creationId xmlns:a16="http://schemas.microsoft.com/office/drawing/2014/main" id="{834E6B36-0C34-4585-AA08-1CE63ABB6E86}"/>
              </a:ext>
            </a:extLst>
          </p:cNvPr>
          <p:cNvSpPr/>
          <p:nvPr/>
        </p:nvSpPr>
        <p:spPr>
          <a:xfrm>
            <a:off x="7757158" y="622886"/>
            <a:ext cx="1371600" cy="533400"/>
          </a:xfrm>
          <a:prstGeom prst="chevron">
            <a:avLst/>
          </a:prstGeom>
          <a:solidFill>
            <a:schemeClr val="bg1">
              <a:lumMod val="6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2024</a:t>
            </a:r>
          </a:p>
        </p:txBody>
      </p:sp>
      <p:pic>
        <p:nvPicPr>
          <p:cNvPr id="28" name="Picture 1" descr="image001">
            <a:extLst>
              <a:ext uri="{FF2B5EF4-FFF2-40B4-BE49-F238E27FC236}">
                <a16:creationId xmlns:a16="http://schemas.microsoft.com/office/drawing/2014/main" id="{F7BE839D-04A9-4876-A67F-B3D29634B6F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59737" y="2599818"/>
            <a:ext cx="769204" cy="529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a:extLst>
              <a:ext uri="{FF2B5EF4-FFF2-40B4-BE49-F238E27FC236}">
                <a16:creationId xmlns:a16="http://schemas.microsoft.com/office/drawing/2014/main" id="{F50356FE-1B35-4D79-853A-6509DAE1ADF0}"/>
              </a:ext>
            </a:extLst>
          </p:cNvPr>
          <p:cNvSpPr txBox="1"/>
          <p:nvPr/>
        </p:nvSpPr>
        <p:spPr>
          <a:xfrm>
            <a:off x="1251133" y="2677030"/>
            <a:ext cx="1683910" cy="338554"/>
          </a:xfrm>
          <a:prstGeom prst="rect">
            <a:avLst/>
          </a:prstGeom>
          <a:noFill/>
        </p:spPr>
        <p:txBody>
          <a:bodyPr wrap="square" rtlCol="0">
            <a:spAutoFit/>
          </a:bodyPr>
          <a:lstStyle>
            <a:defPPr>
              <a:defRPr lang="en-US"/>
            </a:defPPr>
            <a:lvl1pPr>
              <a:defRPr sz="800" b="1">
                <a:solidFill>
                  <a:srgbClr val="FF0000"/>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charset="0"/>
                <a:ea typeface="+mn-ea"/>
                <a:cs typeface="+mn-cs"/>
              </a:rPr>
              <a:t>Improved Device Samples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charset="0"/>
                <a:ea typeface="+mn-ea"/>
                <a:cs typeface="+mn-cs"/>
              </a:rPr>
              <a:t>High Efficiency 10.8um</a:t>
            </a:r>
          </a:p>
        </p:txBody>
      </p:sp>
      <p:pic>
        <p:nvPicPr>
          <p:cNvPr id="1026" name="Picture 2" descr="DLP Digital Light Processing Technology | BenQ US">
            <a:extLst>
              <a:ext uri="{FF2B5EF4-FFF2-40B4-BE49-F238E27FC236}">
                <a16:creationId xmlns:a16="http://schemas.microsoft.com/office/drawing/2014/main" id="{5EABADA0-F161-4D6C-B94B-21B6E26B516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6939" y="3586514"/>
            <a:ext cx="1199848" cy="9318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0E7E073-928B-4B2E-9918-DCEAF93157B5}"/>
              </a:ext>
            </a:extLst>
          </p:cNvPr>
          <p:cNvPicPr>
            <a:picLocks noChangeAspect="1"/>
          </p:cNvPicPr>
          <p:nvPr/>
        </p:nvPicPr>
        <p:blipFill>
          <a:blip r:embed="rId5"/>
          <a:stretch>
            <a:fillRect/>
          </a:stretch>
        </p:blipFill>
        <p:spPr>
          <a:xfrm>
            <a:off x="-129763" y="1466707"/>
            <a:ext cx="1076720" cy="605655"/>
          </a:xfrm>
          <a:prstGeom prst="rect">
            <a:avLst/>
          </a:prstGeom>
        </p:spPr>
      </p:pic>
      <p:pic>
        <p:nvPicPr>
          <p:cNvPr id="14" name="Picture 13">
            <a:extLst>
              <a:ext uri="{FF2B5EF4-FFF2-40B4-BE49-F238E27FC236}">
                <a16:creationId xmlns:a16="http://schemas.microsoft.com/office/drawing/2014/main" id="{9C8C412E-835D-48B8-BCB8-D3BB3BC754C1}"/>
              </a:ext>
            </a:extLst>
          </p:cNvPr>
          <p:cNvPicPr>
            <a:picLocks noChangeAspect="1"/>
          </p:cNvPicPr>
          <p:nvPr/>
        </p:nvPicPr>
        <p:blipFill>
          <a:blip r:embed="rId6"/>
          <a:stretch>
            <a:fillRect/>
          </a:stretch>
        </p:blipFill>
        <p:spPr>
          <a:xfrm>
            <a:off x="-129763" y="2522027"/>
            <a:ext cx="1082122" cy="786342"/>
          </a:xfrm>
          <a:prstGeom prst="rect">
            <a:avLst/>
          </a:prstGeom>
        </p:spPr>
      </p:pic>
      <p:sp>
        <p:nvSpPr>
          <p:cNvPr id="41" name="TextBox 40">
            <a:extLst>
              <a:ext uri="{FF2B5EF4-FFF2-40B4-BE49-F238E27FC236}">
                <a16:creationId xmlns:a16="http://schemas.microsoft.com/office/drawing/2014/main" id="{867DE4DD-44BC-4DC4-81FF-251662599BE3}"/>
              </a:ext>
            </a:extLst>
          </p:cNvPr>
          <p:cNvSpPr txBox="1"/>
          <p:nvPr/>
        </p:nvSpPr>
        <p:spPr>
          <a:xfrm>
            <a:off x="20303" y="1322574"/>
            <a:ext cx="891515" cy="21544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sng" strike="noStrike" kern="1200" cap="none" spc="0" normalizeH="0" baseline="0" noProof="0" dirty="0">
                <a:ln>
                  <a:noFill/>
                </a:ln>
                <a:solidFill>
                  <a:srgbClr val="000000"/>
                </a:solidFill>
                <a:effectLst/>
                <a:uLnTx/>
                <a:uFillTx/>
                <a:latin typeface="Arial" charset="0"/>
                <a:ea typeface="+mn-ea"/>
                <a:cs typeface="+mn-cs"/>
              </a:rPr>
              <a:t>Development</a:t>
            </a:r>
          </a:p>
        </p:txBody>
      </p:sp>
      <p:sp>
        <p:nvSpPr>
          <p:cNvPr id="42" name="TextBox 41">
            <a:extLst>
              <a:ext uri="{FF2B5EF4-FFF2-40B4-BE49-F238E27FC236}">
                <a16:creationId xmlns:a16="http://schemas.microsoft.com/office/drawing/2014/main" id="{08EB7941-A5A3-4C79-B5D3-D71BCFDEB0DF}"/>
              </a:ext>
            </a:extLst>
          </p:cNvPr>
          <p:cNvSpPr txBox="1"/>
          <p:nvPr/>
        </p:nvSpPr>
        <p:spPr>
          <a:xfrm>
            <a:off x="-34459" y="2381040"/>
            <a:ext cx="891515" cy="21544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sng" strike="noStrike" kern="1200" cap="none" spc="0" normalizeH="0" baseline="0" noProof="0" dirty="0">
                <a:ln>
                  <a:noFill/>
                </a:ln>
                <a:solidFill>
                  <a:srgbClr val="000000"/>
                </a:solidFill>
                <a:effectLst/>
                <a:uLnTx/>
                <a:uFillTx/>
                <a:latin typeface="Arial" charset="0"/>
                <a:ea typeface="+mn-ea"/>
                <a:cs typeface="+mn-cs"/>
              </a:rPr>
              <a:t>System Dev</a:t>
            </a:r>
          </a:p>
        </p:txBody>
      </p:sp>
      <p:sp>
        <p:nvSpPr>
          <p:cNvPr id="43" name="TextBox 42">
            <a:extLst>
              <a:ext uri="{FF2B5EF4-FFF2-40B4-BE49-F238E27FC236}">
                <a16:creationId xmlns:a16="http://schemas.microsoft.com/office/drawing/2014/main" id="{74DDC8B8-5AFF-4A5F-8CB9-700FBC0008B0}"/>
              </a:ext>
            </a:extLst>
          </p:cNvPr>
          <p:cNvSpPr txBox="1"/>
          <p:nvPr/>
        </p:nvSpPr>
        <p:spPr>
          <a:xfrm>
            <a:off x="-73457" y="3552938"/>
            <a:ext cx="891515" cy="21544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sng" strike="noStrike" kern="1200" cap="none" spc="0" normalizeH="0" baseline="0" noProof="0" dirty="0">
                <a:ln>
                  <a:noFill/>
                </a:ln>
                <a:solidFill>
                  <a:srgbClr val="000000"/>
                </a:solidFill>
                <a:effectLst/>
                <a:uLnTx/>
                <a:uFillTx/>
                <a:latin typeface="Arial" charset="0"/>
                <a:ea typeface="+mn-ea"/>
                <a:cs typeface="+mn-cs"/>
              </a:rPr>
              <a:t>Product Lead</a:t>
            </a:r>
          </a:p>
        </p:txBody>
      </p:sp>
      <p:sp>
        <p:nvSpPr>
          <p:cNvPr id="57" name="TextBox 56">
            <a:extLst>
              <a:ext uri="{FF2B5EF4-FFF2-40B4-BE49-F238E27FC236}">
                <a16:creationId xmlns:a16="http://schemas.microsoft.com/office/drawing/2014/main" id="{97B3C3DB-CDF2-4BE6-83DF-84D6EB3F710D}"/>
              </a:ext>
            </a:extLst>
          </p:cNvPr>
          <p:cNvSpPr txBox="1"/>
          <p:nvPr/>
        </p:nvSpPr>
        <p:spPr>
          <a:xfrm>
            <a:off x="931954" y="3544023"/>
            <a:ext cx="8120422" cy="1077218"/>
          </a:xfrm>
          <a:prstGeom prst="rect">
            <a:avLst/>
          </a:prstGeom>
          <a:noFill/>
        </p:spPr>
        <p:txBody>
          <a:bodyPr wrap="square" rtlCol="0">
            <a:spAutoFit/>
          </a:bodyPr>
          <a:lstStyle>
            <a:defPPr>
              <a:defRPr lang="en-US"/>
            </a:defPPr>
            <a:lvl1pPr>
              <a:defRPr sz="800" b="1">
                <a:solidFill>
                  <a:srgbClr val="FF0000"/>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charset="0"/>
                <a:ea typeface="+mn-ea"/>
                <a:cs typeface="+mn-cs"/>
              </a:rPr>
              <a:t>Sample Availability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charset="0"/>
                <a:ea typeface="+mn-ea"/>
                <a:cs typeface="+mn-cs"/>
              </a:rPr>
              <a:t>Limited Interface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charset="0"/>
                <a:ea typeface="+mn-ea"/>
                <a:cs typeface="+mn-cs"/>
              </a:rPr>
              <a:t>			Package/Test Optimization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charset="0"/>
                <a:ea typeface="+mn-ea"/>
                <a:cs typeface="+mn-cs"/>
              </a:rPr>
              <a:t>																					DVT Testing		Device Qualification Kickoff</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charset="0"/>
                <a:ea typeface="+mn-ea"/>
                <a:cs typeface="+mn-cs"/>
              </a:rPr>
              <a:t>					   2H2023</a:t>
            </a:r>
          </a:p>
        </p:txBody>
      </p:sp>
      <p:sp>
        <p:nvSpPr>
          <p:cNvPr id="58" name="Slide Number Placeholder 3">
            <a:extLst>
              <a:ext uri="{FF2B5EF4-FFF2-40B4-BE49-F238E27FC236}">
                <a16:creationId xmlns:a16="http://schemas.microsoft.com/office/drawing/2014/main" id="{5BA57B7E-ABE9-4D05-B2E4-D0998AB0E688}"/>
              </a:ext>
            </a:extLst>
          </p:cNvPr>
          <p:cNvSpPr txBox="1">
            <a:spLocks/>
          </p:cNvSpPr>
          <p:nvPr/>
        </p:nvSpPr>
        <p:spPr bwMode="auto">
          <a:xfrm>
            <a:off x="7010400" y="4920066"/>
            <a:ext cx="2133600" cy="15478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A5AC0A-F4BD-4464-80DC-A88E0D9F781D}" type="slidenum">
              <a:rPr kumimoji="0" lang="en-US" sz="8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55" name="TextBox 54">
            <a:extLst>
              <a:ext uri="{FF2B5EF4-FFF2-40B4-BE49-F238E27FC236}">
                <a16:creationId xmlns:a16="http://schemas.microsoft.com/office/drawing/2014/main" id="{89D4EA14-8C50-41EA-A239-922F787769B1}"/>
              </a:ext>
            </a:extLst>
          </p:cNvPr>
          <p:cNvSpPr txBox="1"/>
          <p:nvPr/>
        </p:nvSpPr>
        <p:spPr>
          <a:xfrm>
            <a:off x="2257208" y="1283701"/>
            <a:ext cx="6660450" cy="1077218"/>
          </a:xfrm>
          <a:prstGeom prst="rect">
            <a:avLst/>
          </a:prstGeom>
          <a:noFill/>
        </p:spPr>
        <p:txBody>
          <a:bodyPr wrap="square" rtlCol="0">
            <a:spAutoFit/>
          </a:bodyPr>
          <a:lstStyle>
            <a:defPPr>
              <a:defRPr lang="en-US"/>
            </a:defPPr>
            <a:lvl1pPr>
              <a:defRPr sz="800" b="1">
                <a:solidFill>
                  <a:srgbClr val="FF0000"/>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charset="0"/>
                <a:ea typeface="+mn-ea"/>
                <a:cs typeface="+mn-cs"/>
              </a:rPr>
              <a:t>Physical Pixel Shrink?</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charset="0"/>
                <a:ea typeface="+mn-ea"/>
                <a:cs typeface="+mn-cs"/>
              </a:rPr>
              <a:t>			Linearity/Bit Depth Improvement?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charset="0"/>
                <a:ea typeface="+mn-ea"/>
                <a:cs typeface="+mn-cs"/>
              </a:rPr>
              <a:t>	</a:t>
            </a:r>
            <a:r>
              <a:rPr kumimoji="0" lang="en-US" sz="800" b="0" i="0" u="none" strike="noStrike" kern="1200" cap="none" spc="0" normalizeH="0" baseline="0" noProof="0" dirty="0">
                <a:ln>
                  <a:noFill/>
                </a:ln>
                <a:solidFill>
                  <a:srgbClr val="000000"/>
                </a:solidFill>
                <a:effectLst/>
                <a:uLnTx/>
                <a:uFillTx/>
                <a:latin typeface="Arial" charset="0"/>
                <a:ea typeface="+mn-ea"/>
                <a:cs typeface="+mn-cs"/>
              </a:rPr>
              <a:t>***Very long term improvement items…	</a:t>
            </a:r>
            <a:r>
              <a:rPr kumimoji="0" lang="en-US" sz="800" b="1" i="0" u="none" strike="noStrike" kern="1200" cap="none" spc="0" normalizeH="0" baseline="0" noProof="0" dirty="0">
                <a:ln>
                  <a:noFill/>
                </a:ln>
                <a:solidFill>
                  <a:srgbClr val="FF0000"/>
                </a:solidFill>
                <a:effectLst/>
                <a:uLnTx/>
                <a:uFillTx/>
                <a:latin typeface="Arial" charset="0"/>
                <a:ea typeface="+mn-ea"/>
                <a:cs typeface="+mn-cs"/>
              </a:rPr>
              <a:t>		</a:t>
            </a:r>
          </a:p>
        </p:txBody>
      </p:sp>
      <p:sp>
        <p:nvSpPr>
          <p:cNvPr id="9" name="Star: 5 Points 8">
            <a:extLst>
              <a:ext uri="{FF2B5EF4-FFF2-40B4-BE49-F238E27FC236}">
                <a16:creationId xmlns:a16="http://schemas.microsoft.com/office/drawing/2014/main" id="{4AD473F1-9154-4321-8582-FCB47AE3F244}"/>
              </a:ext>
            </a:extLst>
          </p:cNvPr>
          <p:cNvSpPr/>
          <p:nvPr/>
        </p:nvSpPr>
        <p:spPr>
          <a:xfrm>
            <a:off x="1442955" y="3871597"/>
            <a:ext cx="107972" cy="107972"/>
          </a:xfrm>
          <a:prstGeom prst="star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1" name="Star: 5 Points 60">
            <a:extLst>
              <a:ext uri="{FF2B5EF4-FFF2-40B4-BE49-F238E27FC236}">
                <a16:creationId xmlns:a16="http://schemas.microsoft.com/office/drawing/2014/main" id="{9A251F96-4672-492B-9C59-EEE499FB5354}"/>
              </a:ext>
            </a:extLst>
          </p:cNvPr>
          <p:cNvSpPr/>
          <p:nvPr/>
        </p:nvSpPr>
        <p:spPr>
          <a:xfrm>
            <a:off x="7498776" y="4141788"/>
            <a:ext cx="107972" cy="107972"/>
          </a:xfrm>
          <a:prstGeom prst="star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3" name="TextBox 62">
            <a:extLst>
              <a:ext uri="{FF2B5EF4-FFF2-40B4-BE49-F238E27FC236}">
                <a16:creationId xmlns:a16="http://schemas.microsoft.com/office/drawing/2014/main" id="{33CC48B8-7451-4A4D-9B42-F6130D5ED0A2}"/>
              </a:ext>
            </a:extLst>
          </p:cNvPr>
          <p:cNvSpPr txBox="1"/>
          <p:nvPr/>
        </p:nvSpPr>
        <p:spPr>
          <a:xfrm>
            <a:off x="15580" y="1967129"/>
            <a:ext cx="802478"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rPr>
              <a:t>0.47 S312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rPr>
              <a:t>Low Cost</a:t>
            </a:r>
          </a:p>
        </p:txBody>
      </p:sp>
      <p:sp>
        <p:nvSpPr>
          <p:cNvPr id="64" name="TextBox 63">
            <a:extLst>
              <a:ext uri="{FF2B5EF4-FFF2-40B4-BE49-F238E27FC236}">
                <a16:creationId xmlns:a16="http://schemas.microsoft.com/office/drawing/2014/main" id="{FB992790-12F5-42D0-BFB9-6CBC8C8FDC63}"/>
              </a:ext>
            </a:extLst>
          </p:cNvPr>
          <p:cNvSpPr txBox="1"/>
          <p:nvPr/>
        </p:nvSpPr>
        <p:spPr>
          <a:xfrm>
            <a:off x="-11155" y="3187326"/>
            <a:ext cx="802478" cy="338554"/>
          </a:xfrm>
          <a:prstGeom prst="rect">
            <a:avLst/>
          </a:prstGeom>
          <a:noFill/>
        </p:spPr>
        <p:txBody>
          <a:bodyPr wrap="square" rtlCol="0">
            <a:spAutoFit/>
          </a:bodyPr>
          <a:lstStyle>
            <a:defPPr>
              <a:defRPr lang="en-US"/>
            </a:defPPr>
            <a:lvl1pPr algn="ctr">
              <a:defRPr sz="800"/>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rPr>
              <a:t>0.66 S610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rPr>
              <a:t>Performance</a:t>
            </a:r>
          </a:p>
        </p:txBody>
      </p:sp>
      <p:sp>
        <p:nvSpPr>
          <p:cNvPr id="65" name="TextBox 64">
            <a:extLst>
              <a:ext uri="{FF2B5EF4-FFF2-40B4-BE49-F238E27FC236}">
                <a16:creationId xmlns:a16="http://schemas.microsoft.com/office/drawing/2014/main" id="{AB6ED5D7-BB3C-4FB6-BEF0-9DBE2A9A95CF}"/>
              </a:ext>
            </a:extLst>
          </p:cNvPr>
          <p:cNvSpPr txBox="1"/>
          <p:nvPr/>
        </p:nvSpPr>
        <p:spPr>
          <a:xfrm>
            <a:off x="-108577" y="4336104"/>
            <a:ext cx="926635" cy="338554"/>
          </a:xfrm>
          <a:prstGeom prst="rect">
            <a:avLst/>
          </a:prstGeom>
          <a:noFill/>
        </p:spPr>
        <p:txBody>
          <a:bodyPr wrap="square" rtlCol="0">
            <a:spAutoFit/>
          </a:bodyPr>
          <a:lstStyle>
            <a:defPPr>
              <a:defRPr lang="en-US"/>
            </a:defPPr>
            <a:lvl1pPr algn="ctr">
              <a:defRPr sz="800"/>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rPr>
              <a:t>0.98 Type 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rPr>
              <a:t>Premium</a:t>
            </a:r>
          </a:p>
        </p:txBody>
      </p:sp>
      <p:pic>
        <p:nvPicPr>
          <p:cNvPr id="5" name="Picture 4">
            <a:extLst>
              <a:ext uri="{FF2B5EF4-FFF2-40B4-BE49-F238E27FC236}">
                <a16:creationId xmlns:a16="http://schemas.microsoft.com/office/drawing/2014/main" id="{1FA832EE-B052-4918-8430-75A5C9A3ED41}"/>
              </a:ext>
            </a:extLst>
          </p:cNvPr>
          <p:cNvPicPr>
            <a:picLocks noChangeAspect="1"/>
          </p:cNvPicPr>
          <p:nvPr/>
        </p:nvPicPr>
        <p:blipFill>
          <a:blip r:embed="rId7"/>
          <a:stretch>
            <a:fillRect/>
          </a:stretch>
        </p:blipFill>
        <p:spPr>
          <a:xfrm>
            <a:off x="2147074" y="3637191"/>
            <a:ext cx="1403780" cy="835998"/>
          </a:xfrm>
          <a:prstGeom prst="rect">
            <a:avLst/>
          </a:prstGeom>
        </p:spPr>
      </p:pic>
      <p:sp>
        <p:nvSpPr>
          <p:cNvPr id="40" name="Star: 5 Points 39">
            <a:extLst>
              <a:ext uri="{FF2B5EF4-FFF2-40B4-BE49-F238E27FC236}">
                <a16:creationId xmlns:a16="http://schemas.microsoft.com/office/drawing/2014/main" id="{D7F5B48C-D7D9-4DBE-8AD3-C21F056B88F0}"/>
              </a:ext>
            </a:extLst>
          </p:cNvPr>
          <p:cNvSpPr/>
          <p:nvPr/>
        </p:nvSpPr>
        <p:spPr>
          <a:xfrm>
            <a:off x="2358699" y="2550560"/>
            <a:ext cx="107972" cy="107972"/>
          </a:xfrm>
          <a:prstGeom prst="star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44" name="Picture 43">
            <a:extLst>
              <a:ext uri="{FF2B5EF4-FFF2-40B4-BE49-F238E27FC236}">
                <a16:creationId xmlns:a16="http://schemas.microsoft.com/office/drawing/2014/main" id="{9ABFBC38-594C-4BA9-AA0D-8A4EB28DA5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40224" y="1539376"/>
            <a:ext cx="720693" cy="540519"/>
          </a:xfrm>
          <a:prstGeom prst="rect">
            <a:avLst/>
          </a:prstGeom>
        </p:spPr>
      </p:pic>
      <p:grpSp>
        <p:nvGrpSpPr>
          <p:cNvPr id="12" name="Group 11">
            <a:extLst>
              <a:ext uri="{FF2B5EF4-FFF2-40B4-BE49-F238E27FC236}">
                <a16:creationId xmlns:a16="http://schemas.microsoft.com/office/drawing/2014/main" id="{8C5DC8A6-5799-4024-8032-45E2329D062D}"/>
              </a:ext>
            </a:extLst>
          </p:cNvPr>
          <p:cNvGrpSpPr/>
          <p:nvPr/>
        </p:nvGrpSpPr>
        <p:grpSpPr>
          <a:xfrm>
            <a:off x="5491063" y="1641137"/>
            <a:ext cx="859820" cy="509659"/>
            <a:chOff x="4016345" y="1755330"/>
            <a:chExt cx="859820" cy="509659"/>
          </a:xfrm>
        </p:grpSpPr>
        <p:pic>
          <p:nvPicPr>
            <p:cNvPr id="49" name="Picture 48">
              <a:extLst>
                <a:ext uri="{FF2B5EF4-FFF2-40B4-BE49-F238E27FC236}">
                  <a16:creationId xmlns:a16="http://schemas.microsoft.com/office/drawing/2014/main" id="{14B150A6-0DE0-4F4B-812A-EEAE3646176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9918" t="11884" r="1078" b="16430"/>
            <a:stretch/>
          </p:blipFill>
          <p:spPr>
            <a:xfrm>
              <a:off x="4016345" y="1764236"/>
              <a:ext cx="854701" cy="500753"/>
            </a:xfrm>
            <a:prstGeom prst="rect">
              <a:avLst/>
            </a:prstGeom>
            <a:ln>
              <a:solidFill>
                <a:schemeClr val="tx1"/>
              </a:solidFill>
            </a:ln>
          </p:spPr>
        </p:pic>
        <p:cxnSp>
          <p:nvCxnSpPr>
            <p:cNvPr id="11" name="Straight Connector 10">
              <a:extLst>
                <a:ext uri="{FF2B5EF4-FFF2-40B4-BE49-F238E27FC236}">
                  <a16:creationId xmlns:a16="http://schemas.microsoft.com/office/drawing/2014/main" id="{C1EDFE76-C8B1-4849-BF41-ECC2F0ABFF30}"/>
                </a:ext>
              </a:extLst>
            </p:cNvPr>
            <p:cNvCxnSpPr/>
            <p:nvPr/>
          </p:nvCxnSpPr>
          <p:spPr>
            <a:xfrm flipV="1">
              <a:off x="4016345" y="1755330"/>
              <a:ext cx="859820" cy="475619"/>
            </a:xfrm>
            <a:prstGeom prst="line">
              <a:avLst/>
            </a:prstGeom>
          </p:spPr>
          <p:style>
            <a:lnRef idx="1">
              <a:schemeClr val="accent1"/>
            </a:lnRef>
            <a:fillRef idx="0">
              <a:schemeClr val="accent1"/>
            </a:fillRef>
            <a:effectRef idx="0">
              <a:schemeClr val="accent1"/>
            </a:effectRef>
            <a:fontRef idx="minor">
              <a:schemeClr val="tx1"/>
            </a:fontRef>
          </p:style>
        </p:cxnSp>
      </p:grpSp>
      <p:sp>
        <p:nvSpPr>
          <p:cNvPr id="22" name="Rectangle: Rounded Corners 21">
            <a:extLst>
              <a:ext uri="{FF2B5EF4-FFF2-40B4-BE49-F238E27FC236}">
                <a16:creationId xmlns:a16="http://schemas.microsoft.com/office/drawing/2014/main" id="{E7216A60-A0ED-4206-8C96-C3E960245F55}"/>
              </a:ext>
            </a:extLst>
          </p:cNvPr>
          <p:cNvSpPr/>
          <p:nvPr/>
        </p:nvSpPr>
        <p:spPr>
          <a:xfrm>
            <a:off x="857056" y="1236364"/>
            <a:ext cx="8120422" cy="1092393"/>
          </a:xfrm>
          <a:prstGeom prst="roundRect">
            <a:avLst/>
          </a:prstGeom>
          <a:gradFill flip="none" rotWithShape="1">
            <a:gsLst>
              <a:gs pos="100000">
                <a:srgbClr val="FFC000"/>
              </a:gs>
              <a:gs pos="0">
                <a:schemeClr val="bg1">
                  <a:lumMod val="95000"/>
                </a:schemeClr>
              </a:gs>
            </a:gsLst>
            <a:lin ang="10800000" scaled="1"/>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TextBox 45">
            <a:extLst>
              <a:ext uri="{FF2B5EF4-FFF2-40B4-BE49-F238E27FC236}">
                <a16:creationId xmlns:a16="http://schemas.microsoft.com/office/drawing/2014/main" id="{BBA8748D-341E-4F7E-8884-8512849AB82D}"/>
              </a:ext>
            </a:extLst>
          </p:cNvPr>
          <p:cNvSpPr txBox="1"/>
          <p:nvPr/>
        </p:nvSpPr>
        <p:spPr>
          <a:xfrm>
            <a:off x="3081126" y="1339501"/>
            <a:ext cx="5348483" cy="584775"/>
          </a:xfrm>
          <a:prstGeom prst="rect">
            <a:avLst/>
          </a:prstGeom>
          <a:noFill/>
        </p:spPr>
        <p:txBody>
          <a:bodyPr wrap="square" rtlCol="0">
            <a:spAutoFit/>
          </a:bodyPr>
          <a:lstStyle>
            <a:defPPr>
              <a:defRPr lang="en-US"/>
            </a:defPPr>
            <a:lvl1pPr>
              <a:defRPr sz="800" b="1">
                <a:solidFill>
                  <a:srgbClr val="FF0000"/>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charset="0"/>
                <a:ea typeface="+mn-ea"/>
                <a:cs typeface="+mn-cs"/>
              </a:rPr>
              <a:t>Pixel Design Improvement Evals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charset="0"/>
                <a:ea typeface="+mn-ea"/>
                <a:cs typeface="+mn-cs"/>
              </a:rPr>
              <a:t>				Backplane Improvement Evals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charset="0"/>
                <a:ea typeface="+mn-ea"/>
                <a:cs typeface="+mn-cs"/>
              </a:rPr>
              <a:t>				</a:t>
            </a:r>
          </a:p>
        </p:txBody>
      </p:sp>
      <p:sp>
        <p:nvSpPr>
          <p:cNvPr id="33" name="TextBox 32">
            <a:extLst>
              <a:ext uri="{FF2B5EF4-FFF2-40B4-BE49-F238E27FC236}">
                <a16:creationId xmlns:a16="http://schemas.microsoft.com/office/drawing/2014/main" id="{2E8ABDF7-4FE4-486C-8983-E527111E4E5B}"/>
              </a:ext>
            </a:extLst>
          </p:cNvPr>
          <p:cNvSpPr txBox="1"/>
          <p:nvPr/>
        </p:nvSpPr>
        <p:spPr>
          <a:xfrm>
            <a:off x="2900570" y="2397010"/>
            <a:ext cx="1683910" cy="215444"/>
          </a:xfrm>
          <a:prstGeom prst="rect">
            <a:avLst/>
          </a:prstGeom>
          <a:noFill/>
        </p:spPr>
        <p:txBody>
          <a:bodyPr wrap="square" rtlCol="0">
            <a:spAutoFit/>
          </a:bodyPr>
          <a:lstStyle>
            <a:defPPr>
              <a:defRPr lang="en-US"/>
            </a:defPPr>
            <a:lvl1pPr>
              <a:defRPr sz="800" b="1">
                <a:solidFill>
                  <a:srgbClr val="FF0000"/>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charset="0"/>
                <a:ea typeface="+mn-ea"/>
                <a:cs typeface="+mn-cs"/>
              </a:rPr>
              <a:t>New stock of EVM Hardware</a:t>
            </a:r>
          </a:p>
        </p:txBody>
      </p:sp>
      <p:sp>
        <p:nvSpPr>
          <p:cNvPr id="34" name="TextBox 33">
            <a:extLst>
              <a:ext uri="{FF2B5EF4-FFF2-40B4-BE49-F238E27FC236}">
                <a16:creationId xmlns:a16="http://schemas.microsoft.com/office/drawing/2014/main" id="{ADACBBC5-1117-48A3-8931-4087A38C88F4}"/>
              </a:ext>
            </a:extLst>
          </p:cNvPr>
          <p:cNvSpPr txBox="1"/>
          <p:nvPr/>
        </p:nvSpPr>
        <p:spPr>
          <a:xfrm>
            <a:off x="5690735" y="2848772"/>
            <a:ext cx="2896674" cy="215444"/>
          </a:xfrm>
          <a:prstGeom prst="rect">
            <a:avLst/>
          </a:prstGeom>
          <a:noFill/>
        </p:spPr>
        <p:txBody>
          <a:bodyPr wrap="square" rtlCol="0">
            <a:spAutoFit/>
          </a:bodyPr>
          <a:lstStyle>
            <a:defPPr>
              <a:defRPr lang="en-US"/>
            </a:defPPr>
            <a:lvl1pPr>
              <a:defRPr sz="800" b="1">
                <a:solidFill>
                  <a:srgbClr val="FF0000"/>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charset="0"/>
                <a:ea typeface="+mn-ea"/>
                <a:cs typeface="+mn-cs"/>
              </a:rPr>
              <a:t>Continued Sampling – Productize?</a:t>
            </a:r>
          </a:p>
        </p:txBody>
      </p:sp>
      <p:sp>
        <p:nvSpPr>
          <p:cNvPr id="35" name="Star: 5 Points 34">
            <a:extLst>
              <a:ext uri="{FF2B5EF4-FFF2-40B4-BE49-F238E27FC236}">
                <a16:creationId xmlns:a16="http://schemas.microsoft.com/office/drawing/2014/main" id="{79376134-C178-4AFF-AE3E-6BBF3117EBDE}"/>
              </a:ext>
            </a:extLst>
          </p:cNvPr>
          <p:cNvSpPr/>
          <p:nvPr/>
        </p:nvSpPr>
        <p:spPr>
          <a:xfrm>
            <a:off x="6047017" y="2027413"/>
            <a:ext cx="181744" cy="175773"/>
          </a:xfrm>
          <a:prstGeom prst="star5">
            <a:avLst/>
          </a:prstGeom>
          <a:solidFill>
            <a:srgbClr val="FF99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Arrow: Right 6">
            <a:extLst>
              <a:ext uri="{FF2B5EF4-FFF2-40B4-BE49-F238E27FC236}">
                <a16:creationId xmlns:a16="http://schemas.microsoft.com/office/drawing/2014/main" id="{B3673134-81BE-402A-88AC-9D114C894E77}"/>
              </a:ext>
            </a:extLst>
          </p:cNvPr>
          <p:cNvSpPr/>
          <p:nvPr/>
        </p:nvSpPr>
        <p:spPr>
          <a:xfrm>
            <a:off x="6345763" y="1985802"/>
            <a:ext cx="2447053" cy="319881"/>
          </a:xfrm>
          <a:prstGeom prst="rightArrow">
            <a:avLst/>
          </a:prstGeom>
          <a:solidFill>
            <a:srgbClr val="FF99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7030A0"/>
                </a:solidFill>
                <a:effectLst/>
                <a:uLnTx/>
                <a:uFillTx/>
                <a:latin typeface="Arial"/>
                <a:ea typeface="+mn-ea"/>
                <a:cs typeface="+mn-cs"/>
              </a:rPr>
              <a:t>CHG Trade Studies – Image Creation</a:t>
            </a:r>
          </a:p>
        </p:txBody>
      </p:sp>
      <p:sp>
        <p:nvSpPr>
          <p:cNvPr id="10" name="TextBox 9">
            <a:extLst>
              <a:ext uri="{FF2B5EF4-FFF2-40B4-BE49-F238E27FC236}">
                <a16:creationId xmlns:a16="http://schemas.microsoft.com/office/drawing/2014/main" id="{14AA482E-05FB-4BB2-8945-9946D6D58F06}"/>
              </a:ext>
            </a:extLst>
          </p:cNvPr>
          <p:cNvSpPr txBox="1"/>
          <p:nvPr/>
        </p:nvSpPr>
        <p:spPr>
          <a:xfrm>
            <a:off x="5556648" y="1786543"/>
            <a:ext cx="1421607"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7030A0"/>
                </a:solidFill>
                <a:effectLst/>
                <a:uLnTx/>
                <a:uFillTx/>
                <a:latin typeface="Arial" charset="0"/>
                <a:ea typeface="+mn-ea"/>
                <a:cs typeface="+mn-cs"/>
              </a:rPr>
              <a:t>Direct Image POC</a:t>
            </a:r>
          </a:p>
        </p:txBody>
      </p:sp>
      <p:sp>
        <p:nvSpPr>
          <p:cNvPr id="39" name="Star: 5 Points 38">
            <a:extLst>
              <a:ext uri="{FF2B5EF4-FFF2-40B4-BE49-F238E27FC236}">
                <a16:creationId xmlns:a16="http://schemas.microsoft.com/office/drawing/2014/main" id="{AD7F26ED-C732-4C5C-B285-D3C23DFE8142}"/>
              </a:ext>
            </a:extLst>
          </p:cNvPr>
          <p:cNvSpPr/>
          <p:nvPr/>
        </p:nvSpPr>
        <p:spPr>
          <a:xfrm>
            <a:off x="5880513" y="3166520"/>
            <a:ext cx="214555" cy="175773"/>
          </a:xfrm>
          <a:prstGeom prst="star5">
            <a:avLst/>
          </a:prstGeom>
          <a:solidFill>
            <a:srgbClr val="FF99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Arrow: Right 44">
            <a:extLst>
              <a:ext uri="{FF2B5EF4-FFF2-40B4-BE49-F238E27FC236}">
                <a16:creationId xmlns:a16="http://schemas.microsoft.com/office/drawing/2014/main" id="{6D9D94DE-19CC-42F8-9D4D-DE058CCB850E}"/>
              </a:ext>
            </a:extLst>
          </p:cNvPr>
          <p:cNvSpPr/>
          <p:nvPr/>
        </p:nvSpPr>
        <p:spPr>
          <a:xfrm>
            <a:off x="6227744" y="3128644"/>
            <a:ext cx="2462231" cy="319881"/>
          </a:xfrm>
          <a:prstGeom prst="rightArrow">
            <a:avLst/>
          </a:prstGeom>
          <a:solidFill>
            <a:srgbClr val="FF99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7030A0"/>
                </a:solidFill>
                <a:effectLst/>
                <a:uLnTx/>
                <a:uFillTx/>
                <a:latin typeface="Arial"/>
                <a:ea typeface="+mn-ea"/>
                <a:cs typeface="+mn-cs"/>
              </a:rPr>
              <a:t>CHG Trade Studies – Image Creation</a:t>
            </a:r>
          </a:p>
        </p:txBody>
      </p:sp>
      <p:sp>
        <p:nvSpPr>
          <p:cNvPr id="50" name="TextBox 49">
            <a:extLst>
              <a:ext uri="{FF2B5EF4-FFF2-40B4-BE49-F238E27FC236}">
                <a16:creationId xmlns:a16="http://schemas.microsoft.com/office/drawing/2014/main" id="{1B10430B-ABF1-46CD-B084-7DD7BF0E5CEC}"/>
              </a:ext>
            </a:extLst>
          </p:cNvPr>
          <p:cNvSpPr txBox="1"/>
          <p:nvPr/>
        </p:nvSpPr>
        <p:spPr>
          <a:xfrm>
            <a:off x="5192768" y="3176180"/>
            <a:ext cx="922012"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7030A0"/>
                </a:solidFill>
                <a:effectLst/>
                <a:uLnTx/>
                <a:uFillTx/>
                <a:latin typeface="Arial" charset="0"/>
                <a:ea typeface="+mn-ea"/>
                <a:cs typeface="+mn-cs"/>
              </a:rPr>
              <a:t>HDR POC</a:t>
            </a:r>
          </a:p>
        </p:txBody>
      </p:sp>
    </p:spTree>
    <p:extLst>
      <p:ext uri="{BB962C8B-B14F-4D97-AF65-F5344CB8AC3E}">
        <p14:creationId xmlns:p14="http://schemas.microsoft.com/office/powerpoint/2010/main" val="42865186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C29DF-85AD-49E6-B783-4CE2359D1EC0}"/>
              </a:ext>
            </a:extLst>
          </p:cNvPr>
          <p:cNvSpPr>
            <a:spLocks noGrp="1"/>
          </p:cNvSpPr>
          <p:nvPr>
            <p:ph type="title"/>
          </p:nvPr>
        </p:nvSpPr>
        <p:spPr/>
        <p:txBody>
          <a:bodyPr/>
          <a:lstStyle/>
          <a:p>
            <a:r>
              <a:rPr lang="en-US" dirty="0"/>
              <a:t>Reliability</a:t>
            </a:r>
          </a:p>
        </p:txBody>
      </p:sp>
      <p:sp>
        <p:nvSpPr>
          <p:cNvPr id="5" name="Content Placeholder 4">
            <a:extLst>
              <a:ext uri="{FF2B5EF4-FFF2-40B4-BE49-F238E27FC236}">
                <a16:creationId xmlns:a16="http://schemas.microsoft.com/office/drawing/2014/main" id="{B0773E6E-5B71-47B3-A0BB-056C7B7B3AA6}"/>
              </a:ext>
            </a:extLst>
          </p:cNvPr>
          <p:cNvSpPr>
            <a:spLocks noGrp="1"/>
          </p:cNvSpPr>
          <p:nvPr>
            <p:ph idx="1"/>
          </p:nvPr>
        </p:nvSpPr>
        <p:spPr/>
        <p:txBody>
          <a:bodyPr/>
          <a:lstStyle/>
          <a:p>
            <a:endParaRPr lang="en-US"/>
          </a:p>
        </p:txBody>
      </p:sp>
      <p:grpSp>
        <p:nvGrpSpPr>
          <p:cNvPr id="8" name="Group 7">
            <a:extLst>
              <a:ext uri="{FF2B5EF4-FFF2-40B4-BE49-F238E27FC236}">
                <a16:creationId xmlns:a16="http://schemas.microsoft.com/office/drawing/2014/main" id="{C668F25F-869F-40EE-AE5F-333DD056F73F}"/>
              </a:ext>
            </a:extLst>
          </p:cNvPr>
          <p:cNvGrpSpPr/>
          <p:nvPr/>
        </p:nvGrpSpPr>
        <p:grpSpPr>
          <a:xfrm>
            <a:off x="2866299" y="2797653"/>
            <a:ext cx="4149935" cy="1646935"/>
            <a:chOff x="4742857" y="2914057"/>
            <a:chExt cx="4149935" cy="1646935"/>
          </a:xfrm>
        </p:grpSpPr>
        <p:pic>
          <p:nvPicPr>
            <p:cNvPr id="15" name="Picture 14">
              <a:extLst>
                <a:ext uri="{FF2B5EF4-FFF2-40B4-BE49-F238E27FC236}">
                  <a16:creationId xmlns:a16="http://schemas.microsoft.com/office/drawing/2014/main" id="{9466E5B5-5718-4596-BFFC-3F9801113ABB}"/>
                </a:ext>
              </a:extLst>
            </p:cNvPr>
            <p:cNvPicPr>
              <a:picLocks noChangeAspect="1"/>
            </p:cNvPicPr>
            <p:nvPr/>
          </p:nvPicPr>
          <p:blipFill>
            <a:blip r:embed="rId2"/>
            <a:stretch>
              <a:fillRect/>
            </a:stretch>
          </p:blipFill>
          <p:spPr>
            <a:xfrm>
              <a:off x="7241625" y="3202771"/>
              <a:ext cx="978672" cy="551528"/>
            </a:xfrm>
            <a:prstGeom prst="rect">
              <a:avLst/>
            </a:prstGeom>
          </p:spPr>
        </p:pic>
        <p:sp>
          <p:nvSpPr>
            <p:cNvPr id="16" name="Rectangle 15">
              <a:extLst>
                <a:ext uri="{FF2B5EF4-FFF2-40B4-BE49-F238E27FC236}">
                  <a16:creationId xmlns:a16="http://schemas.microsoft.com/office/drawing/2014/main" id="{A56D914A-C251-421F-A02B-F814451DFC06}"/>
                </a:ext>
              </a:extLst>
            </p:cNvPr>
            <p:cNvSpPr/>
            <p:nvPr/>
          </p:nvSpPr>
          <p:spPr>
            <a:xfrm>
              <a:off x="4766921" y="2914057"/>
              <a:ext cx="4010053" cy="1604155"/>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Illuminated Tests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8" name="TextBox 17">
              <a:extLst>
                <a:ext uri="{FF2B5EF4-FFF2-40B4-BE49-F238E27FC236}">
                  <a16:creationId xmlns:a16="http://schemas.microsoft.com/office/drawing/2014/main" id="{6864B868-0648-4C40-9CE2-93F84835B46D}"/>
                </a:ext>
              </a:extLst>
            </p:cNvPr>
            <p:cNvSpPr txBox="1"/>
            <p:nvPr/>
          </p:nvSpPr>
          <p:spPr>
            <a:xfrm>
              <a:off x="4742857" y="3776162"/>
              <a:ext cx="1778176"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DLP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~50W/cm^2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Uniform Illumination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B050"/>
                  </a:solidFill>
                  <a:effectLst/>
                  <a:uLnTx/>
                  <a:uFillTx/>
                  <a:latin typeface="Arial" charset="0"/>
                  <a:ea typeface="+mn-ea"/>
                  <a:cs typeface="+mn-cs"/>
                </a:rPr>
                <a:t>&gt;5000hrs w/ no degradation</a:t>
              </a:r>
            </a:p>
          </p:txBody>
        </p:sp>
        <p:sp>
          <p:nvSpPr>
            <p:cNvPr id="19" name="TextBox 18">
              <a:extLst>
                <a:ext uri="{FF2B5EF4-FFF2-40B4-BE49-F238E27FC236}">
                  <a16:creationId xmlns:a16="http://schemas.microsoft.com/office/drawing/2014/main" id="{C820D079-6CB9-4C61-9289-58D1099E341F}"/>
                </a:ext>
              </a:extLst>
            </p:cNvPr>
            <p:cNvSpPr txBox="1"/>
            <p:nvPr/>
          </p:nvSpPr>
          <p:spPr>
            <a:xfrm>
              <a:off x="6771947" y="3776162"/>
              <a:ext cx="1918028" cy="78483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Direct Laser Illumination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300+W/cm^2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Non-uniform Illumination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C00000"/>
                  </a:solidFill>
                  <a:effectLst/>
                  <a:uLnTx/>
                  <a:uFillTx/>
                  <a:latin typeface="Arial" charset="0"/>
                  <a:ea typeface="+mn-ea"/>
                  <a:cs typeface="+mn-cs"/>
                </a:rPr>
                <a:t>1wk causes visible damage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Under investigation</a:t>
              </a:r>
            </a:p>
          </p:txBody>
        </p:sp>
        <p:pic>
          <p:nvPicPr>
            <p:cNvPr id="22" name="Picture 21">
              <a:extLst>
                <a:ext uri="{FF2B5EF4-FFF2-40B4-BE49-F238E27FC236}">
                  <a16:creationId xmlns:a16="http://schemas.microsoft.com/office/drawing/2014/main" id="{D9CD3918-2154-4097-B43D-6235274C4DAB}"/>
                </a:ext>
              </a:extLst>
            </p:cNvPr>
            <p:cNvPicPr>
              <a:picLocks noChangeAspect="1"/>
            </p:cNvPicPr>
            <p:nvPr/>
          </p:nvPicPr>
          <p:blipFill>
            <a:blip r:embed="rId3"/>
            <a:stretch>
              <a:fillRect/>
            </a:stretch>
          </p:blipFill>
          <p:spPr>
            <a:xfrm>
              <a:off x="8257990" y="2914310"/>
              <a:ext cx="634802" cy="357076"/>
            </a:xfrm>
            <a:prstGeom prst="rect">
              <a:avLst/>
            </a:prstGeom>
          </p:spPr>
        </p:pic>
        <p:pic>
          <p:nvPicPr>
            <p:cNvPr id="3" name="Picture 2">
              <a:extLst>
                <a:ext uri="{FF2B5EF4-FFF2-40B4-BE49-F238E27FC236}">
                  <a16:creationId xmlns:a16="http://schemas.microsoft.com/office/drawing/2014/main" id="{37B24EEC-3922-448D-8669-19789D2FAB89}"/>
                </a:ext>
              </a:extLst>
            </p:cNvPr>
            <p:cNvPicPr>
              <a:picLocks noChangeAspect="1"/>
            </p:cNvPicPr>
            <p:nvPr/>
          </p:nvPicPr>
          <p:blipFill>
            <a:blip r:embed="rId4"/>
            <a:stretch>
              <a:fillRect/>
            </a:stretch>
          </p:blipFill>
          <p:spPr>
            <a:xfrm>
              <a:off x="5053184" y="3156912"/>
              <a:ext cx="1187056" cy="657788"/>
            </a:xfrm>
            <a:prstGeom prst="rect">
              <a:avLst/>
            </a:prstGeom>
            <a:ln>
              <a:solidFill>
                <a:schemeClr val="tx1"/>
              </a:solidFill>
            </a:ln>
          </p:spPr>
        </p:pic>
        <p:pic>
          <p:nvPicPr>
            <p:cNvPr id="17" name="Picture 16">
              <a:extLst>
                <a:ext uri="{FF2B5EF4-FFF2-40B4-BE49-F238E27FC236}">
                  <a16:creationId xmlns:a16="http://schemas.microsoft.com/office/drawing/2014/main" id="{B01A2EBC-215E-46FD-B9A9-223C14E728B9}"/>
                </a:ext>
              </a:extLst>
            </p:cNvPr>
            <p:cNvPicPr>
              <a:picLocks noChangeAspect="1"/>
            </p:cNvPicPr>
            <p:nvPr/>
          </p:nvPicPr>
          <p:blipFill>
            <a:blip r:embed="rId5"/>
            <a:stretch>
              <a:fillRect/>
            </a:stretch>
          </p:blipFill>
          <p:spPr>
            <a:xfrm>
              <a:off x="4766921" y="2914311"/>
              <a:ext cx="491387" cy="357075"/>
            </a:xfrm>
            <a:prstGeom prst="rect">
              <a:avLst/>
            </a:prstGeom>
          </p:spPr>
        </p:pic>
      </p:grpSp>
      <p:pic>
        <p:nvPicPr>
          <p:cNvPr id="4" name="Picture 3">
            <a:extLst>
              <a:ext uri="{FF2B5EF4-FFF2-40B4-BE49-F238E27FC236}">
                <a16:creationId xmlns:a16="http://schemas.microsoft.com/office/drawing/2014/main" id="{77D5BDB1-F4CE-4C3F-B146-02748CC51F0D}"/>
              </a:ext>
            </a:extLst>
          </p:cNvPr>
          <p:cNvPicPr>
            <a:picLocks noChangeAspect="1"/>
          </p:cNvPicPr>
          <p:nvPr/>
        </p:nvPicPr>
        <p:blipFill>
          <a:blip r:embed="rId6"/>
          <a:stretch>
            <a:fillRect/>
          </a:stretch>
        </p:blipFill>
        <p:spPr>
          <a:xfrm>
            <a:off x="2222777" y="223469"/>
            <a:ext cx="5436980" cy="2395957"/>
          </a:xfrm>
          <a:prstGeom prst="rect">
            <a:avLst/>
          </a:prstGeom>
          <a:ln>
            <a:solidFill>
              <a:schemeClr val="tx1"/>
            </a:solidFill>
          </a:ln>
        </p:spPr>
      </p:pic>
    </p:spTree>
    <p:extLst>
      <p:ext uri="{BB962C8B-B14F-4D97-AF65-F5344CB8AC3E}">
        <p14:creationId xmlns:p14="http://schemas.microsoft.com/office/powerpoint/2010/main" val="248992385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5D70E-1830-4583-9937-D1EA993418C9}"/>
              </a:ext>
            </a:extLst>
          </p:cNvPr>
          <p:cNvSpPr>
            <a:spLocks noGrp="1"/>
          </p:cNvSpPr>
          <p:nvPr>
            <p:ph type="title"/>
          </p:nvPr>
        </p:nvSpPr>
        <p:spPr/>
        <p:txBody>
          <a:bodyPr/>
          <a:lstStyle/>
          <a:p>
            <a:r>
              <a:rPr lang="en-US" dirty="0"/>
              <a:t>Test Development</a:t>
            </a:r>
          </a:p>
        </p:txBody>
      </p:sp>
      <p:sp>
        <p:nvSpPr>
          <p:cNvPr id="3" name="Content Placeholder 2">
            <a:extLst>
              <a:ext uri="{FF2B5EF4-FFF2-40B4-BE49-F238E27FC236}">
                <a16:creationId xmlns:a16="http://schemas.microsoft.com/office/drawing/2014/main" id="{D2DA0901-EAA6-4CB5-A6BB-EDD38CA3B18F}"/>
              </a:ext>
            </a:extLst>
          </p:cNvPr>
          <p:cNvSpPr>
            <a:spLocks noGrp="1"/>
          </p:cNvSpPr>
          <p:nvPr>
            <p:ph idx="1"/>
          </p:nvPr>
        </p:nvSpPr>
        <p:spPr/>
        <p:txBody>
          <a:bodyPr/>
          <a:lstStyle/>
          <a:p>
            <a:endParaRPr lang="en-US"/>
          </a:p>
        </p:txBody>
      </p:sp>
      <p:pic>
        <p:nvPicPr>
          <p:cNvPr id="1026" name="Picture 2" descr="image003">
            <a:extLst>
              <a:ext uri="{FF2B5EF4-FFF2-40B4-BE49-F238E27FC236}">
                <a16:creationId xmlns:a16="http://schemas.microsoft.com/office/drawing/2014/main" id="{0E2D29BA-5E67-4ED7-85C2-99526D4685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025" y="595856"/>
            <a:ext cx="3314315" cy="3920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image001">
            <a:extLst>
              <a:ext uri="{FF2B5EF4-FFF2-40B4-BE49-F238E27FC236}">
                <a16:creationId xmlns:a16="http://schemas.microsoft.com/office/drawing/2014/main" id="{3F4229FC-28C3-41F3-B76C-B5FFB92CBAB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028" t="5053" r="16430"/>
          <a:stretch/>
        </p:blipFill>
        <p:spPr bwMode="auto">
          <a:xfrm>
            <a:off x="5486400" y="2304303"/>
            <a:ext cx="2050281" cy="1950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7A6C610-6DBF-40CA-990C-6044295D2C9B}"/>
              </a:ext>
            </a:extLst>
          </p:cNvPr>
          <p:cNvSpPr txBox="1"/>
          <p:nvPr/>
        </p:nvSpPr>
        <p:spPr>
          <a:xfrm>
            <a:off x="3869587" y="822644"/>
            <a:ext cx="5204804" cy="1169551"/>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PLM </a:t>
            </a:r>
            <a:r>
              <a:rPr kumimoji="0" lang="en-US" sz="1400" b="0" i="0" u="none" strike="noStrike" kern="1200" cap="none" spc="0" normalizeH="0" baseline="0" noProof="0" dirty="0" err="1">
                <a:ln>
                  <a:noFill/>
                </a:ln>
                <a:solidFill>
                  <a:srgbClr val="000000"/>
                </a:solidFill>
                <a:effectLst/>
                <a:uLnTx/>
                <a:uFillTx/>
                <a:latin typeface="Arial" charset="0"/>
                <a:ea typeface="+mn-ea"/>
                <a:cs typeface="+mn-cs"/>
              </a:rPr>
              <a:t>MirrorMaster</a:t>
            </a:r>
            <a:r>
              <a:rPr kumimoji="0" lang="en-US" sz="1400" b="0" i="0" u="none" strike="noStrike" kern="1200" cap="none" spc="0" normalizeH="0" baseline="0" noProof="0" dirty="0">
                <a:ln>
                  <a:noFill/>
                </a:ln>
                <a:solidFill>
                  <a:srgbClr val="000000"/>
                </a:solidFill>
                <a:effectLst/>
                <a:uLnTx/>
                <a:uFillTx/>
                <a:latin typeface="Arial" charset="0"/>
                <a:ea typeface="+mn-ea"/>
                <a:cs typeface="+mn-cs"/>
              </a:rPr>
              <a:t> Assembly Complete!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Software ongoing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Enables repeatability, high throughput, accuracy, and ultimately, qualification</a:t>
            </a:r>
          </a:p>
        </p:txBody>
      </p:sp>
    </p:spTree>
    <p:extLst>
      <p:ext uri="{BB962C8B-B14F-4D97-AF65-F5344CB8AC3E}">
        <p14:creationId xmlns:p14="http://schemas.microsoft.com/office/powerpoint/2010/main" val="424290188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008578-91EC-4A52-A5FE-369A0E08D1B1}"/>
              </a:ext>
            </a:extLst>
          </p:cNvPr>
          <p:cNvPicPr>
            <a:picLocks noChangeAspect="1"/>
          </p:cNvPicPr>
          <p:nvPr/>
        </p:nvPicPr>
        <p:blipFill>
          <a:blip r:embed="rId2"/>
          <a:stretch>
            <a:fillRect/>
          </a:stretch>
        </p:blipFill>
        <p:spPr>
          <a:xfrm>
            <a:off x="338421" y="2352101"/>
            <a:ext cx="3989507" cy="2174376"/>
          </a:xfrm>
          <a:prstGeom prst="rect">
            <a:avLst/>
          </a:prstGeom>
        </p:spPr>
      </p:pic>
      <p:sp>
        <p:nvSpPr>
          <p:cNvPr id="11" name="TextBox 10">
            <a:extLst>
              <a:ext uri="{FF2B5EF4-FFF2-40B4-BE49-F238E27FC236}">
                <a16:creationId xmlns:a16="http://schemas.microsoft.com/office/drawing/2014/main" id="{615E1D6A-493C-4D36-AD26-AA831875500D}"/>
              </a:ext>
            </a:extLst>
          </p:cNvPr>
          <p:cNvSpPr txBox="1"/>
          <p:nvPr/>
        </p:nvSpPr>
        <p:spPr>
          <a:xfrm>
            <a:off x="1716635" y="4010826"/>
            <a:ext cx="3289883"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HDR</a:t>
            </a:r>
          </a:p>
        </p:txBody>
      </p:sp>
      <p:sp>
        <p:nvSpPr>
          <p:cNvPr id="13" name="TextBox 12">
            <a:extLst>
              <a:ext uri="{FF2B5EF4-FFF2-40B4-BE49-F238E27FC236}">
                <a16:creationId xmlns:a16="http://schemas.microsoft.com/office/drawing/2014/main" id="{7DA058C2-FA9C-4EB6-BFCD-3AE1F2AAB2D0}"/>
              </a:ext>
            </a:extLst>
          </p:cNvPr>
          <p:cNvSpPr txBox="1"/>
          <p:nvPr/>
        </p:nvSpPr>
        <p:spPr>
          <a:xfrm>
            <a:off x="2158854" y="1588720"/>
            <a:ext cx="2256735"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B0F0"/>
                </a:solidFill>
                <a:effectLst/>
                <a:uLnTx/>
                <a:uFillTx/>
                <a:latin typeface="Arial" charset="0"/>
                <a:ea typeface="+mn-ea"/>
                <a:cs typeface="+mn-cs"/>
              </a:rPr>
              <a:t>Programmable lighting: Laser-PLM-Phosphor</a:t>
            </a:r>
            <a:endParaRPr kumimoji="0" lang="en-US" sz="1200" b="1" i="0" u="none" strike="noStrike" kern="1200" cap="none" spc="0" normalizeH="0" baseline="0" noProof="0" dirty="0">
              <a:ln>
                <a:noFill/>
              </a:ln>
              <a:solidFill>
                <a:srgbClr val="00B0F0"/>
              </a:solidFill>
              <a:effectLst/>
              <a:uLnTx/>
              <a:uFillTx/>
              <a:latin typeface="Arial" charset="0"/>
              <a:ea typeface="+mn-ea"/>
              <a:cs typeface="+mn-cs"/>
            </a:endParaRPr>
          </a:p>
        </p:txBody>
      </p:sp>
      <p:sp>
        <p:nvSpPr>
          <p:cNvPr id="15" name="TextBox 14">
            <a:extLst>
              <a:ext uri="{FF2B5EF4-FFF2-40B4-BE49-F238E27FC236}">
                <a16:creationId xmlns:a16="http://schemas.microsoft.com/office/drawing/2014/main" id="{C2898092-A864-45E8-8517-C0BFDEBC9AA6}"/>
              </a:ext>
            </a:extLst>
          </p:cNvPr>
          <p:cNvSpPr txBox="1"/>
          <p:nvPr/>
        </p:nvSpPr>
        <p:spPr>
          <a:xfrm>
            <a:off x="5167421" y="377729"/>
            <a:ext cx="3289883"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B0F0"/>
                </a:solidFill>
                <a:effectLst/>
                <a:uLnTx/>
                <a:uFillTx/>
                <a:latin typeface="Arial" charset="0"/>
                <a:ea typeface="+mn-ea"/>
                <a:cs typeface="+mn-cs"/>
              </a:rPr>
              <a:t>Auto: AR HUD, DGP, TWD</a:t>
            </a:r>
          </a:p>
        </p:txBody>
      </p:sp>
      <p:sp>
        <p:nvSpPr>
          <p:cNvPr id="2" name="Title 1"/>
          <p:cNvSpPr>
            <a:spLocks noGrp="1"/>
          </p:cNvSpPr>
          <p:nvPr>
            <p:ph type="title"/>
          </p:nvPr>
        </p:nvSpPr>
        <p:spPr>
          <a:xfrm>
            <a:off x="231775" y="-61479"/>
            <a:ext cx="8458200" cy="610791"/>
          </a:xfrm>
        </p:spPr>
        <p:txBody>
          <a:bodyPr/>
          <a:lstStyle/>
          <a:p>
            <a:pPr algn="ctr"/>
            <a:r>
              <a:rPr lang="en-US" dirty="0"/>
              <a:t>PLM Applications</a:t>
            </a:r>
          </a:p>
        </p:txBody>
      </p:sp>
      <p:cxnSp>
        <p:nvCxnSpPr>
          <p:cNvPr id="5" name="Straight Connector 4">
            <a:extLst>
              <a:ext uri="{FF2B5EF4-FFF2-40B4-BE49-F238E27FC236}">
                <a16:creationId xmlns:a16="http://schemas.microsoft.com/office/drawing/2014/main" id="{6D0CC01A-8043-4A69-8D0D-9003DB74C26E}"/>
              </a:ext>
            </a:extLst>
          </p:cNvPr>
          <p:cNvCxnSpPr/>
          <p:nvPr/>
        </p:nvCxnSpPr>
        <p:spPr>
          <a:xfrm>
            <a:off x="4632456" y="438307"/>
            <a:ext cx="0" cy="424704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F3CE59A-85C3-4144-8572-D1D28C807B0C}"/>
              </a:ext>
            </a:extLst>
          </p:cNvPr>
          <p:cNvCxnSpPr>
            <a:cxnSpLocks/>
          </p:cNvCxnSpPr>
          <p:nvPr/>
        </p:nvCxnSpPr>
        <p:spPr>
          <a:xfrm>
            <a:off x="70339" y="2329429"/>
            <a:ext cx="8788739"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DDA808C6-FD33-43ED-98DC-D8646F415032}"/>
              </a:ext>
            </a:extLst>
          </p:cNvPr>
          <p:cNvGrpSpPr/>
          <p:nvPr/>
        </p:nvGrpSpPr>
        <p:grpSpPr>
          <a:xfrm>
            <a:off x="208012" y="155212"/>
            <a:ext cx="2456342" cy="1893987"/>
            <a:chOff x="2265717" y="1205789"/>
            <a:chExt cx="3590031" cy="2729339"/>
          </a:xfrm>
        </p:grpSpPr>
        <p:sp>
          <p:nvSpPr>
            <p:cNvPr id="17" name="Trapezoid 16">
              <a:extLst>
                <a:ext uri="{FF2B5EF4-FFF2-40B4-BE49-F238E27FC236}">
                  <a16:creationId xmlns:a16="http://schemas.microsoft.com/office/drawing/2014/main" id="{CA75A702-8484-4D6C-848C-938D78EE9F8E}"/>
                </a:ext>
              </a:extLst>
            </p:cNvPr>
            <p:cNvSpPr/>
            <p:nvPr/>
          </p:nvSpPr>
          <p:spPr>
            <a:xfrm rot="12000000">
              <a:off x="4477887" y="1912972"/>
              <a:ext cx="338043" cy="2007456"/>
            </a:xfrm>
            <a:prstGeom prst="trapezoi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50511D75-471D-42CC-ABE0-236DC1A4E4EA}"/>
                </a:ext>
              </a:extLst>
            </p:cNvPr>
            <p:cNvSpPr/>
            <p:nvPr/>
          </p:nvSpPr>
          <p:spPr>
            <a:xfrm rot="20400000">
              <a:off x="4105314" y="3489869"/>
              <a:ext cx="215002" cy="4165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Isosceles Triangle 18">
              <a:extLst>
                <a:ext uri="{FF2B5EF4-FFF2-40B4-BE49-F238E27FC236}">
                  <a16:creationId xmlns:a16="http://schemas.microsoft.com/office/drawing/2014/main" id="{6A40B27F-45DC-4CA8-A7B9-3CBB09B6DFC2}"/>
                </a:ext>
              </a:extLst>
            </p:cNvPr>
            <p:cNvSpPr/>
            <p:nvPr/>
          </p:nvSpPr>
          <p:spPr>
            <a:xfrm rot="20420942">
              <a:off x="3971485" y="3155032"/>
              <a:ext cx="214239" cy="338557"/>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Isosceles Triangle 19">
              <a:extLst>
                <a:ext uri="{FF2B5EF4-FFF2-40B4-BE49-F238E27FC236}">
                  <a16:creationId xmlns:a16="http://schemas.microsoft.com/office/drawing/2014/main" id="{A2ADA1BD-9B81-408C-9D5E-12890764FD6D}"/>
                </a:ext>
              </a:extLst>
            </p:cNvPr>
            <p:cNvSpPr/>
            <p:nvPr/>
          </p:nvSpPr>
          <p:spPr>
            <a:xfrm rot="9460539">
              <a:off x="2887524" y="2227269"/>
              <a:ext cx="214239" cy="338557"/>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1" name="Picture 3">
              <a:extLst>
                <a:ext uri="{FF2B5EF4-FFF2-40B4-BE49-F238E27FC236}">
                  <a16:creationId xmlns:a16="http://schemas.microsoft.com/office/drawing/2014/main" id="{5737AD99-2A82-45AA-BDE8-AA642E19788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2278321">
              <a:off x="2265717" y="1205789"/>
              <a:ext cx="862482" cy="67383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369F2516-40A4-4B62-8604-3EBEF516E512}"/>
                </a:ext>
              </a:extLst>
            </p:cNvPr>
            <p:cNvSpPr/>
            <p:nvPr/>
          </p:nvSpPr>
          <p:spPr>
            <a:xfrm rot="20273371">
              <a:off x="2706221" y="1665966"/>
              <a:ext cx="215002" cy="58749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2C449857-FF28-4A01-936F-E298D272C376}"/>
                </a:ext>
              </a:extLst>
            </p:cNvPr>
            <p:cNvSpPr/>
            <p:nvPr/>
          </p:nvSpPr>
          <p:spPr>
            <a:xfrm rot="5400000">
              <a:off x="4270464" y="3572444"/>
              <a:ext cx="45721" cy="58820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4130637A-99A7-4CB1-B8F3-4911E601C074}"/>
                </a:ext>
              </a:extLst>
            </p:cNvPr>
            <p:cNvSpPr/>
            <p:nvPr/>
          </p:nvSpPr>
          <p:spPr>
            <a:xfrm rot="5400000">
              <a:off x="4270464" y="3541965"/>
              <a:ext cx="45719" cy="74060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25" name="Connector: Curved 24">
              <a:extLst>
                <a:ext uri="{FF2B5EF4-FFF2-40B4-BE49-F238E27FC236}">
                  <a16:creationId xmlns:a16="http://schemas.microsoft.com/office/drawing/2014/main" id="{89B3611E-4A95-412D-BA23-D429614A5820}"/>
                </a:ext>
              </a:extLst>
            </p:cNvPr>
            <p:cNvCxnSpPr>
              <a:cxnSpLocks/>
            </p:cNvCxnSpPr>
            <p:nvPr/>
          </p:nvCxnSpPr>
          <p:spPr>
            <a:xfrm rot="15480000" flipH="1">
              <a:off x="3084657" y="2447710"/>
              <a:ext cx="911830" cy="826391"/>
            </a:xfrm>
            <a:prstGeom prst="curvedConnector3">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rapezoid 9">
              <a:extLst>
                <a:ext uri="{FF2B5EF4-FFF2-40B4-BE49-F238E27FC236}">
                  <a16:creationId xmlns:a16="http://schemas.microsoft.com/office/drawing/2014/main" id="{34773579-23FC-4868-9AD5-2122003D6E24}"/>
                </a:ext>
              </a:extLst>
            </p:cNvPr>
            <p:cNvSpPr/>
            <p:nvPr/>
          </p:nvSpPr>
          <p:spPr>
            <a:xfrm rot="20010557">
              <a:off x="4507642" y="1886644"/>
              <a:ext cx="1348106" cy="666695"/>
            </a:xfrm>
            <a:custGeom>
              <a:avLst/>
              <a:gdLst>
                <a:gd name="connsiteX0" fmla="*/ 0 w 725842"/>
                <a:gd name="connsiteY0" fmla="*/ 659256 h 659256"/>
                <a:gd name="connsiteX1" fmla="*/ 164814 w 725842"/>
                <a:gd name="connsiteY1" fmla="*/ 0 h 659256"/>
                <a:gd name="connsiteX2" fmla="*/ 561028 w 725842"/>
                <a:gd name="connsiteY2" fmla="*/ 0 h 659256"/>
                <a:gd name="connsiteX3" fmla="*/ 725842 w 725842"/>
                <a:gd name="connsiteY3" fmla="*/ 659256 h 659256"/>
                <a:gd name="connsiteX4" fmla="*/ 0 w 725842"/>
                <a:gd name="connsiteY4" fmla="*/ 659256 h 659256"/>
                <a:gd name="connsiteX0" fmla="*/ 0 w 1095645"/>
                <a:gd name="connsiteY0" fmla="*/ 659256 h 659256"/>
                <a:gd name="connsiteX1" fmla="*/ 164814 w 1095645"/>
                <a:gd name="connsiteY1" fmla="*/ 0 h 659256"/>
                <a:gd name="connsiteX2" fmla="*/ 561028 w 1095645"/>
                <a:gd name="connsiteY2" fmla="*/ 0 h 659256"/>
                <a:gd name="connsiteX3" fmla="*/ 1095645 w 1095645"/>
                <a:gd name="connsiteY3" fmla="*/ 648108 h 659256"/>
                <a:gd name="connsiteX4" fmla="*/ 0 w 1095645"/>
                <a:gd name="connsiteY4" fmla="*/ 659256 h 659256"/>
                <a:gd name="connsiteX0" fmla="*/ 0 w 1348106"/>
                <a:gd name="connsiteY0" fmla="*/ 666695 h 666695"/>
                <a:gd name="connsiteX1" fmla="*/ 417275 w 1348106"/>
                <a:gd name="connsiteY1" fmla="*/ 0 h 666695"/>
                <a:gd name="connsiteX2" fmla="*/ 813489 w 1348106"/>
                <a:gd name="connsiteY2" fmla="*/ 0 h 666695"/>
                <a:gd name="connsiteX3" fmla="*/ 1348106 w 1348106"/>
                <a:gd name="connsiteY3" fmla="*/ 648108 h 666695"/>
                <a:gd name="connsiteX4" fmla="*/ 0 w 1348106"/>
                <a:gd name="connsiteY4" fmla="*/ 666695 h 666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06" h="666695">
                  <a:moveTo>
                    <a:pt x="0" y="666695"/>
                  </a:moveTo>
                  <a:lnTo>
                    <a:pt x="417275" y="0"/>
                  </a:lnTo>
                  <a:lnTo>
                    <a:pt x="813489" y="0"/>
                  </a:lnTo>
                  <a:lnTo>
                    <a:pt x="1348106" y="648108"/>
                  </a:lnTo>
                  <a:lnTo>
                    <a:pt x="0" y="666695"/>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27" name="Group 26">
              <a:extLst>
                <a:ext uri="{FF2B5EF4-FFF2-40B4-BE49-F238E27FC236}">
                  <a16:creationId xmlns:a16="http://schemas.microsoft.com/office/drawing/2014/main" id="{3B723507-BA08-448F-BC67-76AE17D8A5C9}"/>
                </a:ext>
              </a:extLst>
            </p:cNvPr>
            <p:cNvGrpSpPr/>
            <p:nvPr/>
          </p:nvGrpSpPr>
          <p:grpSpPr>
            <a:xfrm rot="3811611">
              <a:off x="4696983" y="1395239"/>
              <a:ext cx="585148" cy="700992"/>
              <a:chOff x="2600766" y="1586372"/>
              <a:chExt cx="585148" cy="700992"/>
            </a:xfrm>
          </p:grpSpPr>
          <p:grpSp>
            <p:nvGrpSpPr>
              <p:cNvPr id="31" name="Group 30">
                <a:extLst>
                  <a:ext uri="{FF2B5EF4-FFF2-40B4-BE49-F238E27FC236}">
                    <a16:creationId xmlns:a16="http://schemas.microsoft.com/office/drawing/2014/main" id="{A80F7237-35DE-4E92-A208-B77574AA179A}"/>
                  </a:ext>
                </a:extLst>
              </p:cNvPr>
              <p:cNvGrpSpPr/>
              <p:nvPr/>
            </p:nvGrpSpPr>
            <p:grpSpPr>
              <a:xfrm rot="5400000">
                <a:off x="2595717" y="1764614"/>
                <a:ext cx="527799" cy="517701"/>
                <a:chOff x="968188" y="3368088"/>
                <a:chExt cx="974913" cy="956262"/>
              </a:xfrm>
            </p:grpSpPr>
            <p:sp>
              <p:nvSpPr>
                <p:cNvPr id="33" name="Rectangle 32">
                  <a:extLst>
                    <a:ext uri="{FF2B5EF4-FFF2-40B4-BE49-F238E27FC236}">
                      <a16:creationId xmlns:a16="http://schemas.microsoft.com/office/drawing/2014/main" id="{8B0C8320-C8BE-4938-81A9-96D04A3A00D6}"/>
                    </a:ext>
                  </a:extLst>
                </p:cNvPr>
                <p:cNvSpPr/>
                <p:nvPr/>
              </p:nvSpPr>
              <p:spPr>
                <a:xfrm>
                  <a:off x="968188" y="3429000"/>
                  <a:ext cx="974912" cy="161365"/>
                </a:xfrm>
                <a:prstGeom prst="rect">
                  <a:avLst/>
                </a:prstGeom>
                <a:solidFill>
                  <a:srgbClr val="E48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4" name="Rectangle 33">
                  <a:extLst>
                    <a:ext uri="{FF2B5EF4-FFF2-40B4-BE49-F238E27FC236}">
                      <a16:creationId xmlns:a16="http://schemas.microsoft.com/office/drawing/2014/main" id="{00A955D6-A209-4C96-A0DE-D9929B5E0116}"/>
                    </a:ext>
                  </a:extLst>
                </p:cNvPr>
                <p:cNvSpPr/>
                <p:nvPr/>
              </p:nvSpPr>
              <p:spPr>
                <a:xfrm rot="5400000">
                  <a:off x="622487" y="3896845"/>
                  <a:ext cx="774327" cy="80683"/>
                </a:xfrm>
                <a:prstGeom prst="rect">
                  <a:avLst/>
                </a:prstGeom>
                <a:solidFill>
                  <a:srgbClr val="E48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5" name="Rectangle 34">
                  <a:extLst>
                    <a:ext uri="{FF2B5EF4-FFF2-40B4-BE49-F238E27FC236}">
                      <a16:creationId xmlns:a16="http://schemas.microsoft.com/office/drawing/2014/main" id="{583B81DC-699B-42F5-937B-C7DA86553B62}"/>
                    </a:ext>
                  </a:extLst>
                </p:cNvPr>
                <p:cNvSpPr/>
                <p:nvPr/>
              </p:nvSpPr>
              <p:spPr>
                <a:xfrm rot="5400000">
                  <a:off x="1515596" y="3896843"/>
                  <a:ext cx="774327" cy="80683"/>
                </a:xfrm>
                <a:prstGeom prst="rect">
                  <a:avLst/>
                </a:prstGeom>
                <a:solidFill>
                  <a:srgbClr val="E48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6D1B7-36FC-4214-B55A-AD55CD38543E}"/>
                    </a:ext>
                  </a:extLst>
                </p:cNvPr>
                <p:cNvSpPr/>
                <p:nvPr/>
              </p:nvSpPr>
              <p:spPr>
                <a:xfrm rot="5400000">
                  <a:off x="834278" y="3896845"/>
                  <a:ext cx="774327" cy="80683"/>
                </a:xfrm>
                <a:prstGeom prst="rect">
                  <a:avLst/>
                </a:prstGeom>
                <a:solidFill>
                  <a:srgbClr val="E48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7" name="Rectangle 36">
                  <a:extLst>
                    <a:ext uri="{FF2B5EF4-FFF2-40B4-BE49-F238E27FC236}">
                      <a16:creationId xmlns:a16="http://schemas.microsoft.com/office/drawing/2014/main" id="{A0E8E740-9907-4DB2-BE87-C4754989A303}"/>
                    </a:ext>
                  </a:extLst>
                </p:cNvPr>
                <p:cNvSpPr/>
                <p:nvPr/>
              </p:nvSpPr>
              <p:spPr>
                <a:xfrm rot="5400000">
                  <a:off x="1068480" y="3896845"/>
                  <a:ext cx="774327" cy="80683"/>
                </a:xfrm>
                <a:prstGeom prst="rect">
                  <a:avLst/>
                </a:prstGeom>
                <a:solidFill>
                  <a:srgbClr val="E48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8" name="Rectangle 37">
                  <a:extLst>
                    <a:ext uri="{FF2B5EF4-FFF2-40B4-BE49-F238E27FC236}">
                      <a16:creationId xmlns:a16="http://schemas.microsoft.com/office/drawing/2014/main" id="{BE4E8009-A499-47BC-8912-5FC9F91D3F61}"/>
                    </a:ext>
                  </a:extLst>
                </p:cNvPr>
                <p:cNvSpPr/>
                <p:nvPr/>
              </p:nvSpPr>
              <p:spPr>
                <a:xfrm rot="5400000">
                  <a:off x="1288118" y="3896845"/>
                  <a:ext cx="774327" cy="80683"/>
                </a:xfrm>
                <a:prstGeom prst="rect">
                  <a:avLst/>
                </a:prstGeom>
                <a:solidFill>
                  <a:srgbClr val="E48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12172A58-34C8-416D-AA72-A54CB9E14787}"/>
                    </a:ext>
                  </a:extLst>
                </p:cNvPr>
                <p:cNvSpPr/>
                <p:nvPr/>
              </p:nvSpPr>
              <p:spPr>
                <a:xfrm>
                  <a:off x="1115622" y="3368088"/>
                  <a:ext cx="699151" cy="8444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32" name="TextBox 31">
                <a:extLst>
                  <a:ext uri="{FF2B5EF4-FFF2-40B4-BE49-F238E27FC236}">
                    <a16:creationId xmlns:a16="http://schemas.microsoft.com/office/drawing/2014/main" id="{573889BC-D12F-4F92-8DE6-FB52EAF0AB43}"/>
                  </a:ext>
                </a:extLst>
              </p:cNvPr>
              <p:cNvSpPr txBox="1"/>
              <p:nvPr/>
            </p:nvSpPr>
            <p:spPr>
              <a:xfrm rot="5400000">
                <a:off x="2731941" y="1778733"/>
                <a:ext cx="646333" cy="26161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mn-ea"/>
                    <a:cs typeface="+mn-cs"/>
                  </a:rPr>
                  <a:t>IMAGE</a:t>
                </a:r>
              </a:p>
            </p:txBody>
          </p:sp>
        </p:grpSp>
        <p:pic>
          <p:nvPicPr>
            <p:cNvPr id="28" name="Picture 2">
              <a:extLst>
                <a:ext uri="{FF2B5EF4-FFF2-40B4-BE49-F238E27FC236}">
                  <a16:creationId xmlns:a16="http://schemas.microsoft.com/office/drawing/2014/main" id="{E4DA3DA2-C538-4C40-AFFB-20F701ECF865}"/>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0" b="97576" l="4706" r="97059">
                          <a14:foregroundMark x1="52941" y1="7273" x2="52941" y2="7273"/>
                          <a14:foregroundMark x1="57647" y1="11515" x2="57647" y2="11515"/>
                          <a14:foregroundMark x1="65294" y1="8485" x2="65294" y2="8485"/>
                          <a14:foregroundMark x1="73529" y1="7273" x2="73529" y2="7273"/>
                          <a14:foregroundMark x1="45882" y1="9697" x2="45882" y2="9697"/>
                          <a14:foregroundMark x1="75882" y1="3030" x2="75882" y2="3030"/>
                          <a14:foregroundMark x1="41176" y1="66061" x2="41176" y2="66061"/>
                          <a14:foregroundMark x1="21176" y1="67273" x2="21176" y2="67273"/>
                          <a14:foregroundMark x1="15882" y1="68485" x2="15882" y2="68485"/>
                          <a14:foregroundMark x1="5294" y1="67273" x2="5294" y2="67273"/>
                          <a14:foregroundMark x1="18235" y1="82424" x2="18235" y2="82424"/>
                          <a14:foregroundMark x1="53529" y1="86061" x2="53529" y2="86061"/>
                          <a14:foregroundMark x1="70588" y1="84242" x2="70588" y2="84242"/>
                          <a14:foregroundMark x1="92353" y1="67879" x2="92353" y2="67879"/>
                          <a14:foregroundMark x1="97059" y1="67879" x2="97059" y2="67879"/>
                          <a14:foregroundMark x1="75882" y1="92727" x2="75882" y2="92727"/>
                          <a14:foregroundMark x1="59412" y1="94545" x2="59412" y2="94545"/>
                          <a14:foregroundMark x1="48824" y1="94545" x2="48824" y2="94545"/>
                          <a14:foregroundMark x1="40588" y1="95152" x2="40588" y2="95152"/>
                          <a14:foregroundMark x1="28824" y1="93333" x2="28824" y2="93333"/>
                          <a14:foregroundMark x1="77647" y1="95152" x2="77647" y2="95152"/>
                          <a14:foregroundMark x1="48235" y1="97576" x2="48235" y2="97576"/>
                        </a14:backgroundRemoval>
                      </a14:imgEffect>
                    </a14:imgLayer>
                  </a14:imgProps>
                </a:ext>
                <a:ext uri="{28A0092B-C50C-407E-A947-70E740481C1C}">
                  <a14:useLocalDpi xmlns:a14="http://schemas.microsoft.com/office/drawing/2010/main"/>
                </a:ext>
              </a:extLst>
            </a:blip>
            <a:srcRect/>
            <a:stretch>
              <a:fillRect/>
            </a:stretch>
          </p:blipFill>
          <p:spPr bwMode="auto">
            <a:xfrm rot="20034772">
              <a:off x="5004011" y="2320379"/>
              <a:ext cx="706607" cy="688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8">
              <a:extLst>
                <a:ext uri="{FF2B5EF4-FFF2-40B4-BE49-F238E27FC236}">
                  <a16:creationId xmlns:a16="http://schemas.microsoft.com/office/drawing/2014/main" id="{929CA86A-5BC6-4888-B6AC-B39945E6D1CA}"/>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14995511">
              <a:off x="2891056" y="2019506"/>
              <a:ext cx="109632" cy="423203"/>
            </a:xfrm>
            <a:prstGeom prst="rect">
              <a:avLst/>
            </a:prstGeom>
          </p:spPr>
        </p:pic>
        <p:pic>
          <p:nvPicPr>
            <p:cNvPr id="30" name="Picture 29">
              <a:extLst>
                <a:ext uri="{FF2B5EF4-FFF2-40B4-BE49-F238E27FC236}">
                  <a16:creationId xmlns:a16="http://schemas.microsoft.com/office/drawing/2014/main" id="{DA2A2F3A-368A-43B0-AAB5-E6C0394952D4}"/>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4183818">
              <a:off x="4081130" y="3289268"/>
              <a:ext cx="109632" cy="423203"/>
            </a:xfrm>
            <a:prstGeom prst="rect">
              <a:avLst/>
            </a:prstGeom>
          </p:spPr>
        </p:pic>
      </p:grpSp>
      <p:pic>
        <p:nvPicPr>
          <p:cNvPr id="40" name="Picture 39" descr="http://www.ti.com/ww/en/dlp/automotive/images/dlp-hud.png">
            <a:hlinkClick r:id="" action="ppaction://noaction"/>
            <a:extLst>
              <a:ext uri="{FF2B5EF4-FFF2-40B4-BE49-F238E27FC236}">
                <a16:creationId xmlns:a16="http://schemas.microsoft.com/office/drawing/2014/main" id="{57630BB8-55F5-4D52-9438-35EA01818F98}"/>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191" t="291" r="4096" b="6195"/>
          <a:stretch/>
        </p:blipFill>
        <p:spPr bwMode="auto">
          <a:xfrm>
            <a:off x="5494859" y="677901"/>
            <a:ext cx="2582341" cy="14650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3C89A839-2264-47EF-A663-4E430261A0DB}"/>
              </a:ext>
            </a:extLst>
          </p:cNvPr>
          <p:cNvPicPr>
            <a:picLocks noChangeAspect="1"/>
          </p:cNvPicPr>
          <p:nvPr/>
        </p:nvPicPr>
        <p:blipFill>
          <a:blip r:embed="rId9"/>
          <a:stretch>
            <a:fillRect/>
          </a:stretch>
        </p:blipFill>
        <p:spPr>
          <a:xfrm>
            <a:off x="5637747" y="2859783"/>
            <a:ext cx="2257447" cy="1505943"/>
          </a:xfrm>
          <a:prstGeom prst="rect">
            <a:avLst/>
          </a:prstGeom>
        </p:spPr>
      </p:pic>
      <p:sp>
        <p:nvSpPr>
          <p:cNvPr id="42" name="TextBox 41">
            <a:extLst>
              <a:ext uri="{FF2B5EF4-FFF2-40B4-BE49-F238E27FC236}">
                <a16:creationId xmlns:a16="http://schemas.microsoft.com/office/drawing/2014/main" id="{C0BFDA78-81E2-4569-8B33-A1859459D46D}"/>
              </a:ext>
            </a:extLst>
          </p:cNvPr>
          <p:cNvSpPr txBox="1"/>
          <p:nvPr/>
        </p:nvSpPr>
        <p:spPr bwMode="auto">
          <a:xfrm>
            <a:off x="5804644" y="2394551"/>
            <a:ext cx="1882247" cy="400110"/>
          </a:xfrm>
          <a:prstGeom prst="rect">
            <a:avLst/>
          </a:prstGeom>
          <a:noFill/>
        </p:spPr>
        <p:txBody>
          <a:bodyPr wrap="square" rtlCol="0">
            <a:spAutoFit/>
          </a:bodyPr>
          <a:lstStyle>
            <a:defPPr>
              <a:defRPr lang="en-US"/>
            </a:defPPr>
            <a:lvl1pPr algn="ctr">
              <a:defRPr sz="2000" b="1">
                <a:solidFill>
                  <a:srgbClr val="00B0F0"/>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AR/VR/XR/MR</a:t>
            </a:r>
          </a:p>
        </p:txBody>
      </p:sp>
      <p:sp>
        <p:nvSpPr>
          <p:cNvPr id="4" name="Slide Number Placeholder 3">
            <a:extLst>
              <a:ext uri="{FF2B5EF4-FFF2-40B4-BE49-F238E27FC236}">
                <a16:creationId xmlns:a16="http://schemas.microsoft.com/office/drawing/2014/main" id="{82A8CD58-0460-482C-B158-42ACD1FAA66D}"/>
              </a:ext>
            </a:extLst>
          </p:cNvPr>
          <p:cNvSpPr>
            <a:spLocks noGrp="1"/>
          </p:cNvSpPr>
          <p:nvPr>
            <p:ph type="sldNum" sz="quarter" idx="10"/>
          </p:nvPr>
        </p:nvSpPr>
        <p:spPr/>
        <p:txBody>
          <a:bodyPr/>
          <a:lstStyle/>
          <a:p>
            <a:pPr>
              <a:defRPr/>
            </a:pPr>
            <a:fld id="{2B97888F-6AF7-4263-B69D-592D8C33BAC7}" type="slidenum">
              <a:rPr lang="en-US" smtClean="0"/>
              <a:pPr>
                <a:defRPr/>
              </a:pPr>
              <a:t>106</a:t>
            </a:fld>
            <a:endParaRPr lang="en-US" dirty="0"/>
          </a:p>
        </p:txBody>
      </p:sp>
    </p:spTree>
    <p:extLst>
      <p:ext uri="{BB962C8B-B14F-4D97-AF65-F5344CB8AC3E}">
        <p14:creationId xmlns:p14="http://schemas.microsoft.com/office/powerpoint/2010/main" val="401101999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48797-6D0C-49EC-BAEB-E340427C1CCC}"/>
              </a:ext>
            </a:extLst>
          </p:cNvPr>
          <p:cNvSpPr>
            <a:spLocks noGrp="1"/>
          </p:cNvSpPr>
          <p:nvPr>
            <p:ph type="title"/>
          </p:nvPr>
        </p:nvSpPr>
        <p:spPr>
          <a:xfrm>
            <a:off x="231775" y="107163"/>
            <a:ext cx="8458200" cy="610791"/>
          </a:xfrm>
        </p:spPr>
        <p:txBody>
          <a:bodyPr/>
          <a:lstStyle/>
          <a:p>
            <a:r>
              <a:rPr lang="en-US" sz="3200" dirty="0"/>
              <a:t>Phase Light Modulation</a:t>
            </a:r>
          </a:p>
        </p:txBody>
      </p:sp>
      <p:grpSp>
        <p:nvGrpSpPr>
          <p:cNvPr id="91" name="Group 90">
            <a:extLst>
              <a:ext uri="{FF2B5EF4-FFF2-40B4-BE49-F238E27FC236}">
                <a16:creationId xmlns:a16="http://schemas.microsoft.com/office/drawing/2014/main" id="{2199749F-11EB-4FB8-8470-BC2E5BA510AD}"/>
              </a:ext>
            </a:extLst>
          </p:cNvPr>
          <p:cNvGrpSpPr>
            <a:grpSpLocks noChangeAspect="1"/>
          </p:cNvGrpSpPr>
          <p:nvPr/>
        </p:nvGrpSpPr>
        <p:grpSpPr>
          <a:xfrm>
            <a:off x="-39657" y="656093"/>
            <a:ext cx="6220839" cy="2149650"/>
            <a:chOff x="-91986" y="1816090"/>
            <a:chExt cx="8559158" cy="2957671"/>
          </a:xfrm>
        </p:grpSpPr>
        <p:cxnSp>
          <p:nvCxnSpPr>
            <p:cNvPr id="92" name="Straight Connector 91">
              <a:extLst>
                <a:ext uri="{FF2B5EF4-FFF2-40B4-BE49-F238E27FC236}">
                  <a16:creationId xmlns:a16="http://schemas.microsoft.com/office/drawing/2014/main" id="{80FEAA71-97CC-4CDD-9191-7A5896818BB1}"/>
                </a:ext>
              </a:extLst>
            </p:cNvPr>
            <p:cNvCxnSpPr>
              <a:cxnSpLocks/>
            </p:cNvCxnSpPr>
            <p:nvPr/>
          </p:nvCxnSpPr>
          <p:spPr>
            <a:xfrm flipV="1">
              <a:off x="1712814" y="2471159"/>
              <a:ext cx="661838" cy="3595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09283B4-4462-41D3-A23B-975665E65AD9}"/>
                </a:ext>
              </a:extLst>
            </p:cNvPr>
            <p:cNvCxnSpPr>
              <a:cxnSpLocks/>
            </p:cNvCxnSpPr>
            <p:nvPr/>
          </p:nvCxnSpPr>
          <p:spPr>
            <a:xfrm flipH="1" flipV="1">
              <a:off x="1715397" y="2830734"/>
              <a:ext cx="9817" cy="14303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AC5153A0-D338-4078-9FE7-B8BB811A09E5}"/>
                </a:ext>
              </a:extLst>
            </p:cNvPr>
            <p:cNvCxnSpPr>
              <a:cxnSpLocks/>
            </p:cNvCxnSpPr>
            <p:nvPr/>
          </p:nvCxnSpPr>
          <p:spPr>
            <a:xfrm flipH="1" flipV="1">
              <a:off x="2375382" y="2487460"/>
              <a:ext cx="17511" cy="13695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BE793C3-79F9-4439-BD31-371A9D27BA52}"/>
                </a:ext>
              </a:extLst>
            </p:cNvPr>
            <p:cNvCxnSpPr>
              <a:cxnSpLocks/>
            </p:cNvCxnSpPr>
            <p:nvPr/>
          </p:nvCxnSpPr>
          <p:spPr>
            <a:xfrm flipV="1">
              <a:off x="1731403" y="3865645"/>
              <a:ext cx="660056" cy="380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01D530C3-11F9-47FC-8DA9-A90C4E04D704}"/>
                </a:ext>
              </a:extLst>
            </p:cNvPr>
            <p:cNvCxnSpPr/>
            <p:nvPr/>
          </p:nvCxnSpPr>
          <p:spPr>
            <a:xfrm flipV="1">
              <a:off x="2046549" y="2393377"/>
              <a:ext cx="0" cy="10023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FB44278C-FFE0-42EA-AD5A-9B90612A4F51}"/>
                </a:ext>
              </a:extLst>
            </p:cNvPr>
            <p:cNvCxnSpPr>
              <a:cxnSpLocks/>
            </p:cNvCxnSpPr>
            <p:nvPr/>
          </p:nvCxnSpPr>
          <p:spPr>
            <a:xfrm flipV="1">
              <a:off x="2041998" y="3073161"/>
              <a:ext cx="578792" cy="2998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E8B8745D-6FE4-4371-8B0B-640CCE8382AB}"/>
                </a:ext>
              </a:extLst>
            </p:cNvPr>
            <p:cNvSpPr txBox="1"/>
            <p:nvPr/>
          </p:nvSpPr>
          <p:spPr>
            <a:xfrm>
              <a:off x="2343288" y="2699002"/>
              <a:ext cx="514127" cy="50882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rPr>
                <a:t>x</a:t>
              </a:r>
            </a:p>
          </p:txBody>
        </p:sp>
        <p:sp>
          <p:nvSpPr>
            <p:cNvPr id="99" name="TextBox 98">
              <a:extLst>
                <a:ext uri="{FF2B5EF4-FFF2-40B4-BE49-F238E27FC236}">
                  <a16:creationId xmlns:a16="http://schemas.microsoft.com/office/drawing/2014/main" id="{3CC7359B-1031-4200-BC97-B49C5D801522}"/>
                </a:ext>
              </a:extLst>
            </p:cNvPr>
            <p:cNvSpPr txBox="1"/>
            <p:nvPr/>
          </p:nvSpPr>
          <p:spPr>
            <a:xfrm flipH="1">
              <a:off x="1968605" y="2114286"/>
              <a:ext cx="300078" cy="50882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rPr>
                <a:t>y</a:t>
              </a:r>
            </a:p>
          </p:txBody>
        </p:sp>
        <p:cxnSp>
          <p:nvCxnSpPr>
            <p:cNvPr id="100" name="Straight Connector 99">
              <a:extLst>
                <a:ext uri="{FF2B5EF4-FFF2-40B4-BE49-F238E27FC236}">
                  <a16:creationId xmlns:a16="http://schemas.microsoft.com/office/drawing/2014/main" id="{3260BF38-6569-4EBC-AF2D-E7FCB0CDF5A0}"/>
                </a:ext>
              </a:extLst>
            </p:cNvPr>
            <p:cNvCxnSpPr>
              <a:cxnSpLocks/>
            </p:cNvCxnSpPr>
            <p:nvPr/>
          </p:nvCxnSpPr>
          <p:spPr>
            <a:xfrm>
              <a:off x="640374" y="2540545"/>
              <a:ext cx="0" cy="16648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2223B28A-5D2A-4708-B4A5-76E6007C753A}"/>
                </a:ext>
              </a:extLst>
            </p:cNvPr>
            <p:cNvCxnSpPr>
              <a:cxnSpLocks/>
            </p:cNvCxnSpPr>
            <p:nvPr/>
          </p:nvCxnSpPr>
          <p:spPr>
            <a:xfrm>
              <a:off x="1023186" y="2540545"/>
              <a:ext cx="0" cy="16648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E7852864-8DEB-428C-9A32-00C0FAE34CE7}"/>
                </a:ext>
              </a:extLst>
            </p:cNvPr>
            <p:cNvCxnSpPr>
              <a:cxnSpLocks/>
            </p:cNvCxnSpPr>
            <p:nvPr/>
          </p:nvCxnSpPr>
          <p:spPr>
            <a:xfrm>
              <a:off x="1391951" y="2540545"/>
              <a:ext cx="0" cy="16648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Arrow: Right 133">
              <a:extLst>
                <a:ext uri="{FF2B5EF4-FFF2-40B4-BE49-F238E27FC236}">
                  <a16:creationId xmlns:a16="http://schemas.microsoft.com/office/drawing/2014/main" id="{45DE7855-4615-4AE4-8979-10F915877191}"/>
                </a:ext>
              </a:extLst>
            </p:cNvPr>
            <p:cNvSpPr/>
            <p:nvPr/>
          </p:nvSpPr>
          <p:spPr>
            <a:xfrm>
              <a:off x="479728" y="3235441"/>
              <a:ext cx="1207624" cy="238094"/>
            </a:xfrm>
            <a:prstGeom prst="rightArrow">
              <a:avLst/>
            </a:prstGeom>
            <a:solidFill>
              <a:srgbClr val="0066CC">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a:ea typeface="+mn-ea"/>
                <a:cs typeface="+mn-cs"/>
              </a:endParaRPr>
            </a:p>
          </p:txBody>
        </p:sp>
        <p:sp>
          <p:nvSpPr>
            <p:cNvPr id="135" name="TextBox 134">
              <a:extLst>
                <a:ext uri="{FF2B5EF4-FFF2-40B4-BE49-F238E27FC236}">
                  <a16:creationId xmlns:a16="http://schemas.microsoft.com/office/drawing/2014/main" id="{9941FE86-17DC-4525-B705-34D0A5A8BDF2}"/>
                </a:ext>
              </a:extLst>
            </p:cNvPr>
            <p:cNvSpPr txBox="1"/>
            <p:nvPr/>
          </p:nvSpPr>
          <p:spPr>
            <a:xfrm>
              <a:off x="-91986" y="1987803"/>
              <a:ext cx="2271225" cy="44522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rPr>
                <a:t>Incident Plane wave</a:t>
              </a:r>
            </a:p>
          </p:txBody>
        </p:sp>
        <p:cxnSp>
          <p:nvCxnSpPr>
            <p:cNvPr id="136" name="Straight Connector 135">
              <a:extLst>
                <a:ext uri="{FF2B5EF4-FFF2-40B4-BE49-F238E27FC236}">
                  <a16:creationId xmlns:a16="http://schemas.microsoft.com/office/drawing/2014/main" id="{D4168CC2-0A65-4859-8582-F61CB013FC3B}"/>
                </a:ext>
              </a:extLst>
            </p:cNvPr>
            <p:cNvCxnSpPr>
              <a:cxnSpLocks/>
            </p:cNvCxnSpPr>
            <p:nvPr/>
          </p:nvCxnSpPr>
          <p:spPr>
            <a:xfrm flipV="1">
              <a:off x="5944565" y="1816090"/>
              <a:ext cx="1739164" cy="14457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9638D0C8-0B04-4F66-8B45-D99675627408}"/>
                </a:ext>
              </a:extLst>
            </p:cNvPr>
            <p:cNvCxnSpPr>
              <a:cxnSpLocks/>
            </p:cNvCxnSpPr>
            <p:nvPr/>
          </p:nvCxnSpPr>
          <p:spPr>
            <a:xfrm flipH="1" flipV="1">
              <a:off x="5945911" y="3286667"/>
              <a:ext cx="14778" cy="14870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A86382-5D2C-4869-823D-B938B50A7875}"/>
                </a:ext>
              </a:extLst>
            </p:cNvPr>
            <p:cNvCxnSpPr>
              <a:cxnSpLocks/>
            </p:cNvCxnSpPr>
            <p:nvPr/>
          </p:nvCxnSpPr>
          <p:spPr>
            <a:xfrm flipH="1" flipV="1">
              <a:off x="7690759" y="1816090"/>
              <a:ext cx="31640" cy="14811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694D2507-0D6F-4728-BA71-2EC78550D187}"/>
                </a:ext>
              </a:extLst>
            </p:cNvPr>
            <p:cNvCxnSpPr>
              <a:cxnSpLocks/>
            </p:cNvCxnSpPr>
            <p:nvPr/>
          </p:nvCxnSpPr>
          <p:spPr>
            <a:xfrm flipV="1">
              <a:off x="5960689" y="3297251"/>
              <a:ext cx="1777570" cy="14765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1" name="Freeform: Shape 140">
              <a:extLst>
                <a:ext uri="{FF2B5EF4-FFF2-40B4-BE49-F238E27FC236}">
                  <a16:creationId xmlns:a16="http://schemas.microsoft.com/office/drawing/2014/main" id="{33AC5B1E-F156-4C7E-8850-390881443360}"/>
                </a:ext>
              </a:extLst>
            </p:cNvPr>
            <p:cNvSpPr/>
            <p:nvPr/>
          </p:nvSpPr>
          <p:spPr>
            <a:xfrm>
              <a:off x="5944566" y="2531174"/>
              <a:ext cx="1793694" cy="1488735"/>
            </a:xfrm>
            <a:custGeom>
              <a:avLst/>
              <a:gdLst>
                <a:gd name="connsiteX0" fmla="*/ 49212 w 2559499"/>
                <a:gd name="connsiteY0" fmla="*/ 2004570 h 2007889"/>
                <a:gd name="connsiteX1" fmla="*/ 31959 w 2559499"/>
                <a:gd name="connsiteY1" fmla="*/ 1952811 h 2007889"/>
                <a:gd name="connsiteX2" fmla="*/ 31959 w 2559499"/>
                <a:gd name="connsiteY2" fmla="*/ 1625008 h 2007889"/>
                <a:gd name="connsiteX3" fmla="*/ 454654 w 2559499"/>
                <a:gd name="connsiteY3" fmla="*/ 1685393 h 2007889"/>
                <a:gd name="connsiteX4" fmla="*/ 463280 w 2559499"/>
                <a:gd name="connsiteY4" fmla="*/ 1297204 h 2007889"/>
                <a:gd name="connsiteX5" fmla="*/ 920480 w 2559499"/>
                <a:gd name="connsiteY5" fmla="*/ 1297204 h 2007889"/>
                <a:gd name="connsiteX6" fmla="*/ 920480 w 2559499"/>
                <a:gd name="connsiteY6" fmla="*/ 960774 h 2007889"/>
                <a:gd name="connsiteX7" fmla="*/ 1300042 w 2559499"/>
                <a:gd name="connsiteY7" fmla="*/ 969400 h 2007889"/>
                <a:gd name="connsiteX8" fmla="*/ 1351801 w 2559499"/>
                <a:gd name="connsiteY8" fmla="*/ 624344 h 2007889"/>
                <a:gd name="connsiteX9" fmla="*/ 1714110 w 2559499"/>
                <a:gd name="connsiteY9" fmla="*/ 650223 h 2007889"/>
                <a:gd name="connsiteX10" fmla="*/ 1783122 w 2559499"/>
                <a:gd name="connsiteY10" fmla="*/ 296540 h 2007889"/>
                <a:gd name="connsiteX11" fmla="*/ 2136805 w 2559499"/>
                <a:gd name="connsiteY11" fmla="*/ 365551 h 2007889"/>
                <a:gd name="connsiteX12" fmla="*/ 2205816 w 2559499"/>
                <a:gd name="connsiteY12" fmla="*/ 20494 h 2007889"/>
                <a:gd name="connsiteX13" fmla="*/ 2559499 w 2559499"/>
                <a:gd name="connsiteY13" fmla="*/ 37747 h 200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59499" h="2007889">
                  <a:moveTo>
                    <a:pt x="49212" y="2004570"/>
                  </a:moveTo>
                  <a:cubicBezTo>
                    <a:pt x="42023" y="2010320"/>
                    <a:pt x="34834" y="2016071"/>
                    <a:pt x="31959" y="1952811"/>
                  </a:cubicBezTo>
                  <a:cubicBezTo>
                    <a:pt x="29084" y="1889551"/>
                    <a:pt x="-38490" y="1669578"/>
                    <a:pt x="31959" y="1625008"/>
                  </a:cubicBezTo>
                  <a:cubicBezTo>
                    <a:pt x="102408" y="1580438"/>
                    <a:pt x="382767" y="1740027"/>
                    <a:pt x="454654" y="1685393"/>
                  </a:cubicBezTo>
                  <a:cubicBezTo>
                    <a:pt x="526541" y="1630759"/>
                    <a:pt x="385642" y="1361902"/>
                    <a:pt x="463280" y="1297204"/>
                  </a:cubicBezTo>
                  <a:cubicBezTo>
                    <a:pt x="540918" y="1232506"/>
                    <a:pt x="844280" y="1353276"/>
                    <a:pt x="920480" y="1297204"/>
                  </a:cubicBezTo>
                  <a:cubicBezTo>
                    <a:pt x="996680" y="1241132"/>
                    <a:pt x="857220" y="1015408"/>
                    <a:pt x="920480" y="960774"/>
                  </a:cubicBezTo>
                  <a:cubicBezTo>
                    <a:pt x="983740" y="906140"/>
                    <a:pt x="1228155" y="1025472"/>
                    <a:pt x="1300042" y="969400"/>
                  </a:cubicBezTo>
                  <a:cubicBezTo>
                    <a:pt x="1371929" y="913328"/>
                    <a:pt x="1282790" y="677540"/>
                    <a:pt x="1351801" y="624344"/>
                  </a:cubicBezTo>
                  <a:cubicBezTo>
                    <a:pt x="1420812" y="571148"/>
                    <a:pt x="1642223" y="704857"/>
                    <a:pt x="1714110" y="650223"/>
                  </a:cubicBezTo>
                  <a:cubicBezTo>
                    <a:pt x="1785997" y="595589"/>
                    <a:pt x="1712673" y="343985"/>
                    <a:pt x="1783122" y="296540"/>
                  </a:cubicBezTo>
                  <a:cubicBezTo>
                    <a:pt x="1853571" y="249095"/>
                    <a:pt x="2066356" y="411559"/>
                    <a:pt x="2136805" y="365551"/>
                  </a:cubicBezTo>
                  <a:cubicBezTo>
                    <a:pt x="2207254" y="319543"/>
                    <a:pt x="2135367" y="75128"/>
                    <a:pt x="2205816" y="20494"/>
                  </a:cubicBezTo>
                  <a:cubicBezTo>
                    <a:pt x="2276265" y="-34140"/>
                    <a:pt x="2559499" y="37747"/>
                    <a:pt x="2559499" y="3774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a:ea typeface="+mn-ea"/>
                <a:cs typeface="+mn-cs"/>
              </a:endParaRPr>
            </a:p>
          </p:txBody>
        </p:sp>
        <p:cxnSp>
          <p:nvCxnSpPr>
            <p:cNvPr id="143" name="Straight Arrow Connector 142">
              <a:extLst>
                <a:ext uri="{FF2B5EF4-FFF2-40B4-BE49-F238E27FC236}">
                  <a16:creationId xmlns:a16="http://schemas.microsoft.com/office/drawing/2014/main" id="{BB100641-ACB6-43A8-AD59-0BDE99C0D7F3}"/>
                </a:ext>
              </a:extLst>
            </p:cNvPr>
            <p:cNvCxnSpPr/>
            <p:nvPr/>
          </p:nvCxnSpPr>
          <p:spPr>
            <a:xfrm flipV="1">
              <a:off x="6665158" y="2441130"/>
              <a:ext cx="0" cy="10023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F6B15470-754D-4F05-9EEE-1C10DD481500}"/>
                </a:ext>
              </a:extLst>
            </p:cNvPr>
            <p:cNvCxnSpPr>
              <a:cxnSpLocks/>
            </p:cNvCxnSpPr>
            <p:nvPr/>
          </p:nvCxnSpPr>
          <p:spPr>
            <a:xfrm flipV="1">
              <a:off x="6660607" y="2496086"/>
              <a:ext cx="1188509" cy="9246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7" name="TextBox 146">
              <a:extLst>
                <a:ext uri="{FF2B5EF4-FFF2-40B4-BE49-F238E27FC236}">
                  <a16:creationId xmlns:a16="http://schemas.microsoft.com/office/drawing/2014/main" id="{8F4D2AA0-D84F-4632-B822-84D42523D0CB}"/>
                </a:ext>
              </a:extLst>
            </p:cNvPr>
            <p:cNvSpPr txBox="1"/>
            <p:nvPr/>
          </p:nvSpPr>
          <p:spPr>
            <a:xfrm>
              <a:off x="7850350" y="2206189"/>
              <a:ext cx="616822" cy="50882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rPr>
                <a:t>X’</a:t>
              </a:r>
            </a:p>
          </p:txBody>
        </p:sp>
        <p:sp>
          <p:nvSpPr>
            <p:cNvPr id="149" name="TextBox 148">
              <a:extLst>
                <a:ext uri="{FF2B5EF4-FFF2-40B4-BE49-F238E27FC236}">
                  <a16:creationId xmlns:a16="http://schemas.microsoft.com/office/drawing/2014/main" id="{DCF2501D-A9B1-4207-927D-C24659389E96}"/>
                </a:ext>
              </a:extLst>
            </p:cNvPr>
            <p:cNvSpPr txBox="1"/>
            <p:nvPr/>
          </p:nvSpPr>
          <p:spPr>
            <a:xfrm flipH="1">
              <a:off x="6501539" y="2177725"/>
              <a:ext cx="390721" cy="8268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rPr>
                <a:t>Y’</a:t>
              </a:r>
            </a:p>
          </p:txBody>
        </p:sp>
        <p:sp>
          <p:nvSpPr>
            <p:cNvPr id="150" name="TextBox 149">
              <a:extLst>
                <a:ext uri="{FF2B5EF4-FFF2-40B4-BE49-F238E27FC236}">
                  <a16:creationId xmlns:a16="http://schemas.microsoft.com/office/drawing/2014/main" id="{09C28B84-CB42-4F4B-A418-D739DADAF4A1}"/>
                </a:ext>
              </a:extLst>
            </p:cNvPr>
            <p:cNvSpPr txBox="1"/>
            <p:nvPr/>
          </p:nvSpPr>
          <p:spPr>
            <a:xfrm rot="19997992">
              <a:off x="1584168" y="3634906"/>
              <a:ext cx="1032071" cy="47702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PLM</a:t>
              </a:r>
            </a:p>
          </p:txBody>
        </p:sp>
        <p:sp>
          <p:nvSpPr>
            <p:cNvPr id="153" name="TextBox 152">
              <a:extLst>
                <a:ext uri="{FF2B5EF4-FFF2-40B4-BE49-F238E27FC236}">
                  <a16:creationId xmlns:a16="http://schemas.microsoft.com/office/drawing/2014/main" id="{B5190188-131A-41D4-952D-DC387DCF65B4}"/>
                </a:ext>
              </a:extLst>
            </p:cNvPr>
            <p:cNvSpPr txBox="1"/>
            <p:nvPr/>
          </p:nvSpPr>
          <p:spPr>
            <a:xfrm>
              <a:off x="2568088" y="3799382"/>
              <a:ext cx="2541938" cy="76324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f(</a:t>
              </a:r>
              <a:r>
                <a:rPr kumimoji="0" lang="en-US" sz="900" b="0" i="0" u="none" strike="noStrike" kern="1200" cap="none" spc="0" normalizeH="0" baseline="0" noProof="0" dirty="0" err="1">
                  <a:ln>
                    <a:noFill/>
                  </a:ln>
                  <a:solidFill>
                    <a:srgbClr val="000000"/>
                  </a:solidFill>
                  <a:effectLst/>
                  <a:uLnTx/>
                  <a:uFillTx/>
                  <a:latin typeface="Arial" charset="0"/>
                  <a:ea typeface="+mn-ea"/>
                  <a:cs typeface="+mn-cs"/>
                </a:rPr>
                <a:t>x,y</a:t>
              </a:r>
              <a:r>
                <a:rPr kumimoji="0" lang="en-US" sz="900" b="0" i="0" u="none" strike="noStrike" kern="1200" cap="none" spc="0" normalizeH="0" baseline="0" noProof="0" dirty="0">
                  <a:ln>
                    <a:noFill/>
                  </a:ln>
                  <a:solidFill>
                    <a:srgbClr val="000000"/>
                  </a:solidFill>
                  <a:effectLst/>
                  <a:uLnTx/>
                  <a:uFillTx/>
                  <a:latin typeface="Arial" charset="0"/>
                  <a:ea typeface="+mn-ea"/>
                  <a:cs typeface="+mn-cs"/>
                </a:rPr>
                <a:t>) = electric field phase function</a:t>
              </a:r>
            </a:p>
          </p:txBody>
        </p:sp>
        <p:grpSp>
          <p:nvGrpSpPr>
            <p:cNvPr id="154" name="Group 153">
              <a:extLst>
                <a:ext uri="{FF2B5EF4-FFF2-40B4-BE49-F238E27FC236}">
                  <a16:creationId xmlns:a16="http://schemas.microsoft.com/office/drawing/2014/main" id="{4BB85FBF-EAC3-49EC-9064-2B312E666FCB}"/>
                </a:ext>
              </a:extLst>
            </p:cNvPr>
            <p:cNvGrpSpPr/>
            <p:nvPr/>
          </p:nvGrpSpPr>
          <p:grpSpPr>
            <a:xfrm>
              <a:off x="1804091" y="2965879"/>
              <a:ext cx="504050" cy="809007"/>
              <a:chOff x="4261208" y="2526835"/>
              <a:chExt cx="504050" cy="809007"/>
            </a:xfrm>
          </p:grpSpPr>
          <p:sp>
            <p:nvSpPr>
              <p:cNvPr id="203" name="Isosceles Triangle 202">
                <a:extLst>
                  <a:ext uri="{FF2B5EF4-FFF2-40B4-BE49-F238E27FC236}">
                    <a16:creationId xmlns:a16="http://schemas.microsoft.com/office/drawing/2014/main" id="{5E99420E-08DB-4538-99BC-5C85C8782795}"/>
                  </a:ext>
                </a:extLst>
              </p:cNvPr>
              <p:cNvSpPr/>
              <p:nvPr/>
            </p:nvSpPr>
            <p:spPr>
              <a:xfrm rot="5400000">
                <a:off x="4246787" y="2817372"/>
                <a:ext cx="553977" cy="482964"/>
              </a:xfrm>
              <a:prstGeom prst="triangle">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a:ea typeface="+mn-ea"/>
                  <a:cs typeface="+mn-cs"/>
                </a:endParaRPr>
              </a:p>
            </p:txBody>
          </p:sp>
          <p:sp>
            <p:nvSpPr>
              <p:cNvPr id="204" name="Isosceles Triangle 203">
                <a:extLst>
                  <a:ext uri="{FF2B5EF4-FFF2-40B4-BE49-F238E27FC236}">
                    <a16:creationId xmlns:a16="http://schemas.microsoft.com/office/drawing/2014/main" id="{3B6906FD-069D-4B7C-ACD0-BE2771B12551}"/>
                  </a:ext>
                </a:extLst>
              </p:cNvPr>
              <p:cNvSpPr/>
              <p:nvPr/>
            </p:nvSpPr>
            <p:spPr>
              <a:xfrm rot="16200000">
                <a:off x="4225701" y="2562342"/>
                <a:ext cx="553977" cy="482964"/>
              </a:xfrm>
              <a:prstGeom prst="triangle">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a:ea typeface="+mn-ea"/>
                  <a:cs typeface="+mn-cs"/>
                </a:endParaRPr>
              </a:p>
            </p:txBody>
          </p:sp>
        </p:grpSp>
        <p:cxnSp>
          <p:nvCxnSpPr>
            <p:cNvPr id="160" name="Straight Arrow Connector 159">
              <a:extLst>
                <a:ext uri="{FF2B5EF4-FFF2-40B4-BE49-F238E27FC236}">
                  <a16:creationId xmlns:a16="http://schemas.microsoft.com/office/drawing/2014/main" id="{F74DDC11-643B-4A46-9741-48CC90A1E6FE}"/>
                </a:ext>
              </a:extLst>
            </p:cNvPr>
            <p:cNvCxnSpPr>
              <a:cxnSpLocks/>
            </p:cNvCxnSpPr>
            <p:nvPr/>
          </p:nvCxnSpPr>
          <p:spPr>
            <a:xfrm flipH="1" flipV="1">
              <a:off x="2071053" y="3429099"/>
              <a:ext cx="720726" cy="3846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D8E79014-40DD-49E3-8C4A-36C8CD22E057}"/>
                </a:ext>
              </a:extLst>
            </p:cNvPr>
            <p:cNvCxnSpPr>
              <a:cxnSpLocks/>
              <a:stCxn id="204" idx="0"/>
              <a:endCxn id="203" idx="4"/>
            </p:cNvCxnSpPr>
            <p:nvPr/>
          </p:nvCxnSpPr>
          <p:spPr>
            <a:xfrm>
              <a:off x="1804091" y="3242868"/>
              <a:ext cx="21086" cy="53201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149B3464-25B5-4EBA-BD74-FFCC90296E2D}"/>
                </a:ext>
              </a:extLst>
            </p:cNvPr>
            <p:cNvCxnSpPr>
              <a:cxnSpLocks/>
              <a:stCxn id="204" idx="2"/>
              <a:endCxn id="203" idx="4"/>
            </p:cNvCxnSpPr>
            <p:nvPr/>
          </p:nvCxnSpPr>
          <p:spPr>
            <a:xfrm flipH="1">
              <a:off x="1825177" y="3519857"/>
              <a:ext cx="461878" cy="2550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C0FFEEB9-E0E7-4C03-864E-C4FC5A0390D6}"/>
                </a:ext>
              </a:extLst>
            </p:cNvPr>
            <p:cNvCxnSpPr>
              <a:cxnSpLocks/>
              <a:stCxn id="204" idx="4"/>
              <a:endCxn id="203" idx="0"/>
            </p:cNvCxnSpPr>
            <p:nvPr/>
          </p:nvCxnSpPr>
          <p:spPr>
            <a:xfrm>
              <a:off x="2287055" y="2965880"/>
              <a:ext cx="21086" cy="53201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AA6B9B67-AD17-4CDA-B98F-5B0725B448BC}"/>
                </a:ext>
              </a:extLst>
            </p:cNvPr>
            <p:cNvCxnSpPr>
              <a:cxnSpLocks/>
              <a:stCxn id="204" idx="0"/>
              <a:endCxn id="204" idx="4"/>
            </p:cNvCxnSpPr>
            <p:nvPr/>
          </p:nvCxnSpPr>
          <p:spPr>
            <a:xfrm flipV="1">
              <a:off x="1804091" y="2965880"/>
              <a:ext cx="482964" cy="2769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Straight Arrow Connector 198">
              <a:extLst>
                <a:ext uri="{FF2B5EF4-FFF2-40B4-BE49-F238E27FC236}">
                  <a16:creationId xmlns:a16="http://schemas.microsoft.com/office/drawing/2014/main" id="{39E61486-A568-4D4F-8C20-D702726DFA17}"/>
                </a:ext>
              </a:extLst>
            </p:cNvPr>
            <p:cNvCxnSpPr/>
            <p:nvPr/>
          </p:nvCxnSpPr>
          <p:spPr>
            <a:xfrm flipV="1">
              <a:off x="2568087" y="2803703"/>
              <a:ext cx="2987324" cy="493547"/>
            </a:xfrm>
            <a:prstGeom prst="straightConnector1">
              <a:avLst/>
            </a:prstGeom>
            <a:ln>
              <a:solidFill>
                <a:srgbClr val="0066CC"/>
              </a:solidFill>
              <a:tailEnd type="triangle"/>
            </a:ln>
          </p:spPr>
          <p:style>
            <a:lnRef idx="1">
              <a:schemeClr val="accent1"/>
            </a:lnRef>
            <a:fillRef idx="0">
              <a:schemeClr val="accent1"/>
            </a:fillRef>
            <a:effectRef idx="0">
              <a:schemeClr val="accent1"/>
            </a:effectRef>
            <a:fontRef idx="minor">
              <a:schemeClr val="tx1"/>
            </a:fontRef>
          </p:style>
        </p:cxnSp>
        <p:cxnSp>
          <p:nvCxnSpPr>
            <p:cNvPr id="200" name="Straight Arrow Connector 199">
              <a:extLst>
                <a:ext uri="{FF2B5EF4-FFF2-40B4-BE49-F238E27FC236}">
                  <a16:creationId xmlns:a16="http://schemas.microsoft.com/office/drawing/2014/main" id="{DA5C96F0-024D-4232-BA85-6D3B40E374DD}"/>
                </a:ext>
              </a:extLst>
            </p:cNvPr>
            <p:cNvCxnSpPr>
              <a:cxnSpLocks/>
            </p:cNvCxnSpPr>
            <p:nvPr/>
          </p:nvCxnSpPr>
          <p:spPr>
            <a:xfrm flipV="1">
              <a:off x="2620790" y="3242868"/>
              <a:ext cx="2774300" cy="142942"/>
            </a:xfrm>
            <a:prstGeom prst="straightConnector1">
              <a:avLst/>
            </a:prstGeom>
            <a:ln>
              <a:solidFill>
                <a:srgbClr val="0066CC"/>
              </a:solidFill>
              <a:tailEnd type="triangle"/>
            </a:ln>
          </p:spPr>
          <p:style>
            <a:lnRef idx="1">
              <a:schemeClr val="accent1"/>
            </a:lnRef>
            <a:fillRef idx="0">
              <a:schemeClr val="accent1"/>
            </a:fillRef>
            <a:effectRef idx="0">
              <a:schemeClr val="accent1"/>
            </a:effectRef>
            <a:fontRef idx="minor">
              <a:schemeClr val="tx1"/>
            </a:fontRef>
          </p:style>
        </p:cxnSp>
        <p:cxnSp>
          <p:nvCxnSpPr>
            <p:cNvPr id="202" name="Straight Arrow Connector 201">
              <a:extLst>
                <a:ext uri="{FF2B5EF4-FFF2-40B4-BE49-F238E27FC236}">
                  <a16:creationId xmlns:a16="http://schemas.microsoft.com/office/drawing/2014/main" id="{B559A01A-2387-4148-9995-B984B3443821}"/>
                </a:ext>
              </a:extLst>
            </p:cNvPr>
            <p:cNvCxnSpPr>
              <a:cxnSpLocks/>
            </p:cNvCxnSpPr>
            <p:nvPr/>
          </p:nvCxnSpPr>
          <p:spPr>
            <a:xfrm>
              <a:off x="2696827" y="3473535"/>
              <a:ext cx="2764101" cy="408047"/>
            </a:xfrm>
            <a:prstGeom prst="straightConnector1">
              <a:avLst/>
            </a:prstGeom>
            <a:ln>
              <a:solidFill>
                <a:srgbClr val="0066CC"/>
              </a:solidFill>
              <a:tailEnd type="triangle"/>
            </a:ln>
          </p:spPr>
          <p:style>
            <a:lnRef idx="1">
              <a:schemeClr val="accent1"/>
            </a:lnRef>
            <a:fillRef idx="0">
              <a:schemeClr val="accent1"/>
            </a:fillRef>
            <a:effectRef idx="0">
              <a:schemeClr val="accent1"/>
            </a:effectRef>
            <a:fontRef idx="minor">
              <a:schemeClr val="tx1"/>
            </a:fontRef>
          </p:style>
        </p:cxnSp>
      </p:grpSp>
      <p:pic>
        <p:nvPicPr>
          <p:cNvPr id="152" name="Picture 151">
            <a:extLst>
              <a:ext uri="{FF2B5EF4-FFF2-40B4-BE49-F238E27FC236}">
                <a16:creationId xmlns:a16="http://schemas.microsoft.com/office/drawing/2014/main" id="{8889C4F6-36BD-478C-A73A-6764897DA2BF}"/>
              </a:ext>
            </a:extLst>
          </p:cNvPr>
          <p:cNvPicPr>
            <a:picLocks noChangeAspect="1"/>
          </p:cNvPicPr>
          <p:nvPr/>
        </p:nvPicPr>
        <p:blipFill>
          <a:blip r:embed="rId3"/>
          <a:stretch>
            <a:fillRect/>
          </a:stretch>
        </p:blipFill>
        <p:spPr>
          <a:xfrm>
            <a:off x="274316" y="3296970"/>
            <a:ext cx="2474033" cy="1241564"/>
          </a:xfrm>
          <a:prstGeom prst="rect">
            <a:avLst/>
          </a:prstGeom>
          <a:ln>
            <a:noFill/>
          </a:ln>
          <a:effectLst>
            <a:outerShdw blurRad="292100" dist="139700" dir="2700000" algn="tl" rotWithShape="0">
              <a:srgbClr val="333333">
                <a:alpha val="65000"/>
              </a:srgbClr>
            </a:outerShdw>
          </a:effectLst>
        </p:spPr>
      </p:pic>
      <p:sp>
        <p:nvSpPr>
          <p:cNvPr id="169" name="TextBox 168">
            <a:extLst>
              <a:ext uri="{FF2B5EF4-FFF2-40B4-BE49-F238E27FC236}">
                <a16:creationId xmlns:a16="http://schemas.microsoft.com/office/drawing/2014/main" id="{A3CF4352-0469-4F56-8579-1AB93173A674}"/>
              </a:ext>
            </a:extLst>
          </p:cNvPr>
          <p:cNvSpPr txBox="1"/>
          <p:nvPr/>
        </p:nvSpPr>
        <p:spPr>
          <a:xfrm>
            <a:off x="3389513" y="3594986"/>
            <a:ext cx="5135028" cy="584775"/>
          </a:xfrm>
          <a:prstGeom prst="rect">
            <a:avLst/>
          </a:prstGeom>
          <a:solidFill>
            <a:srgbClr val="0070C0"/>
          </a:solidFill>
          <a:scene3d>
            <a:camera prst="orthographicFront"/>
            <a:lightRig rig="threePt" dir="t"/>
          </a:scene3d>
          <a:sp3d>
            <a:bevelT prst="relaxedInset"/>
          </a:sp3d>
        </p:spPr>
        <p:txBody>
          <a:bodyPr wrap="square" rtlCol="0">
            <a:spAutoFit/>
          </a:bodyP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a:ea typeface="+mn-ea"/>
                <a:cs typeface="+mn-cs"/>
              </a:rPr>
              <a:t>Image Creation: A complex pattern of constructive and destructive interference light waves</a:t>
            </a:r>
          </a:p>
        </p:txBody>
      </p:sp>
      <p:cxnSp>
        <p:nvCxnSpPr>
          <p:cNvPr id="13" name="Straight Arrow Connector 12">
            <a:extLst>
              <a:ext uri="{FF2B5EF4-FFF2-40B4-BE49-F238E27FC236}">
                <a16:creationId xmlns:a16="http://schemas.microsoft.com/office/drawing/2014/main" id="{45EE5F21-810A-4953-A5FF-E5C480D8EAC4}"/>
              </a:ext>
            </a:extLst>
          </p:cNvPr>
          <p:cNvCxnSpPr>
            <a:cxnSpLocks/>
          </p:cNvCxnSpPr>
          <p:nvPr/>
        </p:nvCxnSpPr>
        <p:spPr>
          <a:xfrm flipV="1">
            <a:off x="1380393" y="2359309"/>
            <a:ext cx="0" cy="8811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07" name="Group 206">
            <a:extLst>
              <a:ext uri="{FF2B5EF4-FFF2-40B4-BE49-F238E27FC236}">
                <a16:creationId xmlns:a16="http://schemas.microsoft.com/office/drawing/2014/main" id="{ADB11497-9D7A-4F8A-8AB2-40460EEEFAF6}"/>
              </a:ext>
            </a:extLst>
          </p:cNvPr>
          <p:cNvGrpSpPr>
            <a:grpSpLocks noChangeAspect="1"/>
          </p:cNvGrpSpPr>
          <p:nvPr/>
        </p:nvGrpSpPr>
        <p:grpSpPr>
          <a:xfrm>
            <a:off x="4784544" y="1838879"/>
            <a:ext cx="4446533" cy="1079417"/>
            <a:chOff x="1129112" y="2823232"/>
            <a:chExt cx="7093548" cy="1721990"/>
          </a:xfrm>
        </p:grpSpPr>
        <p:sp>
          <p:nvSpPr>
            <p:cNvPr id="208" name="TextBox 207">
              <a:extLst>
                <a:ext uri="{FF2B5EF4-FFF2-40B4-BE49-F238E27FC236}">
                  <a16:creationId xmlns:a16="http://schemas.microsoft.com/office/drawing/2014/main" id="{891A0E2A-F523-47C6-A694-BFB4F03D2A0C}"/>
                </a:ext>
              </a:extLst>
            </p:cNvPr>
            <p:cNvSpPr txBox="1"/>
            <p:nvPr/>
          </p:nvSpPr>
          <p:spPr>
            <a:xfrm>
              <a:off x="3155652" y="3997534"/>
              <a:ext cx="2350317" cy="54009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rPr>
                <a:t>This is the pixel pitch (the sampling spacing)</a:t>
              </a:r>
            </a:p>
          </p:txBody>
        </p:sp>
        <p:cxnSp>
          <p:nvCxnSpPr>
            <p:cNvPr id="209" name="Straight Arrow Connector 208">
              <a:extLst>
                <a:ext uri="{FF2B5EF4-FFF2-40B4-BE49-F238E27FC236}">
                  <a16:creationId xmlns:a16="http://schemas.microsoft.com/office/drawing/2014/main" id="{71A9CDDA-370A-42B0-9349-BAA671CEC69A}"/>
                </a:ext>
              </a:extLst>
            </p:cNvPr>
            <p:cNvCxnSpPr>
              <a:cxnSpLocks/>
            </p:cNvCxnSpPr>
            <p:nvPr/>
          </p:nvCxnSpPr>
          <p:spPr>
            <a:xfrm flipV="1">
              <a:off x="4720564" y="3772786"/>
              <a:ext cx="0" cy="2508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10" name="Group 209">
              <a:extLst>
                <a:ext uri="{FF2B5EF4-FFF2-40B4-BE49-F238E27FC236}">
                  <a16:creationId xmlns:a16="http://schemas.microsoft.com/office/drawing/2014/main" id="{6CB2CB12-7224-4BE7-A686-8D62EC2EF5E3}"/>
                </a:ext>
              </a:extLst>
            </p:cNvPr>
            <p:cNvGrpSpPr/>
            <p:nvPr/>
          </p:nvGrpSpPr>
          <p:grpSpPr>
            <a:xfrm>
              <a:off x="2804764" y="2823232"/>
              <a:ext cx="5417896" cy="732733"/>
              <a:chOff x="3596046" y="3259172"/>
              <a:chExt cx="5417896" cy="732733"/>
            </a:xfrm>
          </p:grpSpPr>
          <p:cxnSp>
            <p:nvCxnSpPr>
              <p:cNvPr id="219" name="Straight Arrow Connector 218">
                <a:extLst>
                  <a:ext uri="{FF2B5EF4-FFF2-40B4-BE49-F238E27FC236}">
                    <a16:creationId xmlns:a16="http://schemas.microsoft.com/office/drawing/2014/main" id="{24B83221-3A89-44EA-968C-F4657FE255D8}"/>
                  </a:ext>
                </a:extLst>
              </p:cNvPr>
              <p:cNvCxnSpPr>
                <a:cxnSpLocks/>
              </p:cNvCxnSpPr>
              <p:nvPr/>
            </p:nvCxnSpPr>
            <p:spPr>
              <a:xfrm>
                <a:off x="4471772" y="3794027"/>
                <a:ext cx="0" cy="1978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0" name="TextBox 219">
                <a:extLst>
                  <a:ext uri="{FF2B5EF4-FFF2-40B4-BE49-F238E27FC236}">
                    <a16:creationId xmlns:a16="http://schemas.microsoft.com/office/drawing/2014/main" id="{D2C2EA45-3029-4352-8BBE-17BCE3D3FFF3}"/>
                  </a:ext>
                </a:extLst>
              </p:cNvPr>
              <p:cNvSpPr txBox="1"/>
              <p:nvPr/>
            </p:nvSpPr>
            <p:spPr>
              <a:xfrm>
                <a:off x="3596046" y="3296945"/>
                <a:ext cx="1651417" cy="54009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rPr>
                  <a:t>Defines size of 1 square pixel</a:t>
                </a:r>
              </a:p>
            </p:txBody>
          </p:sp>
          <p:cxnSp>
            <p:nvCxnSpPr>
              <p:cNvPr id="221" name="Straight Arrow Connector 220">
                <a:extLst>
                  <a:ext uri="{FF2B5EF4-FFF2-40B4-BE49-F238E27FC236}">
                    <a16:creationId xmlns:a16="http://schemas.microsoft.com/office/drawing/2014/main" id="{C5754941-ED9D-4DF0-BAC5-1963AC60C2A8}"/>
                  </a:ext>
                </a:extLst>
              </p:cNvPr>
              <p:cNvCxnSpPr>
                <a:cxnSpLocks/>
              </p:cNvCxnSpPr>
              <p:nvPr/>
            </p:nvCxnSpPr>
            <p:spPr>
              <a:xfrm>
                <a:off x="6830248" y="3772774"/>
                <a:ext cx="1" cy="1978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2" name="TextBox 221">
                <a:extLst>
                  <a:ext uri="{FF2B5EF4-FFF2-40B4-BE49-F238E27FC236}">
                    <a16:creationId xmlns:a16="http://schemas.microsoft.com/office/drawing/2014/main" id="{BBA0AE52-FC77-48E0-9AAF-907F1BD15EF0}"/>
                  </a:ext>
                </a:extLst>
              </p:cNvPr>
              <p:cNvSpPr txBox="1"/>
              <p:nvPr/>
            </p:nvSpPr>
            <p:spPr>
              <a:xfrm>
                <a:off x="5547955" y="3259172"/>
                <a:ext cx="3465987" cy="5400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rPr>
                  <a:t>The ideal function we want to Fourier transform (the electric field phase function)</a:t>
                </a:r>
              </a:p>
            </p:txBody>
          </p:sp>
        </p:grpSp>
        <p:sp>
          <p:nvSpPr>
            <p:cNvPr id="211" name="TextBox 210">
              <a:extLst>
                <a:ext uri="{FF2B5EF4-FFF2-40B4-BE49-F238E27FC236}">
                  <a16:creationId xmlns:a16="http://schemas.microsoft.com/office/drawing/2014/main" id="{8EABE50D-82D9-4C2E-969D-4F547E6BE3B2}"/>
                </a:ext>
              </a:extLst>
            </p:cNvPr>
            <p:cNvSpPr txBox="1"/>
            <p:nvPr/>
          </p:nvSpPr>
          <p:spPr>
            <a:xfrm>
              <a:off x="5262408" y="4005128"/>
              <a:ext cx="2701338" cy="54009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rPr>
                <a:t>Aperture that defines the extent of the PLM array</a:t>
              </a:r>
            </a:p>
          </p:txBody>
        </p:sp>
        <p:cxnSp>
          <p:nvCxnSpPr>
            <p:cNvPr id="212" name="Straight Arrow Connector 211">
              <a:extLst>
                <a:ext uri="{FF2B5EF4-FFF2-40B4-BE49-F238E27FC236}">
                  <a16:creationId xmlns:a16="http://schemas.microsoft.com/office/drawing/2014/main" id="{ACA7EE0C-B064-458F-ACA0-EBB742507A61}"/>
                </a:ext>
              </a:extLst>
            </p:cNvPr>
            <p:cNvCxnSpPr>
              <a:cxnSpLocks/>
            </p:cNvCxnSpPr>
            <p:nvPr/>
          </p:nvCxnSpPr>
          <p:spPr>
            <a:xfrm flipV="1">
              <a:off x="6613078" y="3821210"/>
              <a:ext cx="1" cy="2023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13" name="Group 212">
              <a:extLst>
                <a:ext uri="{FF2B5EF4-FFF2-40B4-BE49-F238E27FC236}">
                  <a16:creationId xmlns:a16="http://schemas.microsoft.com/office/drawing/2014/main" id="{75E08CC2-0B75-4F23-A06A-1EF35F9BE433}"/>
                </a:ext>
              </a:extLst>
            </p:cNvPr>
            <p:cNvGrpSpPr/>
            <p:nvPr/>
          </p:nvGrpSpPr>
          <p:grpSpPr>
            <a:xfrm>
              <a:off x="1129112" y="3368523"/>
              <a:ext cx="6476292" cy="635740"/>
              <a:chOff x="1852432" y="3722905"/>
              <a:chExt cx="6476292" cy="635740"/>
            </a:xfrm>
          </p:grpSpPr>
          <p:sp>
            <p:nvSpPr>
              <p:cNvPr id="214" name="TextBox 213">
                <a:extLst>
                  <a:ext uri="{FF2B5EF4-FFF2-40B4-BE49-F238E27FC236}">
                    <a16:creationId xmlns:a16="http://schemas.microsoft.com/office/drawing/2014/main" id="{892DB003-2273-4674-9B8A-BBC0521E36FB}"/>
                  </a:ext>
                </a:extLst>
              </p:cNvPr>
              <p:cNvSpPr txBox="1"/>
              <p:nvPr/>
            </p:nvSpPr>
            <p:spPr>
              <a:xfrm>
                <a:off x="1852432" y="3967895"/>
                <a:ext cx="1711325" cy="36824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33CC"/>
                    </a:solidFill>
                    <a:effectLst/>
                    <a:uLnTx/>
                    <a:uFillTx/>
                    <a:latin typeface="Arial" charset="0"/>
                    <a:ea typeface="+mn-ea"/>
                    <a:cs typeface="+mn-cs"/>
                  </a:rPr>
                  <a:t>Screen pattern </a:t>
                </a:r>
                <a:r>
                  <a:rPr kumimoji="0" lang="en-US" sz="900" b="0" i="0" u="none" strike="noStrike" kern="1200" cap="none" spc="0" normalizeH="0" baseline="0" noProof="0" dirty="0">
                    <a:ln>
                      <a:noFill/>
                    </a:ln>
                    <a:solidFill>
                      <a:srgbClr val="000000"/>
                    </a:solidFill>
                    <a:effectLst/>
                    <a:uLnTx/>
                    <a:uFillTx/>
                    <a:latin typeface="Arial" charset="0"/>
                    <a:ea typeface="+mn-ea"/>
                    <a:cs typeface="+mn-cs"/>
                  </a:rPr>
                  <a:t>= </a:t>
                </a:r>
              </a:p>
            </p:txBody>
          </p:sp>
          <mc:AlternateContent xmlns:mc="http://schemas.openxmlformats.org/markup-compatibility/2006" xmlns:a14="http://schemas.microsoft.com/office/drawing/2010/main">
            <mc:Choice Requires="a14">
              <p:sp>
                <p:nvSpPr>
                  <p:cNvPr id="215" name="TextBox 214">
                    <a:extLst>
                      <a:ext uri="{FF2B5EF4-FFF2-40B4-BE49-F238E27FC236}">
                        <a16:creationId xmlns:a16="http://schemas.microsoft.com/office/drawing/2014/main" id="{FFBBB4CF-EB27-4477-9004-E2AFC6F54FDF}"/>
                      </a:ext>
                    </a:extLst>
                  </p:cNvPr>
                  <p:cNvSpPr txBox="1"/>
                  <p:nvPr/>
                </p:nvSpPr>
                <p:spPr>
                  <a:xfrm>
                    <a:off x="3517815" y="3922602"/>
                    <a:ext cx="4503357" cy="257773"/>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r>
                          <a:rPr kumimoji="0" lang="en-US" sz="1050" b="0" i="1" u="none" strike="noStrike" kern="1200" cap="none" spc="0" normalizeH="0" baseline="0" noProof="0" smtClean="0">
                            <a:ln>
                              <a:noFill/>
                            </a:ln>
                            <a:solidFill>
                              <a:srgbClr val="0033CC"/>
                            </a:solidFill>
                            <a:effectLst/>
                            <a:uLnTx/>
                            <a:uFillTx/>
                            <a:latin typeface="Cambria Math" panose="02040503050406030204" pitchFamily="18" charset="0"/>
                            <a:ea typeface="+mn-ea"/>
                            <a:cs typeface="+mn-cs"/>
                          </a:rPr>
                          <m:t>𝐹𝑇</m:t>
                        </m:r>
                        <m:r>
                          <a:rPr kumimoji="0" lang="en-US" sz="1050" b="0" i="1" u="none" strike="noStrike" kern="1200" cap="none" spc="0" normalizeH="0" baseline="0" noProof="0" smtClean="0">
                            <a:ln>
                              <a:noFill/>
                            </a:ln>
                            <a:solidFill>
                              <a:srgbClr val="0033CC"/>
                            </a:solidFill>
                            <a:effectLst/>
                            <a:uLnTx/>
                            <a:uFillTx/>
                            <a:latin typeface="Cambria Math" panose="02040503050406030204" pitchFamily="18" charset="0"/>
                            <a:ea typeface="+mn-ea"/>
                            <a:cs typeface="+mn-cs"/>
                          </a:rPr>
                          <m:t> [ </m:t>
                        </m:r>
                        <m:r>
                          <a:rPr kumimoji="0" lang="en-US" sz="1050" b="0" i="1" u="none" strike="noStrike" kern="1200" cap="none" spc="0" normalizeH="0" baseline="0" noProof="0" smtClean="0">
                            <a:ln>
                              <a:noFill/>
                            </a:ln>
                            <a:solidFill>
                              <a:srgbClr val="0033CC"/>
                            </a:solidFill>
                            <a:effectLst/>
                            <a:uLnTx/>
                            <a:uFillTx/>
                            <a:latin typeface="Cambria Math" panose="02040503050406030204" pitchFamily="18" charset="0"/>
                            <a:ea typeface="+mn-ea"/>
                            <a:cs typeface="+mn-cs"/>
                          </a:rPr>
                          <m:t>𝑟𝑒𝑐𝑡</m:t>
                        </m:r>
                        <m:r>
                          <a:rPr kumimoji="0" lang="en-US" sz="1050" b="0" i="1" u="none" strike="noStrike" kern="1200" cap="none" spc="0" normalizeH="0" baseline="0" noProof="0" smtClean="0">
                            <a:ln>
                              <a:noFill/>
                            </a:ln>
                            <a:solidFill>
                              <a:srgbClr val="0033CC"/>
                            </a:solidFill>
                            <a:effectLst/>
                            <a:uLnTx/>
                            <a:uFillTx/>
                            <a:latin typeface="Cambria Math" panose="02040503050406030204" pitchFamily="18" charset="0"/>
                            <a:ea typeface="+mn-ea"/>
                            <a:cs typeface="+mn-cs"/>
                          </a:rPr>
                          <m:t> </m:t>
                        </m:r>
                        <m:d>
                          <m:dPr>
                            <m:ctrlPr>
                              <a:rPr kumimoji="0" lang="en-US" sz="1050" b="0" i="1" u="none" strike="noStrike" kern="1200" cap="none" spc="0" normalizeH="0" baseline="0" noProof="0" smtClean="0">
                                <a:ln>
                                  <a:noFill/>
                                </a:ln>
                                <a:solidFill>
                                  <a:srgbClr val="0033CC"/>
                                </a:solidFill>
                                <a:effectLst/>
                                <a:uLnTx/>
                                <a:uFillTx/>
                                <a:latin typeface="Cambria Math" panose="02040503050406030204" pitchFamily="18" charset="0"/>
                                <a:ea typeface="+mn-ea"/>
                                <a:cs typeface="+mn-cs"/>
                              </a:rPr>
                            </m:ctrlPr>
                          </m:dPr>
                          <m:e>
                            <m:r>
                              <a:rPr kumimoji="0" lang="en-US" sz="1050" b="0" i="1" u="none" strike="noStrike" kern="1200" cap="none" spc="0" normalizeH="0" baseline="0" noProof="0" smtClean="0">
                                <a:ln>
                                  <a:noFill/>
                                </a:ln>
                                <a:solidFill>
                                  <a:srgbClr val="0033CC"/>
                                </a:solidFill>
                                <a:effectLst/>
                                <a:uLnTx/>
                                <a:uFillTx/>
                                <a:latin typeface="Cambria Math" panose="02040503050406030204" pitchFamily="18" charset="0"/>
                                <a:ea typeface="+mn-ea"/>
                                <a:cs typeface="+mn-cs"/>
                              </a:rPr>
                              <m:t>𝑥</m:t>
                            </m:r>
                            <m:r>
                              <a:rPr kumimoji="0" lang="en-US" sz="1050" b="0" i="1" u="none" strike="noStrike" kern="1200" cap="none" spc="0" normalizeH="0" baseline="0" noProof="0" smtClean="0">
                                <a:ln>
                                  <a:noFill/>
                                </a:ln>
                                <a:solidFill>
                                  <a:srgbClr val="0033CC"/>
                                </a:solidFill>
                                <a:effectLst/>
                                <a:uLnTx/>
                                <a:uFillTx/>
                                <a:latin typeface="Cambria Math" panose="02040503050406030204" pitchFamily="18" charset="0"/>
                                <a:ea typeface="+mn-ea"/>
                                <a:cs typeface="+mn-cs"/>
                              </a:rPr>
                              <m:t>,</m:t>
                            </m:r>
                            <m:r>
                              <a:rPr kumimoji="0" lang="en-US" sz="1050" b="0" i="1" u="none" strike="noStrike" kern="1200" cap="none" spc="0" normalizeH="0" baseline="0" noProof="0" smtClean="0">
                                <a:ln>
                                  <a:noFill/>
                                </a:ln>
                                <a:solidFill>
                                  <a:srgbClr val="0033CC"/>
                                </a:solidFill>
                                <a:effectLst/>
                                <a:uLnTx/>
                                <a:uFillTx/>
                                <a:latin typeface="Cambria Math" panose="02040503050406030204" pitchFamily="18" charset="0"/>
                                <a:ea typeface="+mn-ea"/>
                                <a:cs typeface="+mn-cs"/>
                              </a:rPr>
                              <m:t>𝑦</m:t>
                            </m:r>
                          </m:e>
                        </m:d>
                        <m:r>
                          <a:rPr kumimoji="0" lang="en-US" sz="1050" b="0" i="1" u="none" strike="noStrike" kern="1200" cap="none" spc="0" normalizeH="0" baseline="0" noProof="0" smtClean="0">
                            <a:ln>
                              <a:noFill/>
                            </a:ln>
                            <a:solidFill>
                              <a:srgbClr val="0033CC"/>
                            </a:solidFill>
                            <a:effectLst/>
                            <a:uLnTx/>
                            <a:uFillTx/>
                            <a:latin typeface="Cambria Math" panose="02040503050406030204" pitchFamily="18" charset="0"/>
                            <a:ea typeface="+mn-ea"/>
                            <a:cs typeface="+mn-cs"/>
                          </a:rPr>
                          <m:t>∗</m:t>
                        </m:r>
                        <m:r>
                          <a:rPr kumimoji="0" lang="en-US" sz="1050" b="0" i="1" u="none" strike="noStrike" kern="1200" cap="none" spc="0" normalizeH="0" baseline="0" noProof="0" smtClean="0">
                            <a:ln>
                              <a:noFill/>
                            </a:ln>
                            <a:solidFill>
                              <a:srgbClr val="0033CC"/>
                            </a:solidFill>
                            <a:effectLst/>
                            <a:uLnTx/>
                            <a:uFillTx/>
                            <a:latin typeface="Cambria Math" panose="02040503050406030204" pitchFamily="18" charset="0"/>
                            <a:ea typeface="+mn-ea"/>
                            <a:cs typeface="+mn-cs"/>
                          </a:rPr>
                          <m:t>𝑐𝑜𝑚𝑏</m:t>
                        </m:r>
                        <m:d>
                          <m:dPr>
                            <m:ctrlPr>
                              <a:rPr kumimoji="0" lang="en-US" sz="1050" b="0" i="1" u="none" strike="noStrike" kern="1200" cap="none" spc="0" normalizeH="0" baseline="0" noProof="0" smtClean="0">
                                <a:ln>
                                  <a:noFill/>
                                </a:ln>
                                <a:solidFill>
                                  <a:srgbClr val="0033CC"/>
                                </a:solidFill>
                                <a:effectLst/>
                                <a:uLnTx/>
                                <a:uFillTx/>
                                <a:latin typeface="Cambria Math" panose="02040503050406030204" pitchFamily="18" charset="0"/>
                                <a:ea typeface="+mn-ea"/>
                                <a:cs typeface="+mn-cs"/>
                              </a:rPr>
                            </m:ctrlPr>
                          </m:dPr>
                          <m:e>
                            <m:r>
                              <a:rPr kumimoji="0" lang="en-US" sz="1050" b="0" i="1" u="none" strike="noStrike" kern="1200" cap="none" spc="0" normalizeH="0" baseline="0" noProof="0" smtClean="0">
                                <a:ln>
                                  <a:noFill/>
                                </a:ln>
                                <a:solidFill>
                                  <a:srgbClr val="0033CC"/>
                                </a:solidFill>
                                <a:effectLst/>
                                <a:uLnTx/>
                                <a:uFillTx/>
                                <a:latin typeface="Cambria Math" panose="02040503050406030204" pitchFamily="18" charset="0"/>
                                <a:ea typeface="+mn-ea"/>
                                <a:cs typeface="+mn-cs"/>
                              </a:rPr>
                              <m:t>𝑥</m:t>
                            </m:r>
                            <m:r>
                              <a:rPr kumimoji="0" lang="en-US" sz="1050" b="0" i="1" u="none" strike="noStrike" kern="1200" cap="none" spc="0" normalizeH="0" baseline="0" noProof="0" smtClean="0">
                                <a:ln>
                                  <a:noFill/>
                                </a:ln>
                                <a:solidFill>
                                  <a:srgbClr val="0033CC"/>
                                </a:solidFill>
                                <a:effectLst/>
                                <a:uLnTx/>
                                <a:uFillTx/>
                                <a:latin typeface="Cambria Math" panose="02040503050406030204" pitchFamily="18" charset="0"/>
                                <a:ea typeface="+mn-ea"/>
                                <a:cs typeface="+mn-cs"/>
                              </a:rPr>
                              <m:t>,</m:t>
                            </m:r>
                            <m:r>
                              <a:rPr kumimoji="0" lang="en-US" sz="1050" b="0" i="1" u="none" strike="noStrike" kern="1200" cap="none" spc="0" normalizeH="0" baseline="0" noProof="0" smtClean="0">
                                <a:ln>
                                  <a:noFill/>
                                </a:ln>
                                <a:solidFill>
                                  <a:srgbClr val="0033CC"/>
                                </a:solidFill>
                                <a:effectLst/>
                                <a:uLnTx/>
                                <a:uFillTx/>
                                <a:latin typeface="Cambria Math" panose="02040503050406030204" pitchFamily="18" charset="0"/>
                                <a:ea typeface="+mn-ea"/>
                                <a:cs typeface="+mn-cs"/>
                              </a:rPr>
                              <m:t>𝑦</m:t>
                            </m:r>
                          </m:e>
                        </m:d>
                        <m:r>
                          <a:rPr kumimoji="0" lang="en-US" sz="1050" b="0" i="1" u="none" strike="noStrike" kern="1200" cap="none" spc="0" normalizeH="0" baseline="0" noProof="0" smtClean="0">
                            <a:ln>
                              <a:noFill/>
                            </a:ln>
                            <a:solidFill>
                              <a:srgbClr val="0033CC"/>
                            </a:solidFill>
                            <a:effectLst/>
                            <a:uLnTx/>
                            <a:uFillTx/>
                            <a:latin typeface="Cambria Math" panose="02040503050406030204" pitchFamily="18" charset="0"/>
                            <a:ea typeface="+mn-ea"/>
                            <a:cs typeface="+mn-cs"/>
                          </a:rPr>
                          <m:t> </m:t>
                        </m:r>
                        <m:r>
                          <a:rPr kumimoji="0" lang="en-US" sz="1050" b="0" i="1" u="none" strike="noStrike" kern="1200" cap="none" spc="0" normalizeH="0" baseline="0" noProof="0" smtClean="0">
                            <a:ln>
                              <a:noFill/>
                            </a:ln>
                            <a:solidFill>
                              <a:srgbClr val="0033CC"/>
                            </a:solidFill>
                            <a:effectLst/>
                            <a:uLnTx/>
                            <a:uFillTx/>
                            <a:latin typeface="Cambria Math" panose="02040503050406030204" pitchFamily="18" charset="0"/>
                            <a:ea typeface="Cambria Math" panose="02040503050406030204" pitchFamily="18" charset="0"/>
                            <a:cs typeface="+mn-cs"/>
                          </a:rPr>
                          <m:t>∙</m:t>
                        </m:r>
                        <m:r>
                          <a:rPr kumimoji="0" lang="en-US" sz="1050" b="0" i="1" u="none" strike="noStrike" kern="1200" cap="none" spc="0" normalizeH="0" baseline="0" noProof="0" smtClean="0">
                            <a:ln>
                              <a:noFill/>
                            </a:ln>
                            <a:solidFill>
                              <a:srgbClr val="0033CC"/>
                            </a:solidFill>
                            <a:effectLst/>
                            <a:uLnTx/>
                            <a:uFillTx/>
                            <a:latin typeface="Cambria Math" panose="02040503050406030204" pitchFamily="18" charset="0"/>
                            <a:ea typeface="Cambria Math" panose="02040503050406030204" pitchFamily="18" charset="0"/>
                            <a:cs typeface="+mn-cs"/>
                          </a:rPr>
                          <m:t>𝑓</m:t>
                        </m:r>
                        <m:r>
                          <a:rPr kumimoji="0" lang="en-US" sz="1050" b="0" i="1" u="none" strike="noStrike" kern="1200" cap="none" spc="0" normalizeH="0" baseline="0" noProof="0" smtClean="0">
                            <a:ln>
                              <a:noFill/>
                            </a:ln>
                            <a:solidFill>
                              <a:srgbClr val="0033CC"/>
                            </a:solidFill>
                            <a:effectLst/>
                            <a:uLnTx/>
                            <a:uFillTx/>
                            <a:latin typeface="Cambria Math" panose="02040503050406030204" pitchFamily="18" charset="0"/>
                            <a:ea typeface="Cambria Math" panose="02040503050406030204" pitchFamily="18" charset="0"/>
                            <a:cs typeface="+mn-cs"/>
                          </a:rPr>
                          <m:t>(</m:t>
                        </m:r>
                        <m:r>
                          <a:rPr kumimoji="0" lang="en-US" sz="1050" b="0" i="1" u="none" strike="noStrike" kern="1200" cap="none" spc="0" normalizeH="0" baseline="0" noProof="0" smtClean="0">
                            <a:ln>
                              <a:noFill/>
                            </a:ln>
                            <a:solidFill>
                              <a:srgbClr val="0033CC"/>
                            </a:solidFill>
                            <a:effectLst/>
                            <a:uLnTx/>
                            <a:uFillTx/>
                            <a:latin typeface="Cambria Math" panose="02040503050406030204" pitchFamily="18" charset="0"/>
                            <a:ea typeface="Cambria Math" panose="02040503050406030204" pitchFamily="18" charset="0"/>
                            <a:cs typeface="+mn-cs"/>
                          </a:rPr>
                          <m:t>𝑥</m:t>
                        </m:r>
                        <m:r>
                          <a:rPr kumimoji="0" lang="en-US" sz="1050" b="0" i="1" u="none" strike="noStrike" kern="1200" cap="none" spc="0" normalizeH="0" baseline="0" noProof="0" smtClean="0">
                            <a:ln>
                              <a:noFill/>
                            </a:ln>
                            <a:solidFill>
                              <a:srgbClr val="0033CC"/>
                            </a:solidFill>
                            <a:effectLst/>
                            <a:uLnTx/>
                            <a:uFillTx/>
                            <a:latin typeface="Cambria Math" panose="02040503050406030204" pitchFamily="18" charset="0"/>
                            <a:ea typeface="Cambria Math" panose="02040503050406030204" pitchFamily="18" charset="0"/>
                            <a:cs typeface="+mn-cs"/>
                          </a:rPr>
                          <m:t>,</m:t>
                        </m:r>
                        <m:r>
                          <a:rPr kumimoji="0" lang="en-US" sz="1050" b="0" i="1" u="none" strike="noStrike" kern="1200" cap="none" spc="0" normalizeH="0" baseline="0" noProof="0" smtClean="0">
                            <a:ln>
                              <a:noFill/>
                            </a:ln>
                            <a:solidFill>
                              <a:srgbClr val="0033CC"/>
                            </a:solidFill>
                            <a:effectLst/>
                            <a:uLnTx/>
                            <a:uFillTx/>
                            <a:latin typeface="Cambria Math" panose="02040503050406030204" pitchFamily="18" charset="0"/>
                            <a:ea typeface="Cambria Math" panose="02040503050406030204" pitchFamily="18" charset="0"/>
                            <a:cs typeface="+mn-cs"/>
                          </a:rPr>
                          <m:t>𝑦</m:t>
                        </m:r>
                        <m:r>
                          <a:rPr kumimoji="0" lang="en-US" sz="1050" b="0" i="1" u="none" strike="noStrike" kern="1200" cap="none" spc="0" normalizeH="0" baseline="0" noProof="0" smtClean="0">
                            <a:ln>
                              <a:noFill/>
                            </a:ln>
                            <a:solidFill>
                              <a:srgbClr val="0033CC"/>
                            </a:solidFill>
                            <a:effectLst/>
                            <a:uLnTx/>
                            <a:uFillTx/>
                            <a:latin typeface="Cambria Math" panose="02040503050406030204" pitchFamily="18" charset="0"/>
                            <a:ea typeface="Cambria Math" panose="02040503050406030204" pitchFamily="18" charset="0"/>
                            <a:cs typeface="+mn-cs"/>
                          </a:rPr>
                          <m:t>)∙</m:t>
                        </m:r>
                        <m:r>
                          <a:rPr kumimoji="0" lang="en-US" sz="1050" b="0" i="1" u="none" strike="noStrike" kern="1200" cap="none" spc="0" normalizeH="0" baseline="0" noProof="0" smtClean="0">
                            <a:ln>
                              <a:noFill/>
                            </a:ln>
                            <a:solidFill>
                              <a:srgbClr val="0033CC"/>
                            </a:solidFill>
                            <a:effectLst/>
                            <a:uLnTx/>
                            <a:uFillTx/>
                            <a:latin typeface="Cambria Math" panose="02040503050406030204" pitchFamily="18" charset="0"/>
                            <a:ea typeface="Cambria Math" panose="02040503050406030204" pitchFamily="18" charset="0"/>
                            <a:cs typeface="+mn-cs"/>
                          </a:rPr>
                          <m:t>𝑝</m:t>
                        </m:r>
                        <m:r>
                          <a:rPr kumimoji="0" lang="en-US" sz="1050" b="0" i="1" u="none" strike="noStrike" kern="1200" cap="none" spc="0" normalizeH="0" baseline="0" noProof="0" smtClean="0">
                            <a:ln>
                              <a:noFill/>
                            </a:ln>
                            <a:solidFill>
                              <a:srgbClr val="0033CC"/>
                            </a:solidFill>
                            <a:effectLst/>
                            <a:uLnTx/>
                            <a:uFillTx/>
                            <a:latin typeface="Cambria Math" panose="02040503050406030204" pitchFamily="18" charset="0"/>
                            <a:ea typeface="Cambria Math" panose="02040503050406030204" pitchFamily="18" charset="0"/>
                            <a:cs typeface="+mn-cs"/>
                          </a:rPr>
                          <m:t>(</m:t>
                        </m:r>
                        <m:r>
                          <a:rPr kumimoji="0" lang="en-US" sz="1050" b="0" i="1" u="none" strike="noStrike" kern="1200" cap="none" spc="0" normalizeH="0" baseline="0" noProof="0" smtClean="0">
                            <a:ln>
                              <a:noFill/>
                            </a:ln>
                            <a:solidFill>
                              <a:srgbClr val="0033CC"/>
                            </a:solidFill>
                            <a:effectLst/>
                            <a:uLnTx/>
                            <a:uFillTx/>
                            <a:latin typeface="Cambria Math" panose="02040503050406030204" pitchFamily="18" charset="0"/>
                            <a:ea typeface="Cambria Math" panose="02040503050406030204" pitchFamily="18" charset="0"/>
                            <a:cs typeface="+mn-cs"/>
                          </a:rPr>
                          <m:t>𝑥</m:t>
                        </m:r>
                        <m:r>
                          <a:rPr kumimoji="0" lang="en-US" sz="1050" b="0" i="1" u="none" strike="noStrike" kern="1200" cap="none" spc="0" normalizeH="0" baseline="0" noProof="0" smtClean="0">
                            <a:ln>
                              <a:noFill/>
                            </a:ln>
                            <a:solidFill>
                              <a:srgbClr val="0033CC"/>
                            </a:solidFill>
                            <a:effectLst/>
                            <a:uLnTx/>
                            <a:uFillTx/>
                            <a:latin typeface="Cambria Math" panose="02040503050406030204" pitchFamily="18" charset="0"/>
                            <a:ea typeface="Cambria Math" panose="02040503050406030204" pitchFamily="18" charset="0"/>
                            <a:cs typeface="+mn-cs"/>
                          </a:rPr>
                          <m:t>,</m:t>
                        </m:r>
                        <m:r>
                          <a:rPr kumimoji="0" lang="en-US" sz="1050" b="0" i="1" u="none" strike="noStrike" kern="1200" cap="none" spc="0" normalizeH="0" baseline="0" noProof="0" smtClean="0">
                            <a:ln>
                              <a:noFill/>
                            </a:ln>
                            <a:solidFill>
                              <a:srgbClr val="0033CC"/>
                            </a:solidFill>
                            <a:effectLst/>
                            <a:uLnTx/>
                            <a:uFillTx/>
                            <a:latin typeface="Cambria Math" panose="02040503050406030204" pitchFamily="18" charset="0"/>
                            <a:ea typeface="Cambria Math" panose="02040503050406030204" pitchFamily="18" charset="0"/>
                            <a:cs typeface="+mn-cs"/>
                          </a:rPr>
                          <m:t>𝑦</m:t>
                        </m:r>
                        <m:r>
                          <a:rPr kumimoji="0" lang="en-US" sz="1050" b="0" i="1" u="none" strike="noStrike" kern="1200" cap="none" spc="0" normalizeH="0" baseline="0" noProof="0" smtClean="0">
                            <a:ln>
                              <a:noFill/>
                            </a:ln>
                            <a:solidFill>
                              <a:srgbClr val="0033CC"/>
                            </a:solidFill>
                            <a:effectLst/>
                            <a:uLnTx/>
                            <a:uFillTx/>
                            <a:latin typeface="Cambria Math" panose="02040503050406030204" pitchFamily="18" charset="0"/>
                            <a:ea typeface="Cambria Math" panose="02040503050406030204" pitchFamily="18" charset="0"/>
                            <a:cs typeface="+mn-cs"/>
                          </a:rPr>
                          <m:t>)</m:t>
                        </m:r>
                      </m:oMath>
                    </a14:m>
                    <a:r>
                      <a:rPr kumimoji="0" lang="en-US" sz="1050" b="0" i="0" u="none" strike="noStrike" kern="1200" cap="none" spc="0" normalizeH="0" baseline="0" noProof="0" dirty="0">
                        <a:ln>
                          <a:noFill/>
                        </a:ln>
                        <a:solidFill>
                          <a:srgbClr val="0033CC"/>
                        </a:solidFill>
                        <a:effectLst/>
                        <a:uLnTx/>
                        <a:uFillTx/>
                        <a:latin typeface="Arial" charset="0"/>
                        <a:ea typeface="+mn-ea"/>
                        <a:cs typeface="+mn-cs"/>
                      </a:rPr>
                      <a:t> ]</a:t>
                    </a:r>
                  </a:p>
                </p:txBody>
              </p:sp>
            </mc:Choice>
            <mc:Fallback xmlns="">
              <p:sp>
                <p:nvSpPr>
                  <p:cNvPr id="215" name="TextBox 214">
                    <a:extLst>
                      <a:ext uri="{FF2B5EF4-FFF2-40B4-BE49-F238E27FC236}">
                        <a16:creationId xmlns:a16="http://schemas.microsoft.com/office/drawing/2014/main" id="{FFBBB4CF-EB27-4477-9004-E2AFC6F54FDF}"/>
                      </a:ext>
                    </a:extLst>
                  </p:cNvPr>
                  <p:cNvSpPr txBox="1">
                    <a:spLocks noRot="1" noChangeAspect="1" noMove="1" noResize="1" noEditPoints="1" noAdjustHandles="1" noChangeArrowheads="1" noChangeShapeType="1" noTextEdit="1"/>
                  </p:cNvSpPr>
                  <p:nvPr/>
                </p:nvSpPr>
                <p:spPr>
                  <a:xfrm>
                    <a:off x="3517815" y="3922602"/>
                    <a:ext cx="4503357" cy="257773"/>
                  </a:xfrm>
                  <a:prstGeom prst="rect">
                    <a:avLst/>
                  </a:prstGeom>
                  <a:blipFill>
                    <a:blip r:embed="rId4"/>
                    <a:stretch>
                      <a:fillRect l="-1728" t="-25926" b="-48148"/>
                    </a:stretch>
                  </a:blipFill>
                </p:spPr>
                <p:txBody>
                  <a:bodyPr/>
                  <a:lstStyle/>
                  <a:p>
                    <a:r>
                      <a:rPr lang="en-US">
                        <a:noFill/>
                      </a:rPr>
                      <a:t> </a:t>
                    </a:r>
                  </a:p>
                </p:txBody>
              </p:sp>
            </mc:Fallback>
          </mc:AlternateContent>
          <p:cxnSp>
            <p:nvCxnSpPr>
              <p:cNvPr id="216" name="Straight Connector 215">
                <a:extLst>
                  <a:ext uri="{FF2B5EF4-FFF2-40B4-BE49-F238E27FC236}">
                    <a16:creationId xmlns:a16="http://schemas.microsoft.com/office/drawing/2014/main" id="{557569A8-3716-4180-B3D9-2663A66EE0B5}"/>
                  </a:ext>
                </a:extLst>
              </p:cNvPr>
              <p:cNvCxnSpPr>
                <a:cxnSpLocks/>
              </p:cNvCxnSpPr>
              <p:nvPr/>
            </p:nvCxnSpPr>
            <p:spPr>
              <a:xfrm>
                <a:off x="3414079" y="3840101"/>
                <a:ext cx="0" cy="518544"/>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DCB6861B-6236-4901-B5F6-570C19535572}"/>
                  </a:ext>
                </a:extLst>
              </p:cNvPr>
              <p:cNvCxnSpPr/>
              <p:nvPr/>
            </p:nvCxnSpPr>
            <p:spPr>
              <a:xfrm>
                <a:off x="7970381" y="3866381"/>
                <a:ext cx="0" cy="492264"/>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8" name="TextBox 217">
                <a:extLst>
                  <a:ext uri="{FF2B5EF4-FFF2-40B4-BE49-F238E27FC236}">
                    <a16:creationId xmlns:a16="http://schemas.microsoft.com/office/drawing/2014/main" id="{E3040468-93BA-4D25-8367-5EDD3BA42EA6}"/>
                  </a:ext>
                </a:extLst>
              </p:cNvPr>
              <p:cNvSpPr txBox="1"/>
              <p:nvPr/>
            </p:nvSpPr>
            <p:spPr>
              <a:xfrm>
                <a:off x="7977867" y="3722905"/>
                <a:ext cx="350857" cy="27004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000000"/>
                    </a:solidFill>
                    <a:effectLst/>
                    <a:uLnTx/>
                    <a:uFillTx/>
                    <a:latin typeface="Arial" charset="0"/>
                    <a:ea typeface="+mn-ea"/>
                    <a:cs typeface="+mn-cs"/>
                  </a:rPr>
                  <a:t>2</a:t>
                </a:r>
              </a:p>
            </p:txBody>
          </p:sp>
        </p:grpSp>
      </p:grpSp>
      <p:sp>
        <p:nvSpPr>
          <p:cNvPr id="15" name="Slide Number Placeholder 14">
            <a:extLst>
              <a:ext uri="{FF2B5EF4-FFF2-40B4-BE49-F238E27FC236}">
                <a16:creationId xmlns:a16="http://schemas.microsoft.com/office/drawing/2014/main" id="{2780EE29-ED8B-43DF-913C-856433F51F1F}"/>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C52F08-588C-488E-A5AB-DF69250DE862}" type="slidenum">
              <a:rPr kumimoji="0" lang="en-US" sz="7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sz="7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64220106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descr="DLP Digital Light Processing Technology | BenQ US">
            <a:extLst>
              <a:ext uri="{FF2B5EF4-FFF2-40B4-BE49-F238E27FC236}">
                <a16:creationId xmlns:a16="http://schemas.microsoft.com/office/drawing/2014/main" id="{58964981-BAB7-4707-B834-CFDAAB1994A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09565" y="2079168"/>
            <a:ext cx="2438400" cy="189382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1A48797-6D0C-49EC-BAEB-E340427C1CCC}"/>
              </a:ext>
            </a:extLst>
          </p:cNvPr>
          <p:cNvSpPr>
            <a:spLocks noGrp="1"/>
          </p:cNvSpPr>
          <p:nvPr>
            <p:ph type="title"/>
          </p:nvPr>
        </p:nvSpPr>
        <p:spPr/>
        <p:txBody>
          <a:bodyPr/>
          <a:lstStyle/>
          <a:p>
            <a:r>
              <a:rPr lang="en-US" sz="2800" dirty="0"/>
              <a:t>Image Generation using </a:t>
            </a:r>
            <a:br>
              <a:rPr lang="en-US" sz="2800" dirty="0"/>
            </a:br>
            <a:r>
              <a:rPr lang="en-US" sz="2800" dirty="0" err="1"/>
              <a:t>Gerchberg</a:t>
            </a:r>
            <a:r>
              <a:rPr lang="en-US" sz="2800" dirty="0"/>
              <a:t>-Saxton Algorithm (GS)</a:t>
            </a:r>
          </a:p>
        </p:txBody>
      </p:sp>
      <p:sp>
        <p:nvSpPr>
          <p:cNvPr id="9" name="Content Placeholder 2">
            <a:extLst>
              <a:ext uri="{FF2B5EF4-FFF2-40B4-BE49-F238E27FC236}">
                <a16:creationId xmlns:a16="http://schemas.microsoft.com/office/drawing/2014/main" id="{65DFFCFC-ECE8-488C-BB44-711BF9CD8628}"/>
              </a:ext>
            </a:extLst>
          </p:cNvPr>
          <p:cNvSpPr txBox="1">
            <a:spLocks/>
          </p:cNvSpPr>
          <p:nvPr/>
        </p:nvSpPr>
        <p:spPr bwMode="auto">
          <a:xfrm>
            <a:off x="284480" y="827146"/>
            <a:ext cx="8458200" cy="1038703"/>
          </a:xfrm>
          <a:prstGeom prst="rect">
            <a:avLst/>
          </a:prstGeom>
          <a:noFill/>
          <a:ln w="9525" algn="ctr">
            <a:noFill/>
            <a:miter lim="800000"/>
            <a:headEnd/>
            <a:tailEnd/>
          </a:ln>
        </p:spPr>
        <p:txBody>
          <a:bodyPr vert="horz" wrap="square" lIns="76179" tIns="38088" rIns="76179" bIns="38088" numCol="1" anchor="t" anchorCtr="0" compatLnSpc="1">
            <a:prstTxWarp prst="textNoShape">
              <a:avLst/>
            </a:prstTxWarp>
            <a:normAutofit/>
          </a:bodyPr>
          <a:lstStyle>
            <a:lvl1pPr marL="0" indent="0" algn="l" rtl="0" eaLnBrk="1" fontAlgn="base" hangingPunct="1">
              <a:spcBef>
                <a:spcPts val="667"/>
              </a:spcBef>
              <a:spcAft>
                <a:spcPct val="0"/>
              </a:spcAft>
              <a:buFontTx/>
              <a:buNone/>
              <a:defRPr sz="1800" b="1">
                <a:solidFill>
                  <a:schemeClr val="tx1"/>
                </a:solidFill>
                <a:latin typeface="+mn-lt"/>
                <a:ea typeface="+mn-ea"/>
                <a:cs typeface="+mn-cs"/>
              </a:defRPr>
            </a:lvl1pPr>
            <a:lvl2pPr marL="478763" indent="-194416" algn="l" rtl="0" eaLnBrk="1" fontAlgn="base" hangingPunct="1">
              <a:spcBef>
                <a:spcPct val="20000"/>
              </a:spcBef>
              <a:spcAft>
                <a:spcPct val="0"/>
              </a:spcAft>
              <a:buChar char="–"/>
              <a:defRPr sz="1600">
                <a:solidFill>
                  <a:schemeClr val="tx1"/>
                </a:solidFill>
                <a:latin typeface="+mn-lt"/>
              </a:defRPr>
            </a:lvl2pPr>
            <a:lvl3pPr marL="711530" indent="-137548" algn="l" rtl="0" eaLnBrk="1" fontAlgn="base" hangingPunct="1">
              <a:spcBef>
                <a:spcPct val="15000"/>
              </a:spcBef>
              <a:spcAft>
                <a:spcPct val="0"/>
              </a:spcAft>
              <a:buChar char="•"/>
              <a:defRPr sz="1600">
                <a:solidFill>
                  <a:schemeClr val="tx1"/>
                </a:solidFill>
                <a:latin typeface="+mn-lt"/>
              </a:defRPr>
            </a:lvl3pPr>
            <a:lvl4pPr marL="1001168" indent="-194416" algn="l" rtl="0" eaLnBrk="1" fontAlgn="base" hangingPunct="1">
              <a:spcBef>
                <a:spcPct val="5000"/>
              </a:spcBef>
              <a:spcAft>
                <a:spcPct val="0"/>
              </a:spcAft>
              <a:buChar char="–"/>
              <a:defRPr sz="1600">
                <a:solidFill>
                  <a:schemeClr val="tx1"/>
                </a:solidFill>
                <a:latin typeface="+mn-lt"/>
              </a:defRPr>
            </a:lvl4pPr>
            <a:lvl5pPr marL="1240546" indent="-144163" algn="l" rtl="0" eaLnBrk="1" fontAlgn="base" hangingPunct="1">
              <a:spcBef>
                <a:spcPct val="0"/>
              </a:spcBef>
              <a:spcAft>
                <a:spcPct val="0"/>
              </a:spcAft>
              <a:buChar char="»"/>
              <a:defRPr sz="1600">
                <a:solidFill>
                  <a:schemeClr val="tx1"/>
                </a:solidFill>
                <a:latin typeface="+mn-lt"/>
              </a:defRPr>
            </a:lvl5pPr>
            <a:lvl6pPr marL="1621441" indent="-144163" algn="l" rtl="0" eaLnBrk="1" fontAlgn="base" hangingPunct="1">
              <a:spcBef>
                <a:spcPct val="0"/>
              </a:spcBef>
              <a:spcAft>
                <a:spcPct val="0"/>
              </a:spcAft>
              <a:buChar char="»"/>
              <a:defRPr sz="1300">
                <a:solidFill>
                  <a:schemeClr val="tx1"/>
                </a:solidFill>
                <a:latin typeface="+mn-lt"/>
              </a:defRPr>
            </a:lvl6pPr>
            <a:lvl7pPr marL="2002336" indent="-144163" algn="l" rtl="0" eaLnBrk="1" fontAlgn="base" hangingPunct="1">
              <a:spcBef>
                <a:spcPct val="0"/>
              </a:spcBef>
              <a:spcAft>
                <a:spcPct val="0"/>
              </a:spcAft>
              <a:buChar char="»"/>
              <a:defRPr sz="1300">
                <a:solidFill>
                  <a:schemeClr val="tx1"/>
                </a:solidFill>
                <a:latin typeface="+mn-lt"/>
              </a:defRPr>
            </a:lvl7pPr>
            <a:lvl8pPr marL="2383230" indent="-144163" algn="l" rtl="0" eaLnBrk="1" fontAlgn="base" hangingPunct="1">
              <a:spcBef>
                <a:spcPct val="0"/>
              </a:spcBef>
              <a:spcAft>
                <a:spcPct val="0"/>
              </a:spcAft>
              <a:buChar char="»"/>
              <a:defRPr sz="1300">
                <a:solidFill>
                  <a:schemeClr val="tx1"/>
                </a:solidFill>
                <a:latin typeface="+mn-lt"/>
              </a:defRPr>
            </a:lvl8pPr>
            <a:lvl9pPr marL="2764124" indent="-144163" algn="l" rtl="0" eaLnBrk="1" fontAlgn="base" hangingPunct="1">
              <a:spcBef>
                <a:spcPct val="0"/>
              </a:spcBef>
              <a:spcAft>
                <a:spcPct val="0"/>
              </a:spcAft>
              <a:buChar char="»"/>
              <a:defRPr sz="1300">
                <a:solidFill>
                  <a:schemeClr val="tx1"/>
                </a:solidFill>
                <a:latin typeface="+mn-lt"/>
              </a:defRPr>
            </a:lvl9pPr>
          </a:lstStyle>
          <a:p>
            <a:pPr marL="285750" marR="0" lvl="0" indent="-285750" algn="just" defTabSz="914400" rtl="0" eaLnBrk="1" fontAlgn="base" latinLnBrk="0" hangingPunct="1">
              <a:lnSpc>
                <a:spcPct val="100000"/>
              </a:lnSpc>
              <a:spcBef>
                <a:spcPts val="667"/>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Iterative phase only hologram generation</a:t>
            </a:r>
          </a:p>
          <a:p>
            <a:pPr marL="285750" marR="0" lvl="0" indent="-285750" algn="just" defTabSz="914400" rtl="0" eaLnBrk="1" fontAlgn="base" latinLnBrk="0" hangingPunct="1">
              <a:lnSpc>
                <a:spcPct val="100000"/>
              </a:lnSpc>
              <a:spcBef>
                <a:spcPts val="667"/>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Algorithms in the GS family (like </a:t>
            </a:r>
            <a:r>
              <a:rPr kumimoji="0" lang="en-US" sz="12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Fienup</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and </a:t>
            </a:r>
            <a:r>
              <a:rPr kumimoji="0" lang="en-US" sz="12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Fidoc</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are particularly efficient when the output spots are regularly positioned and there is an equal number of spots and hologram pixels. This allows the use of the fast Fourier transform (FFT) that accelerates the Fourier transform computation significantly.</a:t>
            </a:r>
          </a:p>
          <a:p>
            <a:pPr marL="342900" marR="0" lvl="0" indent="-342900" algn="just" defTabSz="914400" rtl="0" eaLnBrk="1" fontAlgn="base" latinLnBrk="0" hangingPunct="1">
              <a:lnSpc>
                <a:spcPct val="100000"/>
              </a:lnSpc>
              <a:spcBef>
                <a:spcPts val="667"/>
              </a:spcBef>
              <a:spcAft>
                <a:spcPct val="0"/>
              </a:spcAft>
              <a:buClrTx/>
              <a:buSzTx/>
              <a:buFont typeface="Arial" panose="020B0604020202020204" pitchFamily="34" charset="0"/>
              <a:buChar char="•"/>
              <a:tabLst/>
              <a:defRPr/>
            </a:pPr>
            <a:endPar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0" name="Group 9">
            <a:extLst>
              <a:ext uri="{FF2B5EF4-FFF2-40B4-BE49-F238E27FC236}">
                <a16:creationId xmlns:a16="http://schemas.microsoft.com/office/drawing/2014/main" id="{BDF8ED1B-90AE-436F-8798-6D7BABB37D8A}"/>
              </a:ext>
            </a:extLst>
          </p:cNvPr>
          <p:cNvGrpSpPr/>
          <p:nvPr/>
        </p:nvGrpSpPr>
        <p:grpSpPr>
          <a:xfrm>
            <a:off x="717486" y="1915853"/>
            <a:ext cx="7665452" cy="2488026"/>
            <a:chOff x="-776355" y="398860"/>
            <a:chExt cx="14209763" cy="4612160"/>
          </a:xfrm>
        </p:grpSpPr>
        <p:pic>
          <p:nvPicPr>
            <p:cNvPr id="12" name="Picture 11">
              <a:extLst>
                <a:ext uri="{FF2B5EF4-FFF2-40B4-BE49-F238E27FC236}">
                  <a16:creationId xmlns:a16="http://schemas.microsoft.com/office/drawing/2014/main" id="{57653C01-5A23-4768-9A83-4352F3C4E8F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9638"/>
            <a:stretch/>
          </p:blipFill>
          <p:spPr>
            <a:xfrm>
              <a:off x="1748334" y="1683698"/>
              <a:ext cx="7701897" cy="3073486"/>
            </a:xfrm>
            <a:prstGeom prst="rect">
              <a:avLst/>
            </a:prstGeom>
          </p:spPr>
        </p:pic>
        <p:sp>
          <p:nvSpPr>
            <p:cNvPr id="22" name="TextBox 21">
              <a:extLst>
                <a:ext uri="{FF2B5EF4-FFF2-40B4-BE49-F238E27FC236}">
                  <a16:creationId xmlns:a16="http://schemas.microsoft.com/office/drawing/2014/main" id="{CAD7D469-B373-4746-82D4-86D251D97759}"/>
                </a:ext>
              </a:extLst>
            </p:cNvPr>
            <p:cNvSpPr txBox="1"/>
            <p:nvPr/>
          </p:nvSpPr>
          <p:spPr>
            <a:xfrm>
              <a:off x="11407882" y="4212266"/>
              <a:ext cx="1713895" cy="798754"/>
            </a:xfrm>
            <a:prstGeom prst="rect">
              <a:avLst/>
            </a:prstGeom>
            <a:noFill/>
          </p:spPr>
          <p:txBody>
            <a:bodyPr wrap="square" rtlCol="0">
              <a:spAutoFit/>
            </a:bodyPr>
            <a:lstStyle>
              <a:defPPr>
                <a:defRPr lang="en-US"/>
              </a:defPPr>
              <a:lvl1pPr>
                <a:defRPr sz="1100"/>
              </a:lvl1pPr>
            </a:lstStyle>
            <a:p>
              <a:r>
                <a:rPr lang="en-US" dirty="0"/>
                <a:t>Desired Image</a:t>
              </a:r>
            </a:p>
          </p:txBody>
        </p:sp>
        <p:sp>
          <p:nvSpPr>
            <p:cNvPr id="16" name="Freeform: Shape 15">
              <a:extLst>
                <a:ext uri="{FF2B5EF4-FFF2-40B4-BE49-F238E27FC236}">
                  <a16:creationId xmlns:a16="http://schemas.microsoft.com/office/drawing/2014/main" id="{E722519A-84F7-41FD-80CD-C0E87CBDF66C}"/>
                </a:ext>
              </a:extLst>
            </p:cNvPr>
            <p:cNvSpPr/>
            <p:nvPr/>
          </p:nvSpPr>
          <p:spPr>
            <a:xfrm>
              <a:off x="7899871" y="2367751"/>
              <a:ext cx="2192138" cy="548341"/>
            </a:xfrm>
            <a:custGeom>
              <a:avLst/>
              <a:gdLst>
                <a:gd name="connsiteX0" fmla="*/ 0 w 2192138"/>
                <a:gd name="connsiteY0" fmla="*/ 187724 h 548341"/>
                <a:gd name="connsiteX1" fmla="*/ 732731 w 2192138"/>
                <a:gd name="connsiteY1" fmla="*/ 545007 h 548341"/>
                <a:gd name="connsiteX2" fmla="*/ 2192138 w 2192138"/>
                <a:gd name="connsiteY2" fmla="*/ 0 h 548341"/>
              </a:gdLst>
              <a:ahLst/>
              <a:cxnLst>
                <a:cxn ang="0">
                  <a:pos x="connsiteX0" y="connsiteY0"/>
                </a:cxn>
                <a:cxn ang="0">
                  <a:pos x="connsiteX1" y="connsiteY1"/>
                </a:cxn>
                <a:cxn ang="0">
                  <a:pos x="connsiteX2" y="connsiteY2"/>
                </a:cxn>
              </a:cxnLst>
              <a:rect l="l" t="t" r="r" b="b"/>
              <a:pathLst>
                <a:path w="2192138" h="548341">
                  <a:moveTo>
                    <a:pt x="0" y="187724"/>
                  </a:moveTo>
                  <a:cubicBezTo>
                    <a:pt x="183687" y="382009"/>
                    <a:pt x="367375" y="576294"/>
                    <a:pt x="732731" y="545007"/>
                  </a:cubicBezTo>
                  <a:cubicBezTo>
                    <a:pt x="1098087" y="513720"/>
                    <a:pt x="1645112" y="256860"/>
                    <a:pt x="2192138" y="0"/>
                  </a:cubicBezTo>
                </a:path>
              </a:pathLst>
            </a:custGeom>
            <a:noFill/>
            <a:ln>
              <a:solidFill>
                <a:srgbClr val="00B050"/>
              </a:solidFill>
              <a:prstDash val="lgDash"/>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CA39C2E-89D3-4811-B9F2-55CE223DA595}"/>
                    </a:ext>
                  </a:extLst>
                </p:cNvPr>
                <p:cNvSpPr txBox="1"/>
                <p:nvPr/>
              </p:nvSpPr>
              <p:spPr>
                <a:xfrm>
                  <a:off x="11439437" y="1968042"/>
                  <a:ext cx="1993971" cy="798754"/>
                </a:xfrm>
                <a:prstGeom prst="rect">
                  <a:avLst/>
                </a:prstGeom>
                <a:noFill/>
              </p:spPr>
              <p:txBody>
                <a:bodyPr wrap="square" rtlCol="0">
                  <a:spAutoFit/>
                </a:bodyPr>
                <a:lstStyle/>
                <a:p>
                  <a:r>
                    <a:rPr lang="en-US" sz="1100" dirty="0"/>
                    <a:t>Image after </a:t>
                  </a:r>
                  <a14:m>
                    <m:oMath xmlns:m="http://schemas.openxmlformats.org/officeDocument/2006/math">
                      <m:r>
                        <a:rPr lang="en-US" sz="1100" i="1">
                          <a:latin typeface="Cambria Math" panose="02040503050406030204" pitchFamily="18" charset="0"/>
                        </a:rPr>
                        <m:t>𝑘</m:t>
                      </m:r>
                    </m:oMath>
                  </a14:m>
                  <a:r>
                    <a:rPr lang="en-US" sz="1100" dirty="0"/>
                    <a:t> iterations</a:t>
                  </a:r>
                </a:p>
              </p:txBody>
            </p:sp>
          </mc:Choice>
          <mc:Fallback xmlns="">
            <p:sp>
              <p:nvSpPr>
                <p:cNvPr id="17" name="TextBox 16">
                  <a:extLst>
                    <a:ext uri="{FF2B5EF4-FFF2-40B4-BE49-F238E27FC236}">
                      <a16:creationId xmlns:a16="http://schemas.microsoft.com/office/drawing/2014/main" id="{7CA39C2E-89D3-4811-B9F2-55CE223DA595}"/>
                    </a:ext>
                  </a:extLst>
                </p:cNvPr>
                <p:cNvSpPr txBox="1">
                  <a:spLocks noRot="1" noChangeAspect="1" noMove="1" noResize="1" noEditPoints="1" noAdjustHandles="1" noChangeArrowheads="1" noChangeShapeType="1" noTextEdit="1"/>
                </p:cNvSpPr>
                <p:nvPr/>
              </p:nvSpPr>
              <p:spPr>
                <a:xfrm>
                  <a:off x="11439437" y="1968042"/>
                  <a:ext cx="1993971" cy="798754"/>
                </a:xfrm>
                <a:prstGeom prst="rect">
                  <a:avLst/>
                </a:prstGeom>
                <a:blipFill>
                  <a:blip r:embed="rId4"/>
                  <a:stretch>
                    <a:fillRect t="-1408" b="-8451"/>
                  </a:stretch>
                </a:blipFill>
              </p:spPr>
              <p:txBody>
                <a:bodyPr/>
                <a:lstStyle/>
                <a:p>
                  <a:r>
                    <a:rPr lang="en-US">
                      <a:noFill/>
                    </a:rPr>
                    <a:t> </a:t>
                  </a:r>
                </a:p>
              </p:txBody>
            </p:sp>
          </mc:Fallback>
        </mc:AlternateContent>
        <p:pic>
          <p:nvPicPr>
            <p:cNvPr id="18" name="Picture 17">
              <a:extLst>
                <a:ext uri="{FF2B5EF4-FFF2-40B4-BE49-F238E27FC236}">
                  <a16:creationId xmlns:a16="http://schemas.microsoft.com/office/drawing/2014/main" id="{9465ABF0-8DB7-4F77-8D51-FFC2266AB69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rot="20799273">
              <a:off x="144709" y="1998666"/>
              <a:ext cx="1096104" cy="682668"/>
            </a:xfrm>
            <a:prstGeom prst="rect">
              <a:avLst/>
            </a:prstGeom>
          </p:spPr>
        </p:pic>
        <p:cxnSp>
          <p:nvCxnSpPr>
            <p:cNvPr id="19" name="Straight Arrow Connector 18">
              <a:extLst>
                <a:ext uri="{FF2B5EF4-FFF2-40B4-BE49-F238E27FC236}">
                  <a16:creationId xmlns:a16="http://schemas.microsoft.com/office/drawing/2014/main" id="{C76D5395-74ED-420B-8DE5-13E0B4A4D487}"/>
                </a:ext>
              </a:extLst>
            </p:cNvPr>
            <p:cNvCxnSpPr>
              <a:cxnSpLocks/>
              <a:stCxn id="18" idx="3"/>
            </p:cNvCxnSpPr>
            <p:nvPr/>
          </p:nvCxnSpPr>
          <p:spPr>
            <a:xfrm>
              <a:off x="1226015" y="2213498"/>
              <a:ext cx="886709" cy="447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73BF1D5-46CE-43CF-90E4-E8FEF33F1593}"/>
                </a:ext>
              </a:extLst>
            </p:cNvPr>
            <p:cNvSpPr txBox="1"/>
            <p:nvPr/>
          </p:nvSpPr>
          <p:spPr>
            <a:xfrm>
              <a:off x="-776355" y="398860"/>
              <a:ext cx="3763982" cy="969915"/>
            </a:xfrm>
            <a:prstGeom prst="rect">
              <a:avLst/>
            </a:prstGeom>
            <a:noFill/>
          </p:spPr>
          <p:txBody>
            <a:bodyPr wrap="square" rtlCol="0">
              <a:spAutoFit/>
            </a:bodyPr>
            <a:lstStyle/>
            <a:p>
              <a:pPr algn="ctr"/>
              <a:r>
                <a:rPr lang="en-US" sz="1400" dirty="0"/>
                <a:t>PLM Hologram Plane (random phase)</a:t>
              </a:r>
            </a:p>
          </p:txBody>
        </p:sp>
      </p:grpSp>
      <p:sp>
        <p:nvSpPr>
          <p:cNvPr id="25" name="Arrow: Right 24">
            <a:extLst>
              <a:ext uri="{FF2B5EF4-FFF2-40B4-BE49-F238E27FC236}">
                <a16:creationId xmlns:a16="http://schemas.microsoft.com/office/drawing/2014/main" id="{909E750D-9DBD-45EC-8C66-8D2681A7BB2D}"/>
              </a:ext>
            </a:extLst>
          </p:cNvPr>
          <p:cNvSpPr/>
          <p:nvPr/>
        </p:nvSpPr>
        <p:spPr>
          <a:xfrm>
            <a:off x="2943013" y="2571749"/>
            <a:ext cx="2153920" cy="662411"/>
          </a:xfrm>
          <a:prstGeom prs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a:t>Fourier Transform</a:t>
            </a:r>
          </a:p>
        </p:txBody>
      </p:sp>
      <p:sp>
        <p:nvSpPr>
          <p:cNvPr id="28" name="Arrow: Left 27">
            <a:extLst>
              <a:ext uri="{FF2B5EF4-FFF2-40B4-BE49-F238E27FC236}">
                <a16:creationId xmlns:a16="http://schemas.microsoft.com/office/drawing/2014/main" id="{B2149D50-CE1A-4771-B535-7FE09A5D92A5}"/>
              </a:ext>
            </a:extLst>
          </p:cNvPr>
          <p:cNvSpPr/>
          <p:nvPr/>
        </p:nvSpPr>
        <p:spPr>
          <a:xfrm>
            <a:off x="3247812" y="3757674"/>
            <a:ext cx="1849121" cy="658368"/>
          </a:xfrm>
          <a:prstGeom prst="lef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a:t>Inverse Fourier Transform</a:t>
            </a:r>
          </a:p>
        </p:txBody>
      </p:sp>
      <p:sp>
        <p:nvSpPr>
          <p:cNvPr id="29" name="Freeform: Shape 28">
            <a:extLst>
              <a:ext uri="{FF2B5EF4-FFF2-40B4-BE49-F238E27FC236}">
                <a16:creationId xmlns:a16="http://schemas.microsoft.com/office/drawing/2014/main" id="{5AB8E153-B25E-40DD-B669-DD259B90DE3A}"/>
              </a:ext>
            </a:extLst>
          </p:cNvPr>
          <p:cNvSpPr/>
          <p:nvPr/>
        </p:nvSpPr>
        <p:spPr>
          <a:xfrm>
            <a:off x="5415353" y="4224381"/>
            <a:ext cx="1182548" cy="295802"/>
          </a:xfrm>
          <a:custGeom>
            <a:avLst/>
            <a:gdLst>
              <a:gd name="connsiteX0" fmla="*/ 0 w 2192138"/>
              <a:gd name="connsiteY0" fmla="*/ 187724 h 548341"/>
              <a:gd name="connsiteX1" fmla="*/ 732731 w 2192138"/>
              <a:gd name="connsiteY1" fmla="*/ 545007 h 548341"/>
              <a:gd name="connsiteX2" fmla="*/ 2192138 w 2192138"/>
              <a:gd name="connsiteY2" fmla="*/ 0 h 548341"/>
            </a:gdLst>
            <a:ahLst/>
            <a:cxnLst>
              <a:cxn ang="0">
                <a:pos x="connsiteX0" y="connsiteY0"/>
              </a:cxn>
              <a:cxn ang="0">
                <a:pos x="connsiteX1" y="connsiteY1"/>
              </a:cxn>
              <a:cxn ang="0">
                <a:pos x="connsiteX2" y="connsiteY2"/>
              </a:cxn>
            </a:cxnLst>
            <a:rect l="l" t="t" r="r" b="b"/>
            <a:pathLst>
              <a:path w="2192138" h="548341">
                <a:moveTo>
                  <a:pt x="0" y="187724"/>
                </a:moveTo>
                <a:cubicBezTo>
                  <a:pt x="183687" y="382009"/>
                  <a:pt x="367375" y="576294"/>
                  <a:pt x="732731" y="545007"/>
                </a:cubicBezTo>
                <a:cubicBezTo>
                  <a:pt x="1098087" y="513720"/>
                  <a:pt x="1645112" y="256860"/>
                  <a:pt x="2192138" y="0"/>
                </a:cubicBezTo>
              </a:path>
            </a:pathLst>
          </a:custGeom>
          <a:noFill/>
          <a:ln>
            <a:solidFill>
              <a:srgbClr val="00B050"/>
            </a:solidFill>
            <a:prstDash val="lgDash"/>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extLst>
              <a:ext uri="{FF2B5EF4-FFF2-40B4-BE49-F238E27FC236}">
                <a16:creationId xmlns:a16="http://schemas.microsoft.com/office/drawing/2014/main" id="{12C01AD6-4722-41D5-8D2C-DF0ECF31F67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07833" y="3890207"/>
            <a:ext cx="621101" cy="555457"/>
          </a:xfrm>
          <a:prstGeom prst="rect">
            <a:avLst/>
          </a:prstGeom>
        </p:spPr>
      </p:pic>
      <p:pic>
        <p:nvPicPr>
          <p:cNvPr id="43" name="Content Placeholder 3">
            <a:extLst>
              <a:ext uri="{FF2B5EF4-FFF2-40B4-BE49-F238E27FC236}">
                <a16:creationId xmlns:a16="http://schemas.microsoft.com/office/drawing/2014/main" id="{47153C20-61B6-4775-89D1-2D86B979C114}"/>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6707833" y="2598863"/>
            <a:ext cx="621101" cy="555458"/>
          </a:xfrm>
          <a:prstGeom prst="rect">
            <a:avLst/>
          </a:prstGeom>
        </p:spPr>
      </p:pic>
      <p:sp>
        <p:nvSpPr>
          <p:cNvPr id="45" name="Oval 44">
            <a:extLst>
              <a:ext uri="{FF2B5EF4-FFF2-40B4-BE49-F238E27FC236}">
                <a16:creationId xmlns:a16="http://schemas.microsoft.com/office/drawing/2014/main" id="{6ECDF49D-F29C-4EFA-803E-A2EC931CF2FF}"/>
              </a:ext>
            </a:extLst>
          </p:cNvPr>
          <p:cNvSpPr/>
          <p:nvPr/>
        </p:nvSpPr>
        <p:spPr>
          <a:xfrm rot="20716857">
            <a:off x="1253033" y="2800439"/>
            <a:ext cx="178071" cy="389360"/>
          </a:xfrm>
          <a:prstGeom prst="ellips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a:extLst>
              <a:ext uri="{FF2B5EF4-FFF2-40B4-BE49-F238E27FC236}">
                <a16:creationId xmlns:a16="http://schemas.microsoft.com/office/drawing/2014/main" id="{A1F4D3ED-B912-467B-A920-75BC9CF2C733}"/>
              </a:ext>
            </a:extLst>
          </p:cNvPr>
          <p:cNvSpPr/>
          <p:nvPr/>
        </p:nvSpPr>
        <p:spPr>
          <a:xfrm rot="20716857">
            <a:off x="1415266" y="2753457"/>
            <a:ext cx="178071" cy="389360"/>
          </a:xfrm>
          <a:prstGeom prst="ellipse">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a:extLst>
              <a:ext uri="{FF2B5EF4-FFF2-40B4-BE49-F238E27FC236}">
                <a16:creationId xmlns:a16="http://schemas.microsoft.com/office/drawing/2014/main" id="{5678CD8A-607A-4184-9F44-9755995333C9}"/>
              </a:ext>
            </a:extLst>
          </p:cNvPr>
          <p:cNvSpPr/>
          <p:nvPr/>
        </p:nvSpPr>
        <p:spPr>
          <a:xfrm rot="20716857">
            <a:off x="1577952" y="2720661"/>
            <a:ext cx="178071" cy="389360"/>
          </a:xfrm>
          <a:prstGeom prst="ellipse">
            <a:avLst/>
          </a:prstGeom>
          <a:solidFill>
            <a:srgbClr val="0070C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E30930C8-1AAF-4B78-B35C-50211D652D8E}"/>
              </a:ext>
            </a:extLst>
          </p:cNvPr>
          <p:cNvSpPr/>
          <p:nvPr/>
        </p:nvSpPr>
        <p:spPr>
          <a:xfrm>
            <a:off x="152401" y="4105621"/>
            <a:ext cx="599440" cy="1375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Red Laser</a:t>
            </a:r>
          </a:p>
        </p:txBody>
      </p:sp>
      <p:cxnSp>
        <p:nvCxnSpPr>
          <p:cNvPr id="50" name="Straight Connector 49">
            <a:extLst>
              <a:ext uri="{FF2B5EF4-FFF2-40B4-BE49-F238E27FC236}">
                <a16:creationId xmlns:a16="http://schemas.microsoft.com/office/drawing/2014/main" id="{B487E4DA-B656-4BB1-83C3-7DEEB0C535F4}"/>
              </a:ext>
            </a:extLst>
          </p:cNvPr>
          <p:cNvCxnSpPr>
            <a:cxnSpLocks/>
          </p:cNvCxnSpPr>
          <p:nvPr/>
        </p:nvCxnSpPr>
        <p:spPr>
          <a:xfrm>
            <a:off x="751841" y="4180450"/>
            <a:ext cx="499847" cy="798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544C0EC-1BEF-4904-B9E7-67E8C4857599}"/>
              </a:ext>
            </a:extLst>
          </p:cNvPr>
          <p:cNvCxnSpPr/>
          <p:nvPr/>
        </p:nvCxnSpPr>
        <p:spPr>
          <a:xfrm flipH="1">
            <a:off x="1202092" y="4050244"/>
            <a:ext cx="171445" cy="253317"/>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11DA13B-32D2-45DD-8FE0-0AFCA76FFF5A}"/>
              </a:ext>
            </a:extLst>
          </p:cNvPr>
          <p:cNvCxnSpPr/>
          <p:nvPr/>
        </p:nvCxnSpPr>
        <p:spPr>
          <a:xfrm flipH="1">
            <a:off x="1405227" y="4189695"/>
            <a:ext cx="171445" cy="253317"/>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CC31FA6-85B3-43D6-85B3-17E307548DE1}"/>
              </a:ext>
            </a:extLst>
          </p:cNvPr>
          <p:cNvCxnSpPr/>
          <p:nvPr/>
        </p:nvCxnSpPr>
        <p:spPr>
          <a:xfrm flipH="1">
            <a:off x="1604198" y="4327986"/>
            <a:ext cx="171445" cy="253317"/>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5629000-DD7E-465C-8D6D-4B3183A08CDF}"/>
              </a:ext>
            </a:extLst>
          </p:cNvPr>
          <p:cNvCxnSpPr>
            <a:cxnSpLocks/>
          </p:cNvCxnSpPr>
          <p:nvPr/>
        </p:nvCxnSpPr>
        <p:spPr>
          <a:xfrm flipH="1">
            <a:off x="1251688" y="2990389"/>
            <a:ext cx="78714" cy="1177546"/>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C6DD4CE-EA88-4A97-9E1D-439EDC9A2D34}"/>
              </a:ext>
            </a:extLst>
          </p:cNvPr>
          <p:cNvCxnSpPr>
            <a:cxnSpLocks/>
          </p:cNvCxnSpPr>
          <p:nvPr/>
        </p:nvCxnSpPr>
        <p:spPr>
          <a:xfrm>
            <a:off x="797038" y="4344257"/>
            <a:ext cx="651529" cy="4704"/>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7D8AE37-15E5-4E4C-8E0C-B4F190347FE8}"/>
              </a:ext>
            </a:extLst>
          </p:cNvPr>
          <p:cNvCxnSpPr>
            <a:cxnSpLocks/>
          </p:cNvCxnSpPr>
          <p:nvPr/>
        </p:nvCxnSpPr>
        <p:spPr>
          <a:xfrm flipH="1">
            <a:off x="1448568" y="2952206"/>
            <a:ext cx="70743" cy="1378379"/>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BF1DED27-6670-41CB-B935-D46AA75D018A}"/>
              </a:ext>
            </a:extLst>
          </p:cNvPr>
          <p:cNvSpPr/>
          <p:nvPr/>
        </p:nvSpPr>
        <p:spPr>
          <a:xfrm>
            <a:off x="265174" y="4275495"/>
            <a:ext cx="599440" cy="13752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600" dirty="0"/>
              <a:t>Green Laser</a:t>
            </a:r>
          </a:p>
        </p:txBody>
      </p:sp>
      <p:sp>
        <p:nvSpPr>
          <p:cNvPr id="69" name="Rectangle 68">
            <a:extLst>
              <a:ext uri="{FF2B5EF4-FFF2-40B4-BE49-F238E27FC236}">
                <a16:creationId xmlns:a16="http://schemas.microsoft.com/office/drawing/2014/main" id="{FEC3C324-7628-486A-BB1D-E653F8D0CABC}"/>
              </a:ext>
            </a:extLst>
          </p:cNvPr>
          <p:cNvSpPr/>
          <p:nvPr/>
        </p:nvSpPr>
        <p:spPr>
          <a:xfrm>
            <a:off x="417574" y="4427895"/>
            <a:ext cx="599440" cy="13752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600" dirty="0"/>
              <a:t>Blue Laser</a:t>
            </a:r>
          </a:p>
        </p:txBody>
      </p:sp>
      <p:cxnSp>
        <p:nvCxnSpPr>
          <p:cNvPr id="70" name="Straight Connector 69">
            <a:extLst>
              <a:ext uri="{FF2B5EF4-FFF2-40B4-BE49-F238E27FC236}">
                <a16:creationId xmlns:a16="http://schemas.microsoft.com/office/drawing/2014/main" id="{A3ADB436-41EF-46FC-A559-B07E0B8E269E}"/>
              </a:ext>
            </a:extLst>
          </p:cNvPr>
          <p:cNvCxnSpPr>
            <a:cxnSpLocks/>
          </p:cNvCxnSpPr>
          <p:nvPr/>
        </p:nvCxnSpPr>
        <p:spPr>
          <a:xfrm>
            <a:off x="1004637" y="4489577"/>
            <a:ext cx="651529" cy="4704"/>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1972F442-011D-4A51-8ECC-8DB8583A42D6}"/>
              </a:ext>
            </a:extLst>
          </p:cNvPr>
          <p:cNvCxnSpPr>
            <a:cxnSpLocks/>
          </p:cNvCxnSpPr>
          <p:nvPr/>
        </p:nvCxnSpPr>
        <p:spPr>
          <a:xfrm flipH="1">
            <a:off x="1637300" y="2945567"/>
            <a:ext cx="67831" cy="153808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75" name="Slide Number Placeholder 74">
            <a:extLst>
              <a:ext uri="{FF2B5EF4-FFF2-40B4-BE49-F238E27FC236}">
                <a16:creationId xmlns:a16="http://schemas.microsoft.com/office/drawing/2014/main" id="{2FE25CDD-CB05-4315-A779-975A60CCA129}"/>
              </a:ext>
            </a:extLst>
          </p:cNvPr>
          <p:cNvSpPr>
            <a:spLocks noGrp="1"/>
          </p:cNvSpPr>
          <p:nvPr>
            <p:ph type="sldNum" sz="quarter" idx="10"/>
          </p:nvPr>
        </p:nvSpPr>
        <p:spPr/>
        <p:txBody>
          <a:bodyPr/>
          <a:lstStyle/>
          <a:p>
            <a:pPr>
              <a:defRPr/>
            </a:pPr>
            <a:fld id="{2B97888F-6AF7-4263-B69D-592D8C33BAC7}" type="slidenum">
              <a:rPr lang="en-US" smtClean="0"/>
              <a:pPr>
                <a:defRPr/>
              </a:pPr>
              <a:t>108</a:t>
            </a:fld>
            <a:endParaRPr lang="en-US"/>
          </a:p>
        </p:txBody>
      </p:sp>
    </p:spTree>
    <p:extLst>
      <p:ext uri="{BB962C8B-B14F-4D97-AF65-F5344CB8AC3E}">
        <p14:creationId xmlns:p14="http://schemas.microsoft.com/office/powerpoint/2010/main" val="247769065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E452C67-04CF-4CF3-B198-F9675C8BB6A5}"/>
              </a:ext>
            </a:extLst>
          </p:cNvPr>
          <p:cNvGrpSpPr/>
          <p:nvPr/>
        </p:nvGrpSpPr>
        <p:grpSpPr>
          <a:xfrm>
            <a:off x="2562045" y="1261612"/>
            <a:ext cx="2691433" cy="1411648"/>
            <a:chOff x="2562045" y="1442767"/>
            <a:chExt cx="3041860" cy="1731754"/>
          </a:xfrm>
        </p:grpSpPr>
        <p:pic>
          <p:nvPicPr>
            <p:cNvPr id="5" name="Picture 4">
              <a:extLst>
                <a:ext uri="{FF2B5EF4-FFF2-40B4-BE49-F238E27FC236}">
                  <a16:creationId xmlns:a16="http://schemas.microsoft.com/office/drawing/2014/main" id="{F4C9F3E0-4FCE-48F4-8C89-BE184A9F130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562045" y="1442767"/>
              <a:ext cx="3041860" cy="1598828"/>
            </a:xfrm>
            <a:prstGeom prst="rect">
              <a:avLst/>
            </a:prstGeom>
          </p:spPr>
        </p:pic>
        <p:sp>
          <p:nvSpPr>
            <p:cNvPr id="9" name="Rectangle 8">
              <a:extLst>
                <a:ext uri="{FF2B5EF4-FFF2-40B4-BE49-F238E27FC236}">
                  <a16:creationId xmlns:a16="http://schemas.microsoft.com/office/drawing/2014/main" id="{CCBC9F2F-C3C5-4443-98DC-2D95672BA4D5}"/>
                </a:ext>
              </a:extLst>
            </p:cNvPr>
            <p:cNvSpPr/>
            <p:nvPr/>
          </p:nvSpPr>
          <p:spPr>
            <a:xfrm>
              <a:off x="3847381" y="2854416"/>
              <a:ext cx="345057" cy="320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2" name="Title 1"/>
          <p:cNvSpPr>
            <a:spLocks noGrp="1"/>
          </p:cNvSpPr>
          <p:nvPr>
            <p:ph type="title"/>
          </p:nvPr>
        </p:nvSpPr>
        <p:spPr/>
        <p:txBody>
          <a:bodyPr/>
          <a:lstStyle/>
          <a:p>
            <a:r>
              <a:rPr lang="en-US" dirty="0"/>
              <a:t>Removing diffraction orders from PLM Image</a:t>
            </a:r>
          </a:p>
        </p:txBody>
      </p:sp>
      <p:sp>
        <p:nvSpPr>
          <p:cNvPr id="7" name="Content Placeholder 2">
            <a:extLst>
              <a:ext uri="{FF2B5EF4-FFF2-40B4-BE49-F238E27FC236}">
                <a16:creationId xmlns:a16="http://schemas.microsoft.com/office/drawing/2014/main" id="{2BFCD08B-BF9E-4112-BC55-A0D7DB07500F}"/>
              </a:ext>
            </a:extLst>
          </p:cNvPr>
          <p:cNvSpPr>
            <a:spLocks noGrp="1"/>
          </p:cNvSpPr>
          <p:nvPr>
            <p:ph idx="1"/>
          </p:nvPr>
        </p:nvSpPr>
        <p:spPr/>
        <p:txBody>
          <a:bodyPr/>
          <a:lstStyle/>
          <a:p>
            <a:pPr>
              <a:lnSpc>
                <a:spcPct val="150000"/>
              </a:lnSpc>
              <a:spcBef>
                <a:spcPts val="0"/>
              </a:spcBef>
            </a:pPr>
            <a:r>
              <a:rPr lang="en-US" sz="1600" dirty="0"/>
              <a:t>Bring the far field in closer using a lens</a:t>
            </a:r>
          </a:p>
        </p:txBody>
      </p:sp>
      <p:cxnSp>
        <p:nvCxnSpPr>
          <p:cNvPr id="6" name="Straight Connector 5">
            <a:extLst>
              <a:ext uri="{FF2B5EF4-FFF2-40B4-BE49-F238E27FC236}">
                <a16:creationId xmlns:a16="http://schemas.microsoft.com/office/drawing/2014/main" id="{2766322D-81B5-495F-A8C3-7EF2DB3C2420}"/>
              </a:ext>
            </a:extLst>
          </p:cNvPr>
          <p:cNvCxnSpPr>
            <a:cxnSpLocks/>
          </p:cNvCxnSpPr>
          <p:nvPr/>
        </p:nvCxnSpPr>
        <p:spPr>
          <a:xfrm>
            <a:off x="6228272" y="3402125"/>
            <a:ext cx="0" cy="869110"/>
          </a:xfrm>
          <a:prstGeom prst="line">
            <a:avLst/>
          </a:prstGeom>
          <a:ln w="28575">
            <a:solidFill>
              <a:srgbClr val="92D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83D4E68A-71C5-4D6C-9CBA-073FD217C789}"/>
              </a:ext>
            </a:extLst>
          </p:cNvPr>
          <p:cNvSpPr txBox="1">
            <a:spLocks/>
          </p:cNvSpPr>
          <p:nvPr/>
        </p:nvSpPr>
        <p:spPr bwMode="auto">
          <a:xfrm>
            <a:off x="241460" y="2562380"/>
            <a:ext cx="8063995" cy="461665"/>
          </a:xfrm>
          <a:prstGeom prst="rect">
            <a:avLst/>
          </a:prstGeom>
          <a:noFill/>
          <a:ln w="9525" algn="ctr">
            <a:noFill/>
            <a:miter lim="800000"/>
            <a:headEnd/>
            <a:tailEnd/>
          </a:ln>
        </p:spPr>
        <p:txBody>
          <a:bodyPr vert="horz" wrap="square" lIns="76179" tIns="38088" rIns="76179" bIns="38088" numCol="1" anchor="t" anchorCtr="0" compatLnSpc="1">
            <a:prstTxWarp prst="textNoShape">
              <a:avLst/>
            </a:prstTxWarp>
          </a:bodyPr>
          <a:lstStyle>
            <a:lvl1pPr marL="189124" indent="-189124" algn="l" rtl="0" eaLnBrk="1" fontAlgn="base" hangingPunct="1">
              <a:spcBef>
                <a:spcPts val="667"/>
              </a:spcBef>
              <a:spcAft>
                <a:spcPct val="0"/>
              </a:spcAft>
              <a:buChar char="•"/>
              <a:defRPr sz="1700">
                <a:solidFill>
                  <a:schemeClr val="tx1"/>
                </a:solidFill>
                <a:latin typeface="+mn-lt"/>
                <a:ea typeface="+mn-ea"/>
                <a:cs typeface="+mn-cs"/>
              </a:defRPr>
            </a:lvl1pPr>
            <a:lvl2pPr marL="478763" indent="-194416" algn="l" rtl="0" eaLnBrk="1" fontAlgn="base" hangingPunct="1">
              <a:spcBef>
                <a:spcPct val="20000"/>
              </a:spcBef>
              <a:spcAft>
                <a:spcPct val="0"/>
              </a:spcAft>
              <a:buChar char="–"/>
              <a:defRPr>
                <a:solidFill>
                  <a:schemeClr val="tx1"/>
                </a:solidFill>
                <a:latin typeface="+mn-lt"/>
              </a:defRPr>
            </a:lvl2pPr>
            <a:lvl3pPr marL="711530" indent="-137548" algn="l" rtl="0" eaLnBrk="1" fontAlgn="base" hangingPunct="1">
              <a:spcBef>
                <a:spcPct val="15000"/>
              </a:spcBef>
              <a:spcAft>
                <a:spcPct val="0"/>
              </a:spcAft>
              <a:buChar char="•"/>
              <a:defRPr sz="1500">
                <a:solidFill>
                  <a:schemeClr val="tx1"/>
                </a:solidFill>
                <a:latin typeface="+mn-lt"/>
              </a:defRPr>
            </a:lvl3pPr>
            <a:lvl4pPr marL="1001168" indent="-194416" algn="l" rtl="0" eaLnBrk="1" fontAlgn="base" hangingPunct="1">
              <a:spcBef>
                <a:spcPct val="5000"/>
              </a:spcBef>
              <a:spcAft>
                <a:spcPct val="0"/>
              </a:spcAft>
              <a:buChar char="–"/>
              <a:defRPr sz="1500">
                <a:solidFill>
                  <a:schemeClr val="tx1"/>
                </a:solidFill>
                <a:latin typeface="+mn-lt"/>
              </a:defRPr>
            </a:lvl4pPr>
            <a:lvl5pPr marL="1240546" indent="-144163" algn="l" rtl="0" eaLnBrk="1" fontAlgn="base" hangingPunct="1">
              <a:spcBef>
                <a:spcPct val="0"/>
              </a:spcBef>
              <a:spcAft>
                <a:spcPct val="0"/>
              </a:spcAft>
              <a:buChar char="»"/>
              <a:defRPr sz="1500">
                <a:solidFill>
                  <a:schemeClr val="tx1"/>
                </a:solidFill>
                <a:latin typeface="+mn-lt"/>
              </a:defRPr>
            </a:lvl5pPr>
            <a:lvl6pPr marL="1621441" indent="-144163" algn="l" rtl="0" eaLnBrk="1" fontAlgn="base" hangingPunct="1">
              <a:spcBef>
                <a:spcPct val="0"/>
              </a:spcBef>
              <a:spcAft>
                <a:spcPct val="0"/>
              </a:spcAft>
              <a:buChar char="»"/>
              <a:defRPr sz="1300">
                <a:solidFill>
                  <a:schemeClr val="tx1"/>
                </a:solidFill>
                <a:latin typeface="+mn-lt"/>
              </a:defRPr>
            </a:lvl6pPr>
            <a:lvl7pPr marL="2002336" indent="-144163" algn="l" rtl="0" eaLnBrk="1" fontAlgn="base" hangingPunct="1">
              <a:spcBef>
                <a:spcPct val="0"/>
              </a:spcBef>
              <a:spcAft>
                <a:spcPct val="0"/>
              </a:spcAft>
              <a:buChar char="»"/>
              <a:defRPr sz="1300">
                <a:solidFill>
                  <a:schemeClr val="tx1"/>
                </a:solidFill>
                <a:latin typeface="+mn-lt"/>
              </a:defRPr>
            </a:lvl7pPr>
            <a:lvl8pPr marL="2383230" indent="-144163" algn="l" rtl="0" eaLnBrk="1" fontAlgn="base" hangingPunct="1">
              <a:spcBef>
                <a:spcPct val="0"/>
              </a:spcBef>
              <a:spcAft>
                <a:spcPct val="0"/>
              </a:spcAft>
              <a:buChar char="»"/>
              <a:defRPr sz="1300">
                <a:solidFill>
                  <a:schemeClr val="tx1"/>
                </a:solidFill>
                <a:latin typeface="+mn-lt"/>
              </a:defRPr>
            </a:lvl8pPr>
            <a:lvl9pPr marL="2764124" indent="-144163" algn="l" rtl="0" eaLnBrk="1" fontAlgn="base" hangingPunct="1">
              <a:spcBef>
                <a:spcPct val="0"/>
              </a:spcBef>
              <a:spcAft>
                <a:spcPct val="0"/>
              </a:spcAft>
              <a:buChar char="»"/>
              <a:defRPr sz="1300">
                <a:solidFill>
                  <a:schemeClr val="tx1"/>
                </a:solidFill>
                <a:latin typeface="+mn-lt"/>
              </a:defRPr>
            </a:lvl9pPr>
          </a:lstStyle>
          <a:p>
            <a:pPr marL="189124" marR="0" lvl="0" indent="-189124" algn="l" defTabSz="914400" rtl="0" eaLnBrk="1" fontAlgn="base" latinLnBrk="0" hangingPunct="1">
              <a:lnSpc>
                <a:spcPct val="150000"/>
              </a:lnSpc>
              <a:spcBef>
                <a:spcPts val="0"/>
              </a:spcBef>
              <a:spcAft>
                <a:spcPct val="0"/>
              </a:spcAft>
              <a:buClrTx/>
              <a:buSzTx/>
              <a:buFontTx/>
              <a:buChar char="•"/>
              <a:tabLst/>
              <a:defRPr/>
            </a:pPr>
            <a:r>
              <a:rPr kumimoji="0" lang="en-US" sz="1600" b="0" i="0" u="none" strike="noStrike" kern="0" cap="none" spc="0" normalizeH="0" baseline="0" noProof="0" dirty="0">
                <a:ln>
                  <a:noFill/>
                </a:ln>
                <a:solidFill>
                  <a:srgbClr val="000000"/>
                </a:solidFill>
                <a:effectLst/>
                <a:uLnTx/>
                <a:uFillTx/>
                <a:latin typeface="Arial"/>
                <a:ea typeface="+mn-ea"/>
                <a:cs typeface="+mn-cs"/>
              </a:rPr>
              <a:t>Move the image focus by adding spherical wave phase delay to the phase function</a:t>
            </a:r>
          </a:p>
        </p:txBody>
      </p:sp>
      <p:grpSp>
        <p:nvGrpSpPr>
          <p:cNvPr id="16" name="Group 15">
            <a:extLst>
              <a:ext uri="{FF2B5EF4-FFF2-40B4-BE49-F238E27FC236}">
                <a16:creationId xmlns:a16="http://schemas.microsoft.com/office/drawing/2014/main" id="{0DE4ACDC-DD26-4DD4-9F02-CE05FCC04DF7}"/>
              </a:ext>
            </a:extLst>
          </p:cNvPr>
          <p:cNvGrpSpPr/>
          <p:nvPr/>
        </p:nvGrpSpPr>
        <p:grpSpPr>
          <a:xfrm>
            <a:off x="2658897" y="3161911"/>
            <a:ext cx="2691433" cy="1411648"/>
            <a:chOff x="2562045" y="1442767"/>
            <a:chExt cx="3041860" cy="1731754"/>
          </a:xfrm>
        </p:grpSpPr>
        <p:pic>
          <p:nvPicPr>
            <p:cNvPr id="17" name="Picture 16">
              <a:extLst>
                <a:ext uri="{FF2B5EF4-FFF2-40B4-BE49-F238E27FC236}">
                  <a16:creationId xmlns:a16="http://schemas.microsoft.com/office/drawing/2014/main" id="{275B35C3-933F-42AF-9180-0D441E65926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562045" y="1442767"/>
              <a:ext cx="3041860" cy="1598828"/>
            </a:xfrm>
            <a:prstGeom prst="rect">
              <a:avLst/>
            </a:prstGeom>
          </p:spPr>
        </p:pic>
        <p:sp>
          <p:nvSpPr>
            <p:cNvPr id="18" name="Rectangle 17">
              <a:extLst>
                <a:ext uri="{FF2B5EF4-FFF2-40B4-BE49-F238E27FC236}">
                  <a16:creationId xmlns:a16="http://schemas.microsoft.com/office/drawing/2014/main" id="{AF68B2EB-6585-4D57-8497-B2FAA136A902}"/>
                </a:ext>
              </a:extLst>
            </p:cNvPr>
            <p:cNvSpPr/>
            <p:nvPr/>
          </p:nvSpPr>
          <p:spPr>
            <a:xfrm>
              <a:off x="3847381" y="2854416"/>
              <a:ext cx="345057" cy="320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25" name="Arc 24">
            <a:extLst>
              <a:ext uri="{FF2B5EF4-FFF2-40B4-BE49-F238E27FC236}">
                <a16:creationId xmlns:a16="http://schemas.microsoft.com/office/drawing/2014/main" id="{A3CF073F-FD74-49ED-85C3-192776A5705B}"/>
              </a:ext>
            </a:extLst>
          </p:cNvPr>
          <p:cNvSpPr/>
          <p:nvPr/>
        </p:nvSpPr>
        <p:spPr>
          <a:xfrm>
            <a:off x="3079749" y="3517647"/>
            <a:ext cx="250047" cy="551473"/>
          </a:xfrm>
          <a:prstGeom prst="arc">
            <a:avLst>
              <a:gd name="adj1" fmla="val 16200000"/>
              <a:gd name="adj2" fmla="val 5456345"/>
            </a:avLst>
          </a:prstGeom>
          <a:ln w="9525">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 name="Arc 25">
            <a:extLst>
              <a:ext uri="{FF2B5EF4-FFF2-40B4-BE49-F238E27FC236}">
                <a16:creationId xmlns:a16="http://schemas.microsoft.com/office/drawing/2014/main" id="{AB4A13D7-A079-4242-96AF-9749CEE52EFC}"/>
              </a:ext>
            </a:extLst>
          </p:cNvPr>
          <p:cNvSpPr/>
          <p:nvPr/>
        </p:nvSpPr>
        <p:spPr>
          <a:xfrm>
            <a:off x="3079749" y="3430171"/>
            <a:ext cx="405323" cy="726424"/>
          </a:xfrm>
          <a:prstGeom prst="arc">
            <a:avLst>
              <a:gd name="adj1" fmla="val 16200000"/>
              <a:gd name="adj2" fmla="val 5456345"/>
            </a:avLst>
          </a:prstGeom>
          <a:ln w="9525">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 name="Arc 26">
            <a:extLst>
              <a:ext uri="{FF2B5EF4-FFF2-40B4-BE49-F238E27FC236}">
                <a16:creationId xmlns:a16="http://schemas.microsoft.com/office/drawing/2014/main" id="{C8337555-21E5-43F3-9303-1727D0E34A5A}"/>
              </a:ext>
            </a:extLst>
          </p:cNvPr>
          <p:cNvSpPr/>
          <p:nvPr/>
        </p:nvSpPr>
        <p:spPr>
          <a:xfrm>
            <a:off x="3239280" y="3331853"/>
            <a:ext cx="405323" cy="882579"/>
          </a:xfrm>
          <a:prstGeom prst="arc">
            <a:avLst>
              <a:gd name="adj1" fmla="val 16200000"/>
              <a:gd name="adj2" fmla="val 5456345"/>
            </a:avLst>
          </a:prstGeom>
          <a:ln w="9525">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 name="Arc 27">
            <a:extLst>
              <a:ext uri="{FF2B5EF4-FFF2-40B4-BE49-F238E27FC236}">
                <a16:creationId xmlns:a16="http://schemas.microsoft.com/office/drawing/2014/main" id="{5F6FA27C-0479-4F72-8186-0435A17E1D43}"/>
              </a:ext>
            </a:extLst>
          </p:cNvPr>
          <p:cNvSpPr/>
          <p:nvPr/>
        </p:nvSpPr>
        <p:spPr>
          <a:xfrm>
            <a:off x="3412611" y="3243280"/>
            <a:ext cx="463983" cy="1027955"/>
          </a:xfrm>
          <a:prstGeom prst="arc">
            <a:avLst>
              <a:gd name="adj1" fmla="val 16200000"/>
              <a:gd name="adj2" fmla="val 5456345"/>
            </a:avLst>
          </a:prstGeom>
          <a:ln w="9525">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 name="Arc 28">
            <a:extLst>
              <a:ext uri="{FF2B5EF4-FFF2-40B4-BE49-F238E27FC236}">
                <a16:creationId xmlns:a16="http://schemas.microsoft.com/office/drawing/2014/main" id="{CA2EB1C9-CBEB-4FAA-B280-E94E4E77EF08}"/>
              </a:ext>
            </a:extLst>
          </p:cNvPr>
          <p:cNvSpPr/>
          <p:nvPr/>
        </p:nvSpPr>
        <p:spPr>
          <a:xfrm rot="10800000">
            <a:off x="3989948" y="3262641"/>
            <a:ext cx="463983" cy="1027955"/>
          </a:xfrm>
          <a:prstGeom prst="arc">
            <a:avLst>
              <a:gd name="adj1" fmla="val 16200000"/>
              <a:gd name="adj2" fmla="val 5456345"/>
            </a:avLst>
          </a:prstGeom>
          <a:ln w="9525">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 name="Arc 29">
            <a:extLst>
              <a:ext uri="{FF2B5EF4-FFF2-40B4-BE49-F238E27FC236}">
                <a16:creationId xmlns:a16="http://schemas.microsoft.com/office/drawing/2014/main" id="{4D8384AB-C839-443D-8705-DE7D7EF9AB28}"/>
              </a:ext>
            </a:extLst>
          </p:cNvPr>
          <p:cNvSpPr/>
          <p:nvPr/>
        </p:nvSpPr>
        <p:spPr>
          <a:xfrm rot="10800000">
            <a:off x="4335292" y="3355818"/>
            <a:ext cx="463983" cy="875130"/>
          </a:xfrm>
          <a:prstGeom prst="arc">
            <a:avLst>
              <a:gd name="adj1" fmla="val 16200000"/>
              <a:gd name="adj2" fmla="val 5456345"/>
            </a:avLst>
          </a:prstGeom>
          <a:ln w="9525">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 name="Arc 30">
            <a:extLst>
              <a:ext uri="{FF2B5EF4-FFF2-40B4-BE49-F238E27FC236}">
                <a16:creationId xmlns:a16="http://schemas.microsoft.com/office/drawing/2014/main" id="{214B2F09-6C3F-46EA-B942-03138F837E45}"/>
              </a:ext>
            </a:extLst>
          </p:cNvPr>
          <p:cNvSpPr/>
          <p:nvPr/>
        </p:nvSpPr>
        <p:spPr>
          <a:xfrm rot="10800000">
            <a:off x="4750452" y="3430171"/>
            <a:ext cx="463983" cy="713301"/>
          </a:xfrm>
          <a:prstGeom prst="arc">
            <a:avLst>
              <a:gd name="adj1" fmla="val 16200000"/>
              <a:gd name="adj2" fmla="val 5456345"/>
            </a:avLst>
          </a:prstGeom>
          <a:ln w="9525">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 name="Arc 31">
            <a:extLst>
              <a:ext uri="{FF2B5EF4-FFF2-40B4-BE49-F238E27FC236}">
                <a16:creationId xmlns:a16="http://schemas.microsoft.com/office/drawing/2014/main" id="{650FDFB2-9C22-4AAB-8945-82E335C364D2}"/>
              </a:ext>
            </a:extLst>
          </p:cNvPr>
          <p:cNvSpPr/>
          <p:nvPr/>
        </p:nvSpPr>
        <p:spPr>
          <a:xfrm rot="10800000">
            <a:off x="5144617" y="3550994"/>
            <a:ext cx="463983" cy="518125"/>
          </a:xfrm>
          <a:prstGeom prst="arc">
            <a:avLst>
              <a:gd name="adj1" fmla="val 16200000"/>
              <a:gd name="adj2" fmla="val 5456345"/>
            </a:avLst>
          </a:prstGeom>
          <a:ln w="9525">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 name="Arc 32">
            <a:extLst>
              <a:ext uri="{FF2B5EF4-FFF2-40B4-BE49-F238E27FC236}">
                <a16:creationId xmlns:a16="http://schemas.microsoft.com/office/drawing/2014/main" id="{49FEEC7E-5EE3-462E-BFA3-2215DC2C66B9}"/>
              </a:ext>
            </a:extLst>
          </p:cNvPr>
          <p:cNvSpPr/>
          <p:nvPr/>
        </p:nvSpPr>
        <p:spPr>
          <a:xfrm rot="10800000">
            <a:off x="5487196" y="3647428"/>
            <a:ext cx="272487" cy="325257"/>
          </a:xfrm>
          <a:prstGeom prst="arc">
            <a:avLst>
              <a:gd name="adj1" fmla="val 16200000"/>
              <a:gd name="adj2" fmla="val 5456345"/>
            </a:avLst>
          </a:prstGeom>
          <a:ln w="9525">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cxnSp>
        <p:nvCxnSpPr>
          <p:cNvPr id="35" name="Straight Arrow Connector 34">
            <a:extLst>
              <a:ext uri="{FF2B5EF4-FFF2-40B4-BE49-F238E27FC236}">
                <a16:creationId xmlns:a16="http://schemas.microsoft.com/office/drawing/2014/main" id="{AC7C70D5-2719-4896-B099-F5C1CA416712}"/>
              </a:ext>
            </a:extLst>
          </p:cNvPr>
          <p:cNvCxnSpPr>
            <a:cxnSpLocks/>
          </p:cNvCxnSpPr>
          <p:nvPr/>
        </p:nvCxnSpPr>
        <p:spPr>
          <a:xfrm>
            <a:off x="4083510" y="3491346"/>
            <a:ext cx="2144762" cy="35916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BF02D59C-FA17-4EE6-9C20-20FF454051EE}"/>
              </a:ext>
            </a:extLst>
          </p:cNvPr>
          <p:cNvCxnSpPr>
            <a:cxnSpLocks/>
          </p:cNvCxnSpPr>
          <p:nvPr/>
        </p:nvCxnSpPr>
        <p:spPr>
          <a:xfrm flipV="1">
            <a:off x="4049925" y="3848666"/>
            <a:ext cx="2178347" cy="28010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AD57B7C-1C1C-40C7-B3D9-CDF6B5F4D28F}"/>
              </a:ext>
            </a:extLst>
          </p:cNvPr>
          <p:cNvCxnSpPr>
            <a:cxnSpLocks/>
          </p:cNvCxnSpPr>
          <p:nvPr/>
        </p:nvCxnSpPr>
        <p:spPr>
          <a:xfrm>
            <a:off x="5347455" y="3402125"/>
            <a:ext cx="0" cy="869110"/>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8FF84F47-87E4-4661-AAE0-5E9D755ABB05}"/>
              </a:ext>
            </a:extLst>
          </p:cNvPr>
          <p:cNvSpPr txBox="1"/>
          <p:nvPr/>
        </p:nvSpPr>
        <p:spPr>
          <a:xfrm>
            <a:off x="4273458" y="1005913"/>
            <a:ext cx="2032212"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rPr>
              <a:t>Fourier transform plane for images and all diffraction effects</a:t>
            </a:r>
          </a:p>
        </p:txBody>
      </p:sp>
      <p:cxnSp>
        <p:nvCxnSpPr>
          <p:cNvPr id="43" name="Straight Connector 42">
            <a:extLst>
              <a:ext uri="{FF2B5EF4-FFF2-40B4-BE49-F238E27FC236}">
                <a16:creationId xmlns:a16="http://schemas.microsoft.com/office/drawing/2014/main" id="{B3FFF9E8-E8B4-4A27-9E9F-358B2057A9CC}"/>
              </a:ext>
            </a:extLst>
          </p:cNvPr>
          <p:cNvCxnSpPr>
            <a:cxnSpLocks/>
          </p:cNvCxnSpPr>
          <p:nvPr/>
        </p:nvCxnSpPr>
        <p:spPr>
          <a:xfrm>
            <a:off x="5214435" y="1478703"/>
            <a:ext cx="0" cy="869110"/>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EE88965-2240-493A-90E4-50FEB5EF3C91}"/>
              </a:ext>
            </a:extLst>
          </p:cNvPr>
          <p:cNvCxnSpPr>
            <a:cxnSpLocks/>
          </p:cNvCxnSpPr>
          <p:nvPr/>
        </p:nvCxnSpPr>
        <p:spPr>
          <a:xfrm>
            <a:off x="5240313" y="1478703"/>
            <a:ext cx="0" cy="869110"/>
          </a:xfrm>
          <a:prstGeom prst="line">
            <a:avLst/>
          </a:prstGeom>
          <a:ln w="28575">
            <a:solidFill>
              <a:srgbClr val="92D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3F625384-5C83-4950-87C9-BFC0FA305271}"/>
              </a:ext>
            </a:extLst>
          </p:cNvPr>
          <p:cNvSpPr txBox="1"/>
          <p:nvPr/>
        </p:nvSpPr>
        <p:spPr>
          <a:xfrm>
            <a:off x="4600974" y="2935153"/>
            <a:ext cx="148622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rPr>
              <a:t>Focus plane for diffraction effects</a:t>
            </a:r>
          </a:p>
        </p:txBody>
      </p:sp>
      <p:sp>
        <p:nvSpPr>
          <p:cNvPr id="46" name="TextBox 45">
            <a:extLst>
              <a:ext uri="{FF2B5EF4-FFF2-40B4-BE49-F238E27FC236}">
                <a16:creationId xmlns:a16="http://schemas.microsoft.com/office/drawing/2014/main" id="{E1250562-7692-4A72-9966-0065997009E9}"/>
              </a:ext>
            </a:extLst>
          </p:cNvPr>
          <p:cNvSpPr txBox="1"/>
          <p:nvPr/>
        </p:nvSpPr>
        <p:spPr>
          <a:xfrm>
            <a:off x="5495811" y="4290596"/>
            <a:ext cx="1447417"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rPr>
              <a:t>Location of the desired phase image</a:t>
            </a:r>
          </a:p>
        </p:txBody>
      </p:sp>
      <p:sp>
        <p:nvSpPr>
          <p:cNvPr id="47" name="TextBox 46">
            <a:extLst>
              <a:ext uri="{FF2B5EF4-FFF2-40B4-BE49-F238E27FC236}">
                <a16:creationId xmlns:a16="http://schemas.microsoft.com/office/drawing/2014/main" id="{E178C367-D9E4-4BE7-8E36-CDD6920FE9BF}"/>
              </a:ext>
            </a:extLst>
          </p:cNvPr>
          <p:cNvSpPr txBox="1"/>
          <p:nvPr/>
        </p:nvSpPr>
        <p:spPr>
          <a:xfrm>
            <a:off x="401389" y="3367266"/>
            <a:ext cx="2067385" cy="923330"/>
          </a:xfrm>
          <a:prstGeom prst="rect">
            <a:avLst/>
          </a:prstGeom>
          <a:noFill/>
          <a:ln>
            <a:solidFill>
              <a:srgbClr val="00B050"/>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All diffraction effects are now out of focus!</a:t>
            </a:r>
          </a:p>
        </p:txBody>
      </p:sp>
      <p:pic>
        <p:nvPicPr>
          <p:cNvPr id="48" name="Picture 2">
            <a:extLst>
              <a:ext uri="{FF2B5EF4-FFF2-40B4-BE49-F238E27FC236}">
                <a16:creationId xmlns:a16="http://schemas.microsoft.com/office/drawing/2014/main" id="{60D18701-EF7C-4B60-9FB5-4764C34E623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032511" y="968512"/>
            <a:ext cx="1560654" cy="1519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48">
            <a:extLst>
              <a:ext uri="{FF2B5EF4-FFF2-40B4-BE49-F238E27FC236}">
                <a16:creationId xmlns:a16="http://schemas.microsoft.com/office/drawing/2014/main" id="{EBC99F11-6D33-4222-9099-9B947F0AC9A0}"/>
              </a:ext>
            </a:extLst>
          </p:cNvPr>
          <p:cNvPicPr>
            <a:picLocks noChangeAspect="1"/>
          </p:cNvPicPr>
          <p:nvPr/>
        </p:nvPicPr>
        <p:blipFill>
          <a:blip r:embed="rId4"/>
          <a:stretch>
            <a:fillRect/>
          </a:stretch>
        </p:blipFill>
        <p:spPr>
          <a:xfrm flipV="1">
            <a:off x="7020584" y="3028050"/>
            <a:ext cx="1649675" cy="1320363"/>
          </a:xfrm>
          <a:prstGeom prst="rect">
            <a:avLst/>
          </a:prstGeom>
        </p:spPr>
      </p:pic>
      <p:sp>
        <p:nvSpPr>
          <p:cNvPr id="3" name="Slide Number Placeholder 2">
            <a:extLst>
              <a:ext uri="{FF2B5EF4-FFF2-40B4-BE49-F238E27FC236}">
                <a16:creationId xmlns:a16="http://schemas.microsoft.com/office/drawing/2014/main" id="{0670840A-8F4E-4740-A034-023F8A5C0543}"/>
              </a:ext>
            </a:extLst>
          </p:cNvPr>
          <p:cNvSpPr>
            <a:spLocks noGrp="1"/>
          </p:cNvSpPr>
          <p:nvPr>
            <p:ph type="sldNum" sz="quarter" idx="10"/>
          </p:nvPr>
        </p:nvSpPr>
        <p:spPr/>
        <p:txBody>
          <a:bodyPr/>
          <a:lstStyle/>
          <a:p>
            <a:pPr>
              <a:defRPr/>
            </a:pPr>
            <a:fld id="{2B97888F-6AF7-4263-B69D-592D8C33BAC7}" type="slidenum">
              <a:rPr lang="en-US" smtClean="0"/>
              <a:pPr>
                <a:defRPr/>
              </a:pPr>
              <a:t>109</a:t>
            </a:fld>
            <a:endParaRPr lang="en-US" dirty="0"/>
          </a:p>
        </p:txBody>
      </p:sp>
    </p:spTree>
    <p:extLst>
      <p:ext uri="{BB962C8B-B14F-4D97-AF65-F5344CB8AC3E}">
        <p14:creationId xmlns:p14="http://schemas.microsoft.com/office/powerpoint/2010/main" val="449383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7" descr="LED-DLP-penny-04a"/>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857250"/>
            <a:ext cx="4572000" cy="3429000"/>
          </a:xfrm>
          <a:prstGeom prst="rect">
            <a:avLst/>
          </a:prstGeom>
          <a:noFill/>
          <a:ln w="9525">
            <a:noFill/>
            <a:miter lim="800000"/>
            <a:headEnd/>
            <a:tailEnd/>
          </a:ln>
        </p:spPr>
      </p:pic>
      <p:pic>
        <p:nvPicPr>
          <p:cNvPr id="14342" name="Picture 6" descr="LED-DLP-2-cop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0" y="857250"/>
            <a:ext cx="4572000" cy="3429000"/>
          </a:xfrm>
          <a:prstGeom prst="rect">
            <a:avLst/>
          </a:prstGeom>
          <a:noFill/>
          <a:ln w="9525">
            <a:noFill/>
            <a:miter lim="800000"/>
            <a:headEnd/>
            <a:tailEnd/>
          </a:ln>
        </p:spPr>
      </p:pic>
      <p:sp>
        <p:nvSpPr>
          <p:cNvPr id="10244" name="Text Box 8"/>
          <p:cNvSpPr txBox="1">
            <a:spLocks noChangeArrowheads="1"/>
          </p:cNvSpPr>
          <p:nvPr/>
        </p:nvSpPr>
        <p:spPr bwMode="auto">
          <a:xfrm>
            <a:off x="1802607" y="97631"/>
            <a:ext cx="5512594" cy="434579"/>
          </a:xfrm>
          <a:prstGeom prst="rect">
            <a:avLst/>
          </a:prstGeom>
          <a:noFill/>
          <a:ln w="9525" algn="ctr">
            <a:noFill/>
            <a:miter lim="800000"/>
            <a:headEnd/>
            <a:tailEnd/>
          </a:ln>
        </p:spPr>
        <p:txBody>
          <a:bodyPr/>
          <a:lstStyle/>
          <a:p>
            <a:pPr algn="ctr" defTabSz="685800"/>
            <a:r>
              <a:rPr lang="en-US" sz="2400" b="1">
                <a:solidFill>
                  <a:srgbClr val="FFFFFF"/>
                </a:solidFill>
                <a:cs typeface="Arial" charset="0"/>
              </a:rPr>
              <a:t>Single chip LED DLP® solution</a:t>
            </a:r>
          </a:p>
        </p:txBody>
      </p:sp>
      <p:sp>
        <p:nvSpPr>
          <p:cNvPr id="5" name="Rectangle 2"/>
          <p:cNvSpPr txBox="1">
            <a:spLocks noChangeArrowheads="1"/>
          </p:cNvSpPr>
          <p:nvPr/>
        </p:nvSpPr>
        <p:spPr>
          <a:xfrm>
            <a:off x="1143000" y="170260"/>
            <a:ext cx="6858000" cy="479822"/>
          </a:xfrm>
          <a:prstGeom prst="rect">
            <a:avLst/>
          </a:prstGeom>
        </p:spPr>
        <p:txBody>
          <a:bodyPr/>
          <a:lstStyle/>
          <a:p>
            <a:pPr algn="ctr" defTabSz="685800" eaLnBrk="0" hangingPunct="0">
              <a:defRPr/>
            </a:pPr>
            <a:r>
              <a:rPr lang="en-US" sz="2400" b="1" kern="0" dirty="0">
                <a:solidFill>
                  <a:srgbClr val="DE0000"/>
                </a:solidFill>
                <a:cs typeface="Arial" charset="0"/>
              </a:rPr>
              <a:t>How DLP Technology Works</a:t>
            </a:r>
          </a:p>
        </p:txBody>
      </p:sp>
      <p:sp>
        <p:nvSpPr>
          <p:cNvPr id="2" name="Slide Number Placeholder 1">
            <a:extLst>
              <a:ext uri="{FF2B5EF4-FFF2-40B4-BE49-F238E27FC236}">
                <a16:creationId xmlns:a16="http://schemas.microsoft.com/office/drawing/2014/main" id="{E6940734-D1B6-49B3-9DE1-BECBCFED77D1}"/>
              </a:ext>
            </a:extLst>
          </p:cNvPr>
          <p:cNvSpPr>
            <a:spLocks noGrp="1"/>
          </p:cNvSpPr>
          <p:nvPr>
            <p:ph type="sldNum" sz="quarter" idx="10"/>
          </p:nvPr>
        </p:nvSpPr>
        <p:spPr/>
        <p:txBody>
          <a:bodyPr/>
          <a:lstStyle/>
          <a:p>
            <a:fld id="{4BD60626-1ACC-48B1-8201-AA7BD5684B54}" type="slidenum">
              <a:rPr lang="en-US" smtClean="0"/>
              <a:pPr/>
              <a:t>11</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1000"/>
                                  </p:stCondLst>
                                  <p:childTnLst>
                                    <p:set>
                                      <p:cBhvr>
                                        <p:cTn id="6" dur="1" fill="hold">
                                          <p:stCondLst>
                                            <p:cond delay="0"/>
                                          </p:stCondLst>
                                        </p:cTn>
                                        <p:tgtEl>
                                          <p:spTgt spid="143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PLM Effective Resolution</a:t>
            </a:r>
          </a:p>
        </p:txBody>
      </p:sp>
      <mc:AlternateContent xmlns:mc="http://schemas.openxmlformats.org/markup-compatibility/2006" xmlns:a14="http://schemas.microsoft.com/office/drawing/2010/main">
        <mc:Choice Requires="a14">
          <p:sp>
            <p:nvSpPr>
              <p:cNvPr id="5" name="Content Placeholder 4"/>
              <p:cNvSpPr>
                <a:spLocks noGrp="1"/>
              </p:cNvSpPr>
              <p:nvPr>
                <p:ph idx="1"/>
              </p:nvPr>
            </p:nvSpPr>
            <p:spPr/>
            <p:txBody>
              <a:bodyPr/>
              <a:lstStyle/>
              <a:p>
                <a:r>
                  <a:rPr lang="en-US" sz="1200" dirty="0"/>
                  <a:t>Depends on number of mirrors (</a:t>
                </a:r>
                <a14:m>
                  <m:oMath xmlns:m="http://schemas.openxmlformats.org/officeDocument/2006/math">
                    <m:f>
                      <m:fPr>
                        <m:ctrlPr>
                          <a:rPr lang="en-US" sz="1200" i="1">
                            <a:latin typeface="Cambria Math" panose="02040503050406030204" pitchFamily="18" charset="0"/>
                          </a:rPr>
                        </m:ctrlPr>
                      </m:fPr>
                      <m:num>
                        <m:sSub>
                          <m:sSubPr>
                            <m:ctrlPr>
                              <a:rPr lang="en-US" sz="1200" i="1">
                                <a:latin typeface="Cambria Math" panose="02040503050406030204" pitchFamily="18" charset="0"/>
                              </a:rPr>
                            </m:ctrlPr>
                          </m:sSubPr>
                          <m:e>
                            <m:r>
                              <a:rPr lang="en-US" sz="1200" i="1">
                                <a:latin typeface="Cambria Math"/>
                              </a:rPr>
                              <m:t>𝑊</m:t>
                            </m:r>
                            <m:r>
                              <a:rPr lang="en-US" sz="1200" i="1">
                                <a:latin typeface="Cambria Math" panose="02040503050406030204" pitchFamily="18" charset="0"/>
                              </a:rPr>
                              <m:t>𝑖𝑑𝑡h</m:t>
                            </m:r>
                          </m:e>
                          <m:sub>
                            <m:r>
                              <a:rPr lang="en-US" sz="1200" i="1">
                                <a:latin typeface="Cambria Math"/>
                              </a:rPr>
                              <m:t>𝑃𝐿𝑀</m:t>
                            </m:r>
                          </m:sub>
                        </m:sSub>
                      </m:num>
                      <m:den>
                        <m:r>
                          <a:rPr lang="en-US" sz="1200" i="1">
                            <a:latin typeface="Cambria Math"/>
                            <a:ea typeface="Cambria Math"/>
                          </a:rPr>
                          <m:t>𝑃𝐿𝑀</m:t>
                        </m:r>
                        <m:r>
                          <a:rPr lang="en-US" sz="1200" i="1">
                            <a:latin typeface="Cambria Math"/>
                            <a:ea typeface="Cambria Math"/>
                          </a:rPr>
                          <m:t> </m:t>
                        </m:r>
                        <m:r>
                          <a:rPr lang="en-US" sz="1200" i="1">
                            <a:latin typeface="Cambria Math"/>
                            <a:ea typeface="Cambria Math"/>
                          </a:rPr>
                          <m:t>𝑝𝑖𝑡𝑐h</m:t>
                        </m:r>
                      </m:den>
                    </m:f>
                  </m:oMath>
                </a14:m>
                <a:r>
                  <a:rPr lang="en-US" sz="1200" dirty="0"/>
                  <a:t>), and the quality (</a:t>
                </a:r>
                <a14:m>
                  <m:oMath xmlns:m="http://schemas.openxmlformats.org/officeDocument/2006/math">
                    <m:sSup>
                      <m:sSupPr>
                        <m:ctrlPr>
                          <a:rPr lang="en-US" sz="1200" i="1">
                            <a:latin typeface="Cambria Math" panose="02040503050406030204" pitchFamily="18" charset="0"/>
                          </a:rPr>
                        </m:ctrlPr>
                      </m:sSupPr>
                      <m:e>
                        <m:r>
                          <a:rPr lang="en-US" sz="1200" i="1">
                            <a:latin typeface="Cambria Math" panose="02040503050406030204" pitchFamily="18" charset="0"/>
                          </a:rPr>
                          <m:t>𝑀</m:t>
                        </m:r>
                      </m:e>
                      <m:sup>
                        <m:r>
                          <a:rPr lang="en-US" sz="1200" i="1">
                            <a:latin typeface="Cambria Math" panose="02040503050406030204" pitchFamily="18" charset="0"/>
                          </a:rPr>
                          <m:t>2</m:t>
                        </m:r>
                      </m:sup>
                    </m:sSup>
                  </m:oMath>
                </a14:m>
                <a:r>
                  <a:rPr lang="en-US" sz="1200" dirty="0"/>
                  <a:t>) of the laser beam.</a:t>
                </a:r>
              </a:p>
              <a:p>
                <a14:m>
                  <m:oMath xmlns:m="http://schemas.openxmlformats.org/officeDocument/2006/math">
                    <m:sSup>
                      <m:sSupPr>
                        <m:ctrlPr>
                          <a:rPr lang="en-US" sz="1200" i="1">
                            <a:latin typeface="Cambria Math" panose="02040503050406030204" pitchFamily="18" charset="0"/>
                          </a:rPr>
                        </m:ctrlPr>
                      </m:sSupPr>
                      <m:e>
                        <m:r>
                          <a:rPr lang="en-US" sz="1200" i="1">
                            <a:latin typeface="Cambria Math" panose="02040503050406030204" pitchFamily="18" charset="0"/>
                          </a:rPr>
                          <m:t>𝑁𝑜𝑡𝑒</m:t>
                        </m:r>
                        <m:r>
                          <a:rPr lang="en-US" sz="1200" i="1">
                            <a:latin typeface="Cambria Math" panose="02040503050406030204" pitchFamily="18" charset="0"/>
                          </a:rPr>
                          <m:t>: </m:t>
                        </m:r>
                        <m:r>
                          <a:rPr lang="en-US" sz="1200" i="1">
                            <a:latin typeface="Cambria Math" panose="02040503050406030204" pitchFamily="18" charset="0"/>
                          </a:rPr>
                          <m:t>𝑀</m:t>
                        </m:r>
                      </m:e>
                      <m:sup>
                        <m:r>
                          <a:rPr lang="en-US" sz="1200" i="1">
                            <a:latin typeface="Cambria Math" panose="02040503050406030204" pitchFamily="18" charset="0"/>
                          </a:rPr>
                          <m:t>2</m:t>
                        </m:r>
                      </m:sup>
                    </m:sSup>
                    <m:r>
                      <a:rPr lang="en-US" sz="1200">
                        <a:latin typeface="Cambria Math" panose="02040503050406030204" pitchFamily="18" charset="0"/>
                      </a:rPr>
                      <m:t> </m:t>
                    </m:r>
                  </m:oMath>
                </a14:m>
                <a:r>
                  <a:rPr lang="en-US" sz="1200" dirty="0"/>
                  <a:t>=1 is diffraction limited gaussian beam. </a:t>
                </a:r>
                <a14:m>
                  <m:oMath xmlns:m="http://schemas.openxmlformats.org/officeDocument/2006/math">
                    <m:sSup>
                      <m:sSupPr>
                        <m:ctrlPr>
                          <a:rPr lang="en-US" sz="1200" i="1">
                            <a:latin typeface="Cambria Math" panose="02040503050406030204" pitchFamily="18" charset="0"/>
                          </a:rPr>
                        </m:ctrlPr>
                      </m:sSupPr>
                      <m:e>
                        <m:r>
                          <a:rPr lang="en-US" sz="1200" i="1">
                            <a:latin typeface="Cambria Math" panose="02040503050406030204" pitchFamily="18" charset="0"/>
                          </a:rPr>
                          <m:t>𝑀</m:t>
                        </m:r>
                      </m:e>
                      <m:sup>
                        <m:r>
                          <a:rPr lang="en-US" sz="1200" i="1">
                            <a:latin typeface="Cambria Math" panose="02040503050406030204" pitchFamily="18" charset="0"/>
                          </a:rPr>
                          <m:t>2</m:t>
                        </m:r>
                      </m:sup>
                    </m:sSup>
                    <m:r>
                      <a:rPr lang="en-US" sz="1200" i="1">
                        <a:latin typeface="Cambria Math" panose="02040503050406030204" pitchFamily="18" charset="0"/>
                      </a:rPr>
                      <m:t>&gt;1</m:t>
                    </m:r>
                    <m:r>
                      <a:rPr lang="en-US" sz="1200">
                        <a:latin typeface="Cambria Math" panose="02040503050406030204" pitchFamily="18" charset="0"/>
                      </a:rPr>
                      <m:t> </m:t>
                    </m:r>
                  </m:oMath>
                </a14:m>
                <a:r>
                  <a:rPr lang="en-US" sz="1200" dirty="0"/>
                  <a:t> worse beam quality.</a:t>
                </a:r>
              </a:p>
            </p:txBody>
          </p:sp>
        </mc:Choice>
        <mc:Fallback xmlns="">
          <p:sp>
            <p:nvSpPr>
              <p:cNvPr id="5" name="Content Placeholder 4"/>
              <p:cNvSpPr>
                <a:spLocks noGrp="1" noRot="1" noChangeAspect="1" noMove="1" noResize="1" noEditPoints="1" noAdjustHandles="1" noChangeArrowheads="1" noChangeShapeType="1" noTextEdit="1"/>
              </p:cNvSpPr>
              <p:nvPr>
                <p:ph idx="1"/>
              </p:nvPr>
            </p:nvSpPr>
            <p:spPr>
              <a:blipFill>
                <a:blip r:embed="rId2"/>
                <a:stretch>
                  <a:fillRect l="-3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7365665" y="2293785"/>
                <a:ext cx="1129284" cy="378693"/>
              </a:xfrm>
              <a:prstGeom prst="rect">
                <a:avLst/>
              </a:prstGeom>
            </p:spPr>
            <p:txBody>
              <a:bodyPr wrap="none">
                <a:sp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func>
                        <m:funcPr>
                          <m:ctrlPr>
                            <a:rPr kumimoji="0" lang="en-US" sz="9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uncPr>
                        <m:fName>
                          <m:r>
                            <a:rPr kumimoji="0" lang="en-US" sz="9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𝐹𝑂𝑉</m:t>
                          </m:r>
                          <m:r>
                            <a:rPr kumimoji="0" lang="en-US" sz="9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fName>
                        <m:e>
                          <m:f>
                            <m:fPr>
                              <m:ctrlPr>
                                <a:rPr kumimoji="0" lang="en-US" sz="9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fPr>
                            <m:num>
                              <m:r>
                                <a:rPr kumimoji="0" lang="en-US" sz="900" b="0" i="1" u="none" strike="noStrike" kern="1200" cap="none" spc="0" normalizeH="0" baseline="0" noProof="0">
                                  <a:ln>
                                    <a:noFill/>
                                  </a:ln>
                                  <a:solidFill>
                                    <a:srgbClr val="000000"/>
                                  </a:solidFill>
                                  <a:effectLst/>
                                  <a:uLnTx/>
                                  <a:uFillTx/>
                                  <a:latin typeface="Cambria Math"/>
                                  <a:ea typeface="Cambria Math"/>
                                  <a:cs typeface="+mn-cs"/>
                                </a:rPr>
                                <m:t>𝜆</m:t>
                              </m:r>
                            </m:num>
                            <m:den>
                              <m:r>
                                <a:rPr kumimoji="0" lang="en-US" sz="900" b="0" i="1" u="none" strike="noStrike" kern="1200" cap="none" spc="0" normalizeH="0" baseline="0" noProof="0">
                                  <a:ln>
                                    <a:noFill/>
                                  </a:ln>
                                  <a:solidFill>
                                    <a:srgbClr val="000000"/>
                                  </a:solidFill>
                                  <a:effectLst/>
                                  <a:uLnTx/>
                                  <a:uFillTx/>
                                  <a:latin typeface="Cambria Math"/>
                                  <a:ea typeface="Cambria Math"/>
                                  <a:cs typeface="+mn-cs"/>
                                </a:rPr>
                                <m:t>𝑃𝐿𝑀</m:t>
                              </m:r>
                              <m:r>
                                <a:rPr kumimoji="0" lang="en-US" sz="900" b="0" i="1" u="none" strike="noStrike" kern="1200" cap="none" spc="0" normalizeH="0" baseline="0" noProof="0">
                                  <a:ln>
                                    <a:noFill/>
                                  </a:ln>
                                  <a:solidFill>
                                    <a:srgbClr val="000000"/>
                                  </a:solidFill>
                                  <a:effectLst/>
                                  <a:uLnTx/>
                                  <a:uFillTx/>
                                  <a:latin typeface="Cambria Math"/>
                                  <a:ea typeface="Cambria Math"/>
                                  <a:cs typeface="+mn-cs"/>
                                </a:rPr>
                                <m:t> </m:t>
                              </m:r>
                              <m:r>
                                <a:rPr kumimoji="0" lang="en-US" sz="900" b="0" i="1" u="none" strike="noStrike" kern="1200" cap="none" spc="0" normalizeH="0" baseline="0" noProof="0">
                                  <a:ln>
                                    <a:noFill/>
                                  </a:ln>
                                  <a:solidFill>
                                    <a:srgbClr val="000000"/>
                                  </a:solidFill>
                                  <a:effectLst/>
                                  <a:uLnTx/>
                                  <a:uFillTx/>
                                  <a:latin typeface="Cambria Math"/>
                                  <a:ea typeface="Cambria Math"/>
                                  <a:cs typeface="+mn-cs"/>
                                </a:rPr>
                                <m:t>𝑝𝑖𝑡𝑐h</m:t>
                              </m:r>
                            </m:den>
                          </m:f>
                          <m:r>
                            <a:rPr kumimoji="0" lang="en-US" sz="900" b="0" i="1" u="none" strike="noStrike" kern="1200" cap="none" spc="0" normalizeH="0" baseline="0" noProof="0">
                              <a:ln>
                                <a:noFill/>
                              </a:ln>
                              <a:solidFill>
                                <a:srgbClr val="000000"/>
                              </a:solidFill>
                              <a:effectLst/>
                              <a:uLnTx/>
                              <a:uFillTx/>
                              <a:latin typeface="Cambria Math"/>
                              <a:ea typeface="Cambria Math"/>
                              <a:cs typeface="+mn-cs"/>
                            </a:rPr>
                            <m:t> </m:t>
                          </m:r>
                        </m:e>
                      </m:func>
                    </m:oMath>
                  </m:oMathPara>
                </a14:m>
                <a:endParaRPr kumimoji="0" lang="en-US" sz="900" b="0"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3" name="Rectangle 2"/>
              <p:cNvSpPr>
                <a:spLocks noRot="1" noChangeAspect="1" noMove="1" noResize="1" noEditPoints="1" noAdjustHandles="1" noChangeArrowheads="1" noChangeShapeType="1" noTextEdit="1"/>
              </p:cNvSpPr>
              <p:nvPr/>
            </p:nvSpPr>
            <p:spPr>
              <a:xfrm>
                <a:off x="7365665" y="2293785"/>
                <a:ext cx="1129284" cy="378693"/>
              </a:xfrm>
              <a:prstGeom prst="rect">
                <a:avLst/>
              </a:prstGeom>
              <a:blipFill>
                <a:blip r:embed="rId3"/>
                <a:stretch>
                  <a:fillRect b="-3226"/>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B0DA39EB-1639-47BC-94B4-648D6E86F0AC}"/>
              </a:ext>
            </a:extLst>
          </p:cNvPr>
          <p:cNvPicPr>
            <a:picLocks noChangeAspect="1"/>
          </p:cNvPicPr>
          <p:nvPr/>
        </p:nvPicPr>
        <p:blipFill>
          <a:blip r:embed="rId4"/>
          <a:stretch>
            <a:fillRect/>
          </a:stretch>
        </p:blipFill>
        <p:spPr>
          <a:xfrm>
            <a:off x="6886179" y="1021606"/>
            <a:ext cx="1283779" cy="1136679"/>
          </a:xfrm>
          <a:prstGeom prst="rect">
            <a:avLst/>
          </a:prstGeom>
        </p:spPr>
      </p:pic>
      <p:sp>
        <p:nvSpPr>
          <p:cNvPr id="20" name="Right Brace 19">
            <a:extLst>
              <a:ext uri="{FF2B5EF4-FFF2-40B4-BE49-F238E27FC236}">
                <a16:creationId xmlns:a16="http://schemas.microsoft.com/office/drawing/2014/main" id="{5A2C6699-B02F-43E5-B115-4FA5E84215B7}"/>
              </a:ext>
            </a:extLst>
          </p:cNvPr>
          <p:cNvSpPr/>
          <p:nvPr/>
        </p:nvSpPr>
        <p:spPr>
          <a:xfrm rot="5400000">
            <a:off x="7817381" y="1987979"/>
            <a:ext cx="142875" cy="56227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id="{7CD06B8D-6695-4E08-BA5C-DECF02ACF81A}"/>
              </a:ext>
            </a:extLst>
          </p:cNvPr>
          <p:cNvGrpSpPr/>
          <p:nvPr/>
        </p:nvGrpSpPr>
        <p:grpSpPr>
          <a:xfrm>
            <a:off x="630007" y="2109889"/>
            <a:ext cx="4134700" cy="1097093"/>
            <a:chOff x="238359" y="761890"/>
            <a:chExt cx="8434548" cy="2349700"/>
          </a:xfrm>
        </p:grpSpPr>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C1E18992-458C-4C87-838E-3919277F9F98}"/>
                    </a:ext>
                  </a:extLst>
                </p:cNvPr>
                <p:cNvSpPr/>
                <p:nvPr/>
              </p:nvSpPr>
              <p:spPr>
                <a:xfrm>
                  <a:off x="1985790" y="2617205"/>
                  <a:ext cx="622541" cy="494385"/>
                </a:xfrm>
                <a:prstGeom prst="rect">
                  <a:avLst/>
                </a:prstGeom>
              </p:spPr>
              <p:txBody>
                <a:bodyPr wrap="square">
                  <a:sp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9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9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𝑊</m:t>
                            </m:r>
                          </m:e>
                          <m:sub>
                            <m:r>
                              <a:rPr kumimoji="0" lang="en-US" sz="9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𝑃𝐿𝑀</m:t>
                            </m:r>
                          </m:sub>
                        </m:sSub>
                      </m:oMath>
                    </m:oMathPara>
                  </a14:m>
                  <a:endParaRPr kumimoji="0" lang="en-US" sz="900" b="0" i="0" u="none" strike="noStrike" kern="1200" cap="none" spc="0" normalizeH="0" baseline="0" noProof="0" dirty="0">
                    <a:ln>
                      <a:noFill/>
                    </a:ln>
                    <a:solidFill>
                      <a:srgbClr val="000000"/>
                    </a:solidFill>
                    <a:effectLst/>
                    <a:uLnTx/>
                    <a:uFillTx/>
                    <a:latin typeface="Arial"/>
                    <a:ea typeface="+mn-ea"/>
                    <a:cs typeface="+mn-cs"/>
                  </a:endParaRPr>
                </a:p>
              </p:txBody>
            </p:sp>
          </mc:Choice>
          <mc:Fallback xmlns="">
            <p:sp>
              <p:nvSpPr>
                <p:cNvPr id="14" name="Rectangle 13">
                  <a:extLst>
                    <a:ext uri="{FF2B5EF4-FFF2-40B4-BE49-F238E27FC236}">
                      <a16:creationId xmlns:a16="http://schemas.microsoft.com/office/drawing/2014/main" id="{C1E18992-458C-4C87-838E-3919277F9F98}"/>
                    </a:ext>
                  </a:extLst>
                </p:cNvPr>
                <p:cNvSpPr>
                  <a:spLocks noRot="1" noChangeAspect="1" noMove="1" noResize="1" noEditPoints="1" noAdjustHandles="1" noChangeArrowheads="1" noChangeShapeType="1" noTextEdit="1"/>
                </p:cNvSpPr>
                <p:nvPr/>
              </p:nvSpPr>
              <p:spPr>
                <a:xfrm>
                  <a:off x="1985790" y="2617205"/>
                  <a:ext cx="622541" cy="494385"/>
                </a:xfrm>
                <a:prstGeom prst="rect">
                  <a:avLst/>
                </a:prstGeom>
                <a:blipFill>
                  <a:blip r:embed="rId5"/>
                  <a:stretch>
                    <a:fillRect r="-28000"/>
                  </a:stretch>
                </a:blipFill>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384ADD50-E970-46E4-AC64-072476DAF7C2}"/>
                </a:ext>
              </a:extLst>
            </p:cNvPr>
            <p:cNvCxnSpPr/>
            <p:nvPr/>
          </p:nvCxnSpPr>
          <p:spPr>
            <a:xfrm flipV="1">
              <a:off x="2297062" y="2477421"/>
              <a:ext cx="0" cy="2383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30D40E7-B4CC-45BE-AF6C-EA29202C2363}"/>
                </a:ext>
              </a:extLst>
            </p:cNvPr>
            <p:cNvSpPr txBox="1"/>
            <p:nvPr/>
          </p:nvSpPr>
          <p:spPr>
            <a:xfrm>
              <a:off x="238359" y="2246588"/>
              <a:ext cx="1560460" cy="741579"/>
            </a:xfrm>
            <a:prstGeom prst="rect">
              <a:avLst/>
            </a:prstGeom>
            <a:noFill/>
          </p:spPr>
          <p:txBody>
            <a:bodyPr wrap="none" rtlCol="0">
              <a:sp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r>
                <a:rPr kumimoji="0" lang="en-US" sz="825" b="0" i="0" u="none" strike="noStrike" kern="1200" cap="none" spc="0" normalizeH="0" baseline="0" noProof="0" dirty="0">
                  <a:ln>
                    <a:noFill/>
                  </a:ln>
                  <a:solidFill>
                    <a:srgbClr val="000000"/>
                  </a:solidFill>
                  <a:effectLst/>
                  <a:uLnTx/>
                  <a:uFillTx/>
                  <a:latin typeface="Arial"/>
                  <a:ea typeface="+mn-ea"/>
                  <a:cs typeface="+mn-cs"/>
                </a:rPr>
                <a:t>single-mode</a:t>
              </a:r>
            </a:p>
            <a:p>
              <a:pPr marL="0" marR="0" lvl="0" indent="0" algn="l" defTabSz="914378" rtl="0" eaLnBrk="1" fontAlgn="base" latinLnBrk="0" hangingPunct="1">
                <a:lnSpc>
                  <a:spcPct val="100000"/>
                </a:lnSpc>
                <a:spcBef>
                  <a:spcPct val="0"/>
                </a:spcBef>
                <a:spcAft>
                  <a:spcPct val="0"/>
                </a:spcAft>
                <a:buClrTx/>
                <a:buSzTx/>
                <a:buFontTx/>
                <a:buNone/>
                <a:tabLst/>
                <a:defRPr/>
              </a:pPr>
              <a:r>
                <a:rPr kumimoji="0" lang="en-US" sz="825" b="0" i="0" u="none" strike="noStrike" kern="1200" cap="none" spc="0" normalizeH="0" baseline="0" noProof="0" dirty="0">
                  <a:ln>
                    <a:noFill/>
                  </a:ln>
                  <a:solidFill>
                    <a:srgbClr val="000000"/>
                  </a:solidFill>
                  <a:effectLst/>
                  <a:uLnTx/>
                  <a:uFillTx/>
                  <a:latin typeface="Arial"/>
                  <a:ea typeface="+mn-ea"/>
                  <a:cs typeface="+mn-cs"/>
                </a:rPr>
                <a:t> laser</a:t>
              </a:r>
            </a:p>
          </p:txBody>
        </p:sp>
        <p:grpSp>
          <p:nvGrpSpPr>
            <p:cNvPr id="17" name="Group 16">
              <a:extLst>
                <a:ext uri="{FF2B5EF4-FFF2-40B4-BE49-F238E27FC236}">
                  <a16:creationId xmlns:a16="http://schemas.microsoft.com/office/drawing/2014/main" id="{156DEB96-F3D9-4583-AE1C-DF944EB589AB}"/>
                </a:ext>
              </a:extLst>
            </p:cNvPr>
            <p:cNvGrpSpPr/>
            <p:nvPr/>
          </p:nvGrpSpPr>
          <p:grpSpPr>
            <a:xfrm>
              <a:off x="623609" y="761890"/>
              <a:ext cx="8049298" cy="1792653"/>
              <a:chOff x="636537" y="717696"/>
              <a:chExt cx="8049298" cy="1792653"/>
            </a:xfrm>
          </p:grpSpPr>
          <p:grpSp>
            <p:nvGrpSpPr>
              <p:cNvPr id="24" name="Group 23">
                <a:extLst>
                  <a:ext uri="{FF2B5EF4-FFF2-40B4-BE49-F238E27FC236}">
                    <a16:creationId xmlns:a16="http://schemas.microsoft.com/office/drawing/2014/main" id="{5BB0F248-2FA0-490E-B631-720F71E0290D}"/>
                  </a:ext>
                </a:extLst>
              </p:cNvPr>
              <p:cNvGrpSpPr/>
              <p:nvPr/>
            </p:nvGrpSpPr>
            <p:grpSpPr>
              <a:xfrm>
                <a:off x="636537" y="1646749"/>
                <a:ext cx="5289550" cy="863600"/>
                <a:chOff x="647700" y="1605474"/>
                <a:chExt cx="5289550" cy="863600"/>
              </a:xfrm>
            </p:grpSpPr>
            <p:sp>
              <p:nvSpPr>
                <p:cNvPr id="30" name="Rectangle 29">
                  <a:extLst>
                    <a:ext uri="{FF2B5EF4-FFF2-40B4-BE49-F238E27FC236}">
                      <a16:creationId xmlns:a16="http://schemas.microsoft.com/office/drawing/2014/main" id="{1562BFB2-1414-46E2-83A8-96631067C005}"/>
                    </a:ext>
                  </a:extLst>
                </p:cNvPr>
                <p:cNvSpPr/>
                <p:nvPr/>
              </p:nvSpPr>
              <p:spPr>
                <a:xfrm>
                  <a:off x="647700" y="1971675"/>
                  <a:ext cx="381000" cy="1460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Arial"/>
                    <a:ea typeface="+mn-ea"/>
                    <a:cs typeface="+mn-cs"/>
                  </a:endParaRPr>
                </a:p>
              </p:txBody>
            </p:sp>
            <p:sp>
              <p:nvSpPr>
                <p:cNvPr id="31" name="Oval 30">
                  <a:extLst>
                    <a:ext uri="{FF2B5EF4-FFF2-40B4-BE49-F238E27FC236}">
                      <a16:creationId xmlns:a16="http://schemas.microsoft.com/office/drawing/2014/main" id="{4427B838-7383-4EEB-BC67-D15E637C8D00}"/>
                    </a:ext>
                  </a:extLst>
                </p:cNvPr>
                <p:cNvSpPr/>
                <p:nvPr/>
              </p:nvSpPr>
              <p:spPr>
                <a:xfrm>
                  <a:off x="1840681" y="1605474"/>
                  <a:ext cx="177800" cy="863600"/>
                </a:xfrm>
                <a:prstGeom prst="ellipse">
                  <a:avLst/>
                </a:prstGeom>
                <a:gradFill flip="none" rotWithShape="1">
                  <a:gsLst>
                    <a:gs pos="0">
                      <a:srgbClr val="66FFFF">
                        <a:shade val="30000"/>
                        <a:satMod val="115000"/>
                      </a:srgbClr>
                    </a:gs>
                    <a:gs pos="50000">
                      <a:srgbClr val="66FFFF">
                        <a:shade val="67500"/>
                        <a:satMod val="115000"/>
                      </a:srgbClr>
                    </a:gs>
                    <a:gs pos="100000">
                      <a:srgbClr val="66FFFF">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4B6DD583-3B71-455C-B992-7DEAAE16952D}"/>
                    </a:ext>
                  </a:extLst>
                </p:cNvPr>
                <p:cNvSpPr/>
                <p:nvPr/>
              </p:nvSpPr>
              <p:spPr>
                <a:xfrm>
                  <a:off x="2270125" y="1638556"/>
                  <a:ext cx="76200" cy="7810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Arial"/>
                    <a:ea typeface="+mn-ea"/>
                    <a:cs typeface="+mn-cs"/>
                  </a:endParaRPr>
                </a:p>
              </p:txBody>
            </p:sp>
            <p:cxnSp>
              <p:nvCxnSpPr>
                <p:cNvPr id="33" name="Straight Connector 32">
                  <a:extLst>
                    <a:ext uri="{FF2B5EF4-FFF2-40B4-BE49-F238E27FC236}">
                      <a16:creationId xmlns:a16="http://schemas.microsoft.com/office/drawing/2014/main" id="{262266C5-6194-43F3-83EF-52E432AC595C}"/>
                    </a:ext>
                  </a:extLst>
                </p:cNvPr>
                <p:cNvCxnSpPr/>
                <p:nvPr/>
              </p:nvCxnSpPr>
              <p:spPr>
                <a:xfrm>
                  <a:off x="1028700" y="1974850"/>
                  <a:ext cx="4852988" cy="34871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C9C2723-7747-4C15-B9ED-14D367D4B180}"/>
                    </a:ext>
                  </a:extLst>
                </p:cNvPr>
                <p:cNvCxnSpPr/>
                <p:nvPr/>
              </p:nvCxnSpPr>
              <p:spPr>
                <a:xfrm flipV="1">
                  <a:off x="1028700" y="1771650"/>
                  <a:ext cx="4908550" cy="33972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63A48B7-CCC3-44B7-8384-AE8A44D71057}"/>
                    </a:ext>
                  </a:extLst>
                </p:cNvPr>
                <p:cNvCxnSpPr/>
                <p:nvPr/>
              </p:nvCxnSpPr>
              <p:spPr>
                <a:xfrm flipV="1">
                  <a:off x="1028700" y="1720850"/>
                  <a:ext cx="900881" cy="2508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C8818DC-FC96-4EEF-9671-C661EE5FAF77}"/>
                    </a:ext>
                  </a:extLst>
                </p:cNvPr>
                <p:cNvCxnSpPr/>
                <p:nvPr/>
              </p:nvCxnSpPr>
              <p:spPr>
                <a:xfrm>
                  <a:off x="1028700" y="2111375"/>
                  <a:ext cx="900881" cy="140212"/>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0AA9C82-C878-4DD0-B33D-58C7A4BA2965}"/>
                    </a:ext>
                  </a:extLst>
                </p:cNvPr>
                <p:cNvCxnSpPr/>
                <p:nvPr/>
              </p:nvCxnSpPr>
              <p:spPr>
                <a:xfrm>
                  <a:off x="1929581" y="1720850"/>
                  <a:ext cx="3952107" cy="4445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E1E3CB3-B8D2-46EB-AF21-D49CC753910C}"/>
                    </a:ext>
                  </a:extLst>
                </p:cNvPr>
                <p:cNvCxnSpPr/>
                <p:nvPr/>
              </p:nvCxnSpPr>
              <p:spPr>
                <a:xfrm>
                  <a:off x="1929581" y="2265217"/>
                  <a:ext cx="3952107" cy="5835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5" name="Straight Arrow Connector 24">
                <a:extLst>
                  <a:ext uri="{FF2B5EF4-FFF2-40B4-BE49-F238E27FC236}">
                    <a16:creationId xmlns:a16="http://schemas.microsoft.com/office/drawing/2014/main" id="{D53CD4A2-44E8-405C-B366-2874EA00220E}"/>
                  </a:ext>
                </a:extLst>
              </p:cNvPr>
              <p:cNvCxnSpPr/>
              <p:nvPr/>
            </p:nvCxnSpPr>
            <p:spPr>
              <a:xfrm>
                <a:off x="4303606" y="1697446"/>
                <a:ext cx="0" cy="2309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8138F0A5-A525-4E76-A944-7378F5656F32}"/>
                  </a:ext>
                </a:extLst>
              </p:cNvPr>
              <p:cNvCxnSpPr/>
              <p:nvPr/>
            </p:nvCxnSpPr>
            <p:spPr>
              <a:xfrm flipH="1" flipV="1">
                <a:off x="4296652" y="2252263"/>
                <a:ext cx="3798" cy="2251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F9486EB6-DEBF-45D9-992F-AE9829C32C7D}"/>
                      </a:ext>
                    </a:extLst>
                  </p:cNvPr>
                  <p:cNvSpPr txBox="1"/>
                  <p:nvPr/>
                </p:nvSpPr>
                <p:spPr>
                  <a:xfrm>
                    <a:off x="3343648" y="717696"/>
                    <a:ext cx="5342187" cy="822604"/>
                  </a:xfrm>
                  <a:prstGeom prst="rect">
                    <a:avLst/>
                  </a:prstGeom>
                  <a:noFill/>
                </p:spPr>
                <p:txBody>
                  <a:bodyPr wrap="none" rtlCol="0">
                    <a:sp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sSubPr>
                            <m:e>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𝜃</m:t>
                              </m:r>
                            </m:e>
                            <m:sub>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𝐹𝑊𝐻𝑀</m:t>
                              </m:r>
                            </m:sub>
                          </m:sSub>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m:t>
                          </m:r>
                          <m:sSup>
                            <m:sSupPr>
                              <m:ctrlP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sSupPr>
                            <m:e>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𝑀</m:t>
                              </m:r>
                            </m:e>
                            <m:sup>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2</m:t>
                              </m:r>
                            </m:sup>
                          </m:sSup>
                          <m:box>
                            <m:boxPr>
                              <m:ctrlPr>
                                <a:rPr kumimoji="0" lang="el-GR" sz="12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boxPr>
                            <m:e>
                              <m:argPr>
                                <m:argSz m:val="-1"/>
                              </m:argPr>
                              <m:f>
                                <m:fPr>
                                  <m:ctrlPr>
                                    <a:rPr kumimoji="0" lang="el-GR" sz="12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ad>
                                    <m:radPr>
                                      <m:degHide m:val="on"/>
                                      <m:ctrlP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radPr>
                                    <m:deg/>
                                    <m:e>
                                      <m:r>
                                        <a:rPr kumimoji="0" lang="en-US" sz="12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r>
                                        <m:rPr>
                                          <m:sty m:val="p"/>
                                        </m:rPr>
                                        <a:rPr kumimoji="0" lang="en-US" sz="12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ln</m:t>
                                      </m:r>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e>
                                  </m:rad>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𝜆</m:t>
                                  </m:r>
                                </m:num>
                                <m:den>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2</m:t>
                                  </m:r>
                                  <m:r>
                                    <a:rPr kumimoji="0" lang="el-GR" sz="12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𝜋</m:t>
                                  </m:r>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𝑤</m:t>
                                  </m:r>
                                </m:den>
                              </m:f>
                            </m:e>
                          </m:box>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m:t>
                          </m:r>
                          <m:sSup>
                            <m:sSupPr>
                              <m:ctrlP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sSupPr>
                            <m:e>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𝑀</m:t>
                              </m:r>
                            </m:e>
                            <m:sup>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2</m:t>
                              </m:r>
                            </m:sup>
                          </m:sSup>
                          <m:box>
                            <m:boxPr>
                              <m:ctrlPr>
                                <a:rPr kumimoji="0" lang="el-GR" sz="12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boxPr>
                            <m:e>
                              <m:argPr>
                                <m:argSz m:val="-1"/>
                              </m:argPr>
                              <m:f>
                                <m:fPr>
                                  <m:ctrlPr>
                                    <a:rPr kumimoji="0" lang="el-GR" sz="12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ad>
                                    <m:radPr>
                                      <m:degHide m:val="on"/>
                                      <m:ctrlP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radPr>
                                    <m:deg/>
                                    <m:e>
                                      <m:r>
                                        <m:rPr>
                                          <m:sty m:val="p"/>
                                        </m:rPr>
                                        <a:rPr kumimoji="0" lang="en-US" sz="12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ln</m:t>
                                      </m:r>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e>
                                  </m:rad>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𝜆</m:t>
                                  </m:r>
                                </m:num>
                                <m:den>
                                  <m:r>
                                    <a:rPr kumimoji="0" lang="el-GR" sz="12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𝜋</m:t>
                                  </m:r>
                                  <m:sSub>
                                    <m:sSubPr>
                                      <m:ctrlP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𝑊𝑖𝑑𝑡h</m:t>
                                      </m:r>
                                    </m:e>
                                    <m:sub>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𝑃𝐿𝑀</m:t>
                                      </m:r>
                                    </m:sub>
                                  </m:sSub>
                                </m:den>
                              </m:f>
                            </m:e>
                          </m:box>
                        </m:oMath>
                      </m:oMathPara>
                    </a14:m>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mc:Choice>
            <mc:Fallback xmlns="">
              <p:sp>
                <p:nvSpPr>
                  <p:cNvPr id="27" name="TextBox 26">
                    <a:extLst>
                      <a:ext uri="{FF2B5EF4-FFF2-40B4-BE49-F238E27FC236}">
                        <a16:creationId xmlns:a16="http://schemas.microsoft.com/office/drawing/2014/main" id="{F9486EB6-DEBF-45D9-992F-AE9829C32C7D}"/>
                      </a:ext>
                    </a:extLst>
                  </p:cNvPr>
                  <p:cNvSpPr txBox="1">
                    <a:spLocks noRot="1" noChangeAspect="1" noMove="1" noResize="1" noEditPoints="1" noAdjustHandles="1" noChangeArrowheads="1" noChangeShapeType="1" noTextEdit="1"/>
                  </p:cNvSpPr>
                  <p:nvPr/>
                </p:nvSpPr>
                <p:spPr>
                  <a:xfrm>
                    <a:off x="3343648" y="717696"/>
                    <a:ext cx="5342187" cy="822604"/>
                  </a:xfrm>
                  <a:prstGeom prst="rect">
                    <a:avLst/>
                  </a:prstGeom>
                  <a:blipFill>
                    <a:blip r:embed="rId6"/>
                    <a:stretch>
                      <a:fillRect/>
                    </a:stretch>
                  </a:blipFill>
                </p:spPr>
                <p:txBody>
                  <a:bodyPr/>
                  <a:lstStyle/>
                  <a:p>
                    <a:r>
                      <a:rPr lang="en-US">
                        <a:noFill/>
                      </a:rPr>
                      <a:t> </a:t>
                    </a:r>
                  </a:p>
                </p:txBody>
              </p:sp>
            </mc:Fallback>
          </mc:AlternateContent>
          <p:cxnSp>
            <p:nvCxnSpPr>
              <p:cNvPr id="28" name="Straight Arrow Connector 27">
                <a:extLst>
                  <a:ext uri="{FF2B5EF4-FFF2-40B4-BE49-F238E27FC236}">
                    <a16:creationId xmlns:a16="http://schemas.microsoft.com/office/drawing/2014/main" id="{78C92D96-E085-4E94-90DE-5F3BF0D3D125}"/>
                  </a:ext>
                </a:extLst>
              </p:cNvPr>
              <p:cNvCxnSpPr>
                <a:endCxn id="32" idx="0"/>
              </p:cNvCxnSpPr>
              <p:nvPr/>
            </p:nvCxnSpPr>
            <p:spPr>
              <a:xfrm>
                <a:off x="2297062" y="1452942"/>
                <a:ext cx="0" cy="2268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Freeform 89">
                <a:extLst>
                  <a:ext uri="{FF2B5EF4-FFF2-40B4-BE49-F238E27FC236}">
                    <a16:creationId xmlns:a16="http://schemas.microsoft.com/office/drawing/2014/main" id="{ADFD4B74-FE33-41F6-A6CC-7A8A7DE76C68}"/>
                  </a:ext>
                </a:extLst>
              </p:cNvPr>
              <p:cNvSpPr/>
              <p:nvPr/>
            </p:nvSpPr>
            <p:spPr>
              <a:xfrm rot="5400000">
                <a:off x="5748848" y="1919279"/>
                <a:ext cx="540260" cy="314856"/>
              </a:xfrm>
              <a:custGeom>
                <a:avLst/>
                <a:gdLst>
                  <a:gd name="connsiteX0" fmla="*/ 0 w 398297"/>
                  <a:gd name="connsiteY0" fmla="*/ 465659 h 488098"/>
                  <a:gd name="connsiteX1" fmla="*/ 201953 w 398297"/>
                  <a:gd name="connsiteY1" fmla="*/ 44 h 488098"/>
                  <a:gd name="connsiteX2" fmla="*/ 398297 w 398297"/>
                  <a:gd name="connsiteY2" fmla="*/ 488098 h 488098"/>
                </a:gdLst>
                <a:ahLst/>
                <a:cxnLst>
                  <a:cxn ang="0">
                    <a:pos x="connsiteX0" y="connsiteY0"/>
                  </a:cxn>
                  <a:cxn ang="0">
                    <a:pos x="connsiteX1" y="connsiteY1"/>
                  </a:cxn>
                  <a:cxn ang="0">
                    <a:pos x="connsiteX2" y="connsiteY2"/>
                  </a:cxn>
                </a:cxnLst>
                <a:rect l="l" t="t" r="r" b="b"/>
                <a:pathLst>
                  <a:path w="398297" h="488098">
                    <a:moveTo>
                      <a:pt x="0" y="465659"/>
                    </a:moveTo>
                    <a:cubicBezTo>
                      <a:pt x="67785" y="230981"/>
                      <a:pt x="135570" y="-3696"/>
                      <a:pt x="201953" y="44"/>
                    </a:cubicBezTo>
                    <a:cubicBezTo>
                      <a:pt x="268336" y="3784"/>
                      <a:pt x="333316" y="245941"/>
                      <a:pt x="398297" y="48809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Arial"/>
                  <a:ea typeface="+mn-ea"/>
                  <a:cs typeface="+mn-cs"/>
                </a:endParaRPr>
              </a:p>
            </p:txBody>
          </p:sp>
        </p:grpSp>
      </p:grpSp>
      <p:grpSp>
        <p:nvGrpSpPr>
          <p:cNvPr id="39" name="Group 38">
            <a:extLst>
              <a:ext uri="{FF2B5EF4-FFF2-40B4-BE49-F238E27FC236}">
                <a16:creationId xmlns:a16="http://schemas.microsoft.com/office/drawing/2014/main" id="{9282E4FE-69E8-4B94-95FE-79D64333CA49}"/>
              </a:ext>
            </a:extLst>
          </p:cNvPr>
          <p:cNvGrpSpPr/>
          <p:nvPr/>
        </p:nvGrpSpPr>
        <p:grpSpPr>
          <a:xfrm>
            <a:off x="868810" y="1518244"/>
            <a:ext cx="741674" cy="599597"/>
            <a:chOff x="2787119" y="939403"/>
            <a:chExt cx="1212850" cy="672898"/>
          </a:xfrm>
        </p:grpSpPr>
        <p:sp>
          <p:nvSpPr>
            <p:cNvPr id="40" name="Rectangle 39">
              <a:extLst>
                <a:ext uri="{FF2B5EF4-FFF2-40B4-BE49-F238E27FC236}">
                  <a16:creationId xmlns:a16="http://schemas.microsoft.com/office/drawing/2014/main" id="{5425753B-917A-47CE-AD41-91BFA5B1E385}"/>
                </a:ext>
              </a:extLst>
            </p:cNvPr>
            <p:cNvSpPr/>
            <p:nvPr/>
          </p:nvSpPr>
          <p:spPr>
            <a:xfrm>
              <a:off x="3050644" y="1054569"/>
              <a:ext cx="685800" cy="442567"/>
            </a:xfrm>
            <a:prstGeom prst="rect">
              <a:avLst/>
            </a:prstGeom>
            <a:solidFill>
              <a:schemeClr val="accent6">
                <a:lumMod val="40000"/>
                <a:lumOff val="60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1" name="Oval 40">
              <a:extLst>
                <a:ext uri="{FF2B5EF4-FFF2-40B4-BE49-F238E27FC236}">
                  <a16:creationId xmlns:a16="http://schemas.microsoft.com/office/drawing/2014/main" id="{3C83891A-F224-4944-BBC7-D97D3396DBD7}"/>
                </a:ext>
              </a:extLst>
            </p:cNvPr>
            <p:cNvSpPr/>
            <p:nvPr/>
          </p:nvSpPr>
          <p:spPr>
            <a:xfrm>
              <a:off x="2787119" y="939403"/>
              <a:ext cx="1212850" cy="672898"/>
            </a:xfrm>
            <a:prstGeom prst="ellipse">
              <a:avLst/>
            </a:prstGeom>
            <a:solidFill>
              <a:srgbClr val="DE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42" name="Straight Arrow Connector 41">
              <a:extLst>
                <a:ext uri="{FF2B5EF4-FFF2-40B4-BE49-F238E27FC236}">
                  <a16:creationId xmlns:a16="http://schemas.microsoft.com/office/drawing/2014/main" id="{A69BDFD0-EE22-4398-A572-949ADE4297A0}"/>
                </a:ext>
              </a:extLst>
            </p:cNvPr>
            <p:cNvCxnSpPr>
              <a:cxnSpLocks/>
            </p:cNvCxnSpPr>
            <p:nvPr/>
          </p:nvCxnSpPr>
          <p:spPr>
            <a:xfrm>
              <a:off x="3050644" y="1054569"/>
              <a:ext cx="685800" cy="44256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3FF93D59-61AB-4EC9-90C1-277CD76181AE}"/>
                </a:ext>
              </a:extLst>
            </p:cNvPr>
            <p:cNvSpPr txBox="1"/>
            <p:nvPr/>
          </p:nvSpPr>
          <p:spPr>
            <a:xfrm>
              <a:off x="3393544" y="1060409"/>
              <a:ext cx="464507" cy="207242"/>
            </a:xfrm>
            <a:prstGeom prst="rect">
              <a:avLst/>
            </a:prstGeom>
            <a:noFill/>
          </p:spPr>
          <p:txBody>
            <a:bodyPr wrap="none" rtlCol="0">
              <a:sp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mn-cs"/>
                </a:rPr>
                <a:t>2w</a:t>
              </a:r>
            </a:p>
          </p:txBody>
        </p:sp>
      </p:gr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7E55C954-3EA6-4F98-B94D-196CF2AB9D74}"/>
                  </a:ext>
                </a:extLst>
              </p:cNvPr>
              <p:cNvSpPr txBox="1"/>
              <p:nvPr/>
            </p:nvSpPr>
            <p:spPr>
              <a:xfrm>
                <a:off x="1659022" y="1589946"/>
                <a:ext cx="2495557" cy="288669"/>
              </a:xfrm>
              <a:prstGeom prst="rect">
                <a:avLst/>
              </a:prstGeom>
              <a:noFill/>
            </p:spPr>
            <p:txBody>
              <a:bodyPr wrap="square" rtlCol="0">
                <a:sp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Intensity</a:t>
                </a:r>
                <a14:m>
                  <m:oMath xmlns:m="http://schemas.openxmlformats.org/officeDocument/2006/math">
                    <m:r>
                      <a:rPr kumimoji="0" lang="en-US" sz="9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f>
                      <m:fPr>
                        <m:ctrlPr>
                          <a:rPr kumimoji="0" lang="en-US" sz="9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9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num>
                      <m:den>
                        <m:sSup>
                          <m:sSupPr>
                            <m:ctrlPr>
                              <a:rPr kumimoji="0" lang="en-US" sz="9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9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𝑒</m:t>
                            </m:r>
                          </m:e>
                          <m:sup>
                            <m:r>
                              <a:rPr kumimoji="0" lang="en-US" sz="9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p>
                        </m:sSup>
                      </m:den>
                    </m:f>
                  </m:oMath>
                </a14:m>
                <a:r>
                  <a:rPr kumimoji="0" lang="en-US" sz="900" b="0" i="0" u="none" strike="noStrike" kern="1200" cap="none" spc="0" normalizeH="0" baseline="0" noProof="0" dirty="0">
                    <a:ln>
                      <a:noFill/>
                    </a:ln>
                    <a:solidFill>
                      <a:srgbClr val="000000"/>
                    </a:solidFill>
                    <a:effectLst/>
                    <a:uLnTx/>
                    <a:uFillTx/>
                    <a:latin typeface="Arial" charset="0"/>
                    <a:ea typeface="+mn-ea"/>
                    <a:cs typeface="+mn-cs"/>
                  </a:rPr>
                  <a:t> at the corners = 13.5% of peak</a:t>
                </a:r>
              </a:p>
            </p:txBody>
          </p:sp>
        </mc:Choice>
        <mc:Fallback xmlns="">
          <p:sp>
            <p:nvSpPr>
              <p:cNvPr id="44" name="TextBox 43">
                <a:extLst>
                  <a:ext uri="{FF2B5EF4-FFF2-40B4-BE49-F238E27FC236}">
                    <a16:creationId xmlns:a16="http://schemas.microsoft.com/office/drawing/2014/main" id="{7E55C954-3EA6-4F98-B94D-196CF2AB9D74}"/>
                  </a:ext>
                </a:extLst>
              </p:cNvPr>
              <p:cNvSpPr txBox="1">
                <a:spLocks noRot="1" noChangeAspect="1" noMove="1" noResize="1" noEditPoints="1" noAdjustHandles="1" noChangeArrowheads="1" noChangeShapeType="1" noTextEdit="1"/>
              </p:cNvSpPr>
              <p:nvPr/>
            </p:nvSpPr>
            <p:spPr>
              <a:xfrm>
                <a:off x="1659022" y="1589946"/>
                <a:ext cx="2495557" cy="288669"/>
              </a:xfrm>
              <a:prstGeom prst="rect">
                <a:avLst/>
              </a:prstGeom>
              <a:blipFill>
                <a:blip r:embed="rId7"/>
                <a:stretch>
                  <a:fillRect/>
                </a:stretch>
              </a:blipFill>
            </p:spPr>
            <p:txBody>
              <a:bodyPr/>
              <a:lstStyle/>
              <a:p>
                <a:r>
                  <a:rPr lang="en-US">
                    <a:noFill/>
                  </a:rPr>
                  <a:t> </a:t>
                </a:r>
              </a:p>
            </p:txBody>
          </p:sp>
        </mc:Fallback>
      </mc:AlternateContent>
      <p:cxnSp>
        <p:nvCxnSpPr>
          <p:cNvPr id="45" name="Straight Arrow Connector 44">
            <a:extLst>
              <a:ext uri="{FF2B5EF4-FFF2-40B4-BE49-F238E27FC236}">
                <a16:creationId xmlns:a16="http://schemas.microsoft.com/office/drawing/2014/main" id="{E52493D7-B30F-49E3-938E-8B16C1889556}"/>
              </a:ext>
            </a:extLst>
          </p:cNvPr>
          <p:cNvCxnSpPr>
            <a:cxnSpLocks/>
            <a:stCxn id="44" idx="1"/>
          </p:cNvCxnSpPr>
          <p:nvPr/>
        </p:nvCxnSpPr>
        <p:spPr>
          <a:xfrm flipH="1" flipV="1">
            <a:off x="1552664" y="1689011"/>
            <a:ext cx="106358" cy="452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29E25CD4-D7A0-4956-AAE0-DFE4081CAE95}"/>
                  </a:ext>
                </a:extLst>
              </p:cNvPr>
              <p:cNvSpPr txBox="1"/>
              <p:nvPr/>
            </p:nvSpPr>
            <p:spPr>
              <a:xfrm>
                <a:off x="1059263" y="3453522"/>
                <a:ext cx="6406773" cy="670633"/>
              </a:xfrm>
              <a:prstGeom prst="rect">
                <a:avLst/>
              </a:prstGeom>
              <a:noFill/>
            </p:spPr>
            <p:txBody>
              <a:bodyPr wrap="square" rtlCol="0">
                <a:sp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a:ea typeface="+mn-ea"/>
                    <a:cs typeface="+mn-cs"/>
                  </a:rPr>
                  <a:t>“PLM effective resolution”</a:t>
                </a:r>
                <a14:m>
                  <m:oMath xmlns:m="http://schemas.openxmlformats.org/officeDocument/2006/math">
                    <m:r>
                      <a:rPr kumimoji="0" lang="en-US" sz="1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box>
                      <m:boxPr>
                        <m:ctrlPr>
                          <a:rPr kumimoji="0" lang="el-GR" sz="1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boxPr>
                      <m:e>
                        <m:argPr>
                          <m:argSz m:val="-1"/>
                        </m:argPr>
                        <m:box>
                          <m:boxPr>
                            <m:ctrlPr>
                              <a:rPr kumimoji="0" lang="el-GR" sz="1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boxPr>
                          <m:e>
                            <m:argPr>
                              <m:argSz m:val="-1"/>
                            </m:argPr>
                            <m:f>
                              <m:fPr>
                                <m:ctrlPr>
                                  <a:rPr kumimoji="0" lang="el-GR" sz="1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1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𝑓𝑖𝑒𝑙𝑑</m:t>
                                </m:r>
                                <m:r>
                                  <a:rPr kumimoji="0" lang="en-US" sz="1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a:rPr kumimoji="0" lang="en-US" sz="1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𝑜𝑓</m:t>
                                </m:r>
                                <m:r>
                                  <a:rPr kumimoji="0" lang="en-US" sz="1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a:rPr kumimoji="0" lang="en-US" sz="1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𝑣𝑖𝑒𝑤</m:t>
                                </m:r>
                              </m:num>
                              <m:den>
                                <m:r>
                                  <a:rPr kumimoji="0" lang="en-US" sz="1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𝑏𝑒𝑎𝑚𝑤𝑖𝑑𝑡h</m:t>
                                </m:r>
                              </m:den>
                            </m:f>
                          </m:e>
                        </m:box>
                        <m:r>
                          <m:rPr>
                            <m:brk m:alnAt="63"/>
                          </m:rPr>
                          <a:rPr kumimoji="0" lang="en-US" sz="1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box>
                          <m:boxPr>
                            <m:ctrlPr>
                              <a:rPr kumimoji="0" lang="en-US" sz="1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boxPr>
                          <m:e>
                            <m:argPr>
                              <m:argSz m:val="-1"/>
                            </m:argPr>
                            <m:f>
                              <m:fPr>
                                <m:ctrlPr>
                                  <a:rPr kumimoji="0" lang="en-US" sz="1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f>
                                  <m:fPr>
                                    <m:ctrlPr>
                                      <a:rPr kumimoji="0" lang="en-US" sz="15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fPr>
                                  <m:num>
                                    <m:r>
                                      <a:rPr kumimoji="0" lang="en-US" sz="15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𝜆</m:t>
                                    </m:r>
                                  </m:num>
                                  <m:den>
                                    <m:r>
                                      <a:rPr kumimoji="0" lang="en-US" sz="15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𝑃𝐿𝑀</m:t>
                                    </m:r>
                                    <m:r>
                                      <a:rPr kumimoji="0" lang="en-US" sz="15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 </m:t>
                                    </m:r>
                                    <m:r>
                                      <a:rPr kumimoji="0" lang="en-US" sz="15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𝑝𝑖𝑡𝑐h</m:t>
                                    </m:r>
                                  </m:den>
                                </m:f>
                              </m:num>
                              <m:den>
                                <m:f>
                                  <m:fPr>
                                    <m:ctrlPr>
                                      <a:rPr kumimoji="0" lang="el-GR" sz="1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sSup>
                                      <m:sSupPr>
                                        <m:ctrlPr>
                                          <a:rPr kumimoji="0" lang="el-GR" sz="1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1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𝑀</m:t>
                                        </m:r>
                                      </m:e>
                                      <m:sup>
                                        <m:r>
                                          <a:rPr kumimoji="0" lang="en-US" sz="1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p>
                                    </m:sSup>
                                    <m:rad>
                                      <m:radPr>
                                        <m:degHide m:val="on"/>
                                        <m:ctrlPr>
                                          <a:rPr kumimoji="0" lang="en-US" sz="1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radPr>
                                      <m:deg/>
                                      <m:e>
                                        <m:r>
                                          <a:rPr kumimoji="0" lang="en-US" sz="1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r>
                                          <m:rPr>
                                            <m:sty m:val="p"/>
                                          </m:rPr>
                                          <a:rPr kumimoji="0" lang="en-US" sz="15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ln</m:t>
                                        </m:r>
                                        <m:r>
                                          <a:rPr kumimoji="0" lang="en-US" sz="1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e>
                                    </m:rad>
                                    <m:r>
                                      <a:rPr kumimoji="0" lang="en-US" sz="15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𝜆</m:t>
                                    </m:r>
                                  </m:num>
                                  <m:den>
                                    <m:r>
                                      <a:rPr kumimoji="0" lang="el-GR" sz="1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𝜋</m:t>
                                    </m:r>
                                    <m:sSub>
                                      <m:sSubPr>
                                        <m:ctrlPr>
                                          <a:rPr kumimoji="0" lang="en-US" sz="1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𝑊</m:t>
                                        </m:r>
                                      </m:e>
                                      <m:sub>
                                        <m:r>
                                          <a:rPr kumimoji="0" lang="en-US" sz="1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𝑃𝐿𝑀</m:t>
                                        </m:r>
                                      </m:sub>
                                    </m:sSub>
                                  </m:den>
                                </m:f>
                              </m:den>
                            </m:f>
                          </m:e>
                        </m:box>
                      </m:e>
                    </m:box>
                    <m:r>
                      <a:rPr kumimoji="0" lang="en-US" sz="15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box>
                      <m:boxPr>
                        <m:ctrlPr>
                          <a:rPr kumimoji="0" lang="en-US" sz="1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boxPr>
                      <m:e>
                        <m:argPr>
                          <m:argSz m:val="-1"/>
                        </m:argPr>
                        <m:f>
                          <m:fPr>
                            <m:ctrlPr>
                              <a:rPr kumimoji="0" lang="en-US" sz="1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l-GR" sz="1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𝜋</m:t>
                            </m:r>
                            <m:sSub>
                              <m:sSubPr>
                                <m:ctrlPr>
                                  <a:rPr kumimoji="0" lang="en-US" sz="1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𝑊</m:t>
                                </m:r>
                              </m:e>
                              <m:sub>
                                <m:r>
                                  <a:rPr kumimoji="0" lang="en-US" sz="1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𝑃𝐿𝑀</m:t>
                                </m:r>
                              </m:sub>
                            </m:sSub>
                          </m:num>
                          <m:den>
                            <m:sSup>
                              <m:sSupPr>
                                <m:ctrlPr>
                                  <a:rPr kumimoji="0" lang="el-GR" sz="1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1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𝑀</m:t>
                                </m:r>
                              </m:e>
                              <m:sup>
                                <m:r>
                                  <a:rPr kumimoji="0" lang="en-US" sz="1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p>
                            </m:sSup>
                            <m:rad>
                              <m:radPr>
                                <m:degHide m:val="on"/>
                                <m:ctrlPr>
                                  <a:rPr kumimoji="0" lang="en-US" sz="1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radPr>
                              <m:deg/>
                              <m:e>
                                <m:r>
                                  <a:rPr kumimoji="0" lang="en-US" sz="1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r>
                                  <m:rPr>
                                    <m:sty m:val="p"/>
                                  </m:rPr>
                                  <a:rPr kumimoji="0" lang="en-US" sz="15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ln</m:t>
                                </m:r>
                                <m:r>
                                  <a:rPr kumimoji="0" lang="en-US" sz="1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e>
                            </m:rad>
                            <m:r>
                              <a:rPr kumimoji="0" lang="en-US" sz="15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𝑃𝐿𝑀</m:t>
                            </m:r>
                            <m:r>
                              <a:rPr kumimoji="0" lang="en-US" sz="15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 </m:t>
                            </m:r>
                            <m:r>
                              <a:rPr kumimoji="0" lang="en-US" sz="15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𝑝𝑖𝑡𝑐h</m:t>
                            </m:r>
                          </m:den>
                        </m:f>
                        <m:r>
                          <a:rPr kumimoji="0" lang="en-US" sz="15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m:t>
                        </m:r>
                        <m:f>
                          <m:fPr>
                            <m:ctrlPr>
                              <a:rPr kumimoji="0" lang="en-US" sz="15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fPr>
                          <m:num>
                            <m:r>
                              <a:rPr kumimoji="0" lang="en-US" sz="15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1</m:t>
                            </m:r>
                          </m:num>
                          <m:den>
                            <m:sSup>
                              <m:sSupPr>
                                <m:ctrlPr>
                                  <a:rPr kumimoji="0" lang="el-GR" sz="1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1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𝑀</m:t>
                                </m:r>
                              </m:e>
                              <m:sup>
                                <m:r>
                                  <a:rPr kumimoji="0" lang="en-US" sz="1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p>
                            </m:sSup>
                          </m:den>
                        </m:f>
                        <m:f>
                          <m:fPr>
                            <m:ctrlPr>
                              <a:rPr kumimoji="0" lang="en-US" sz="1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sSub>
                              <m:sSubPr>
                                <m:ctrlPr>
                                  <a:rPr kumimoji="0" lang="en-US" sz="1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𝑊𝑖𝑑𝑡h</m:t>
                                </m:r>
                              </m:e>
                              <m:sub>
                                <m:r>
                                  <a:rPr kumimoji="0" lang="en-US" sz="1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𝑃𝐿𝑀</m:t>
                                </m:r>
                              </m:sub>
                            </m:sSub>
                          </m:num>
                          <m:den>
                            <m:r>
                              <a:rPr kumimoji="0" lang="en-US" sz="15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𝑃𝐿𝑀</m:t>
                            </m:r>
                            <m:r>
                              <a:rPr kumimoji="0" lang="en-US" sz="15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 </m:t>
                            </m:r>
                            <m:r>
                              <a:rPr kumimoji="0" lang="en-US" sz="15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𝑝𝑖𝑡𝑐h</m:t>
                            </m:r>
                          </m:den>
                        </m:f>
                      </m:e>
                    </m:box>
                  </m:oMath>
                </a14:m>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mc:Choice>
        <mc:Fallback xmlns="">
          <p:sp>
            <p:nvSpPr>
              <p:cNvPr id="46" name="TextBox 45">
                <a:extLst>
                  <a:ext uri="{FF2B5EF4-FFF2-40B4-BE49-F238E27FC236}">
                    <a16:creationId xmlns:a16="http://schemas.microsoft.com/office/drawing/2014/main" id="{29E25CD4-D7A0-4956-AAE0-DFE4081CAE95}"/>
                  </a:ext>
                </a:extLst>
              </p:cNvPr>
              <p:cNvSpPr txBox="1">
                <a:spLocks noRot="1" noChangeAspect="1" noMove="1" noResize="1" noEditPoints="1" noAdjustHandles="1" noChangeArrowheads="1" noChangeShapeType="1" noTextEdit="1"/>
              </p:cNvSpPr>
              <p:nvPr/>
            </p:nvSpPr>
            <p:spPr>
              <a:xfrm>
                <a:off x="1059263" y="3453522"/>
                <a:ext cx="6406773" cy="670633"/>
              </a:xfrm>
              <a:prstGeom prst="rect">
                <a:avLst/>
              </a:prstGeom>
              <a:blipFill>
                <a:blip r:embed="rId8"/>
                <a:stretch>
                  <a:fillRect l="-381"/>
                </a:stretch>
              </a:blipFill>
            </p:spPr>
            <p:txBody>
              <a:bodyPr/>
              <a:lstStyle/>
              <a:p>
                <a:r>
                  <a:rPr lang="en-US">
                    <a:noFill/>
                  </a:rPr>
                  <a:t> </a:t>
                </a:r>
              </a:p>
            </p:txBody>
          </p:sp>
        </mc:Fallback>
      </mc:AlternateContent>
      <p:sp>
        <p:nvSpPr>
          <p:cNvPr id="8" name="Rectangle: Rounded Corners 7">
            <a:extLst>
              <a:ext uri="{FF2B5EF4-FFF2-40B4-BE49-F238E27FC236}">
                <a16:creationId xmlns:a16="http://schemas.microsoft.com/office/drawing/2014/main" id="{328544B5-83FB-457A-B723-6813A28032AB}"/>
              </a:ext>
            </a:extLst>
          </p:cNvPr>
          <p:cNvSpPr/>
          <p:nvPr/>
        </p:nvSpPr>
        <p:spPr>
          <a:xfrm>
            <a:off x="6480946" y="3523987"/>
            <a:ext cx="884720" cy="502466"/>
          </a:xfrm>
          <a:prstGeom prst="roundRect">
            <a:avLst/>
          </a:prstGeom>
          <a:solidFill>
            <a:srgbClr val="DE0000">
              <a:alpha val="38039"/>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7" name="TextBox 46">
            <a:extLst>
              <a:ext uri="{FF2B5EF4-FFF2-40B4-BE49-F238E27FC236}">
                <a16:creationId xmlns:a16="http://schemas.microsoft.com/office/drawing/2014/main" id="{E70354A9-CAE9-4D56-B808-36A9E5E18527}"/>
              </a:ext>
            </a:extLst>
          </p:cNvPr>
          <p:cNvSpPr txBox="1"/>
          <p:nvPr/>
        </p:nvSpPr>
        <p:spPr>
          <a:xfrm>
            <a:off x="473991" y="4233455"/>
            <a:ext cx="8267456" cy="276999"/>
          </a:xfrm>
          <a:prstGeom prst="rect">
            <a:avLst/>
          </a:prstGeom>
          <a:solidFill>
            <a:srgbClr val="FFFFCC"/>
          </a:solidFill>
        </p:spPr>
        <p:txBody>
          <a:bodyPr wrap="none" rtlCol="0">
            <a:spAutoFit/>
          </a:bodyP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Resolution of the image is approximately equal to resolution of the PLM pixels if the incoming beam is diffraction limited</a:t>
            </a:r>
          </a:p>
        </p:txBody>
      </p:sp>
      <p:sp>
        <p:nvSpPr>
          <p:cNvPr id="6" name="Slide Number Placeholder 5">
            <a:extLst>
              <a:ext uri="{FF2B5EF4-FFF2-40B4-BE49-F238E27FC236}">
                <a16:creationId xmlns:a16="http://schemas.microsoft.com/office/drawing/2014/main" id="{DD6E0540-E97A-4449-88FD-FE729EC924B8}"/>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B97888F-6AF7-4263-B69D-592D8C33BAC7}" type="slidenum">
              <a:rPr kumimoji="0" lang="en-US" sz="7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sz="7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3608024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FBEF4-7950-4012-A501-B62DE2E62AA9}"/>
              </a:ext>
            </a:extLst>
          </p:cNvPr>
          <p:cNvSpPr>
            <a:spLocks noGrp="1"/>
          </p:cNvSpPr>
          <p:nvPr>
            <p:ph type="title"/>
          </p:nvPr>
        </p:nvSpPr>
        <p:spPr/>
        <p:txBody>
          <a:bodyPr/>
          <a:lstStyle/>
          <a:p>
            <a:r>
              <a:rPr lang="en-US" dirty="0"/>
              <a:t>PLM-Based HDR</a:t>
            </a:r>
          </a:p>
        </p:txBody>
      </p:sp>
      <p:pic>
        <p:nvPicPr>
          <p:cNvPr id="3" name="Picture 2">
            <a:extLst>
              <a:ext uri="{FF2B5EF4-FFF2-40B4-BE49-F238E27FC236}">
                <a16:creationId xmlns:a16="http://schemas.microsoft.com/office/drawing/2014/main" id="{9E299583-F3DD-46E2-AB02-4AD9D500B1D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5208" t="16565" r="12997" b="12353"/>
          <a:stretch/>
        </p:blipFill>
        <p:spPr>
          <a:xfrm>
            <a:off x="6681082" y="1239703"/>
            <a:ext cx="2245360" cy="1390421"/>
          </a:xfrm>
          <a:prstGeom prst="rect">
            <a:avLst/>
          </a:prstGeom>
        </p:spPr>
      </p:pic>
      <p:pic>
        <p:nvPicPr>
          <p:cNvPr id="4" name="Picture 3">
            <a:extLst>
              <a:ext uri="{FF2B5EF4-FFF2-40B4-BE49-F238E27FC236}">
                <a16:creationId xmlns:a16="http://schemas.microsoft.com/office/drawing/2014/main" id="{0A195A37-4794-428E-B529-FB497BFDF15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5562"/>
          <a:stretch/>
        </p:blipFill>
        <p:spPr>
          <a:xfrm>
            <a:off x="6681081" y="2711050"/>
            <a:ext cx="2245361" cy="1411048"/>
          </a:xfrm>
          <a:prstGeom prst="rect">
            <a:avLst/>
          </a:prstGeom>
        </p:spPr>
      </p:pic>
      <p:sp>
        <p:nvSpPr>
          <p:cNvPr id="5" name="TextBox 4">
            <a:extLst>
              <a:ext uri="{FF2B5EF4-FFF2-40B4-BE49-F238E27FC236}">
                <a16:creationId xmlns:a16="http://schemas.microsoft.com/office/drawing/2014/main" id="{407A945C-38C2-47B9-B2C3-461207C6741D}"/>
              </a:ext>
            </a:extLst>
          </p:cNvPr>
          <p:cNvSpPr txBox="1"/>
          <p:nvPr/>
        </p:nvSpPr>
        <p:spPr>
          <a:xfrm>
            <a:off x="7012387" y="870371"/>
            <a:ext cx="181356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PLM Backlight</a:t>
            </a:r>
          </a:p>
        </p:txBody>
      </p:sp>
      <p:sp>
        <p:nvSpPr>
          <p:cNvPr id="6" name="TextBox 5">
            <a:extLst>
              <a:ext uri="{FF2B5EF4-FFF2-40B4-BE49-F238E27FC236}">
                <a16:creationId xmlns:a16="http://schemas.microsoft.com/office/drawing/2014/main" id="{EAAE7D9C-6E9F-4B2D-B017-23D8BA95158D}"/>
              </a:ext>
            </a:extLst>
          </p:cNvPr>
          <p:cNvSpPr txBox="1"/>
          <p:nvPr/>
        </p:nvSpPr>
        <p:spPr>
          <a:xfrm>
            <a:off x="7012387" y="4120069"/>
            <a:ext cx="181356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PLM + DMD </a:t>
            </a:r>
          </a:p>
        </p:txBody>
      </p:sp>
      <p:pic>
        <p:nvPicPr>
          <p:cNvPr id="7" name="Picture 6">
            <a:extLst>
              <a:ext uri="{FF2B5EF4-FFF2-40B4-BE49-F238E27FC236}">
                <a16:creationId xmlns:a16="http://schemas.microsoft.com/office/drawing/2014/main" id="{E1C2666C-EF1F-4B84-A931-7F2B504A66E8}"/>
              </a:ext>
            </a:extLst>
          </p:cNvPr>
          <p:cNvPicPr>
            <a:picLocks noChangeAspect="1"/>
          </p:cNvPicPr>
          <p:nvPr/>
        </p:nvPicPr>
        <p:blipFill>
          <a:blip r:embed="rId4"/>
          <a:stretch>
            <a:fillRect/>
          </a:stretch>
        </p:blipFill>
        <p:spPr>
          <a:xfrm>
            <a:off x="481998" y="762235"/>
            <a:ext cx="3989507" cy="2174376"/>
          </a:xfrm>
          <a:prstGeom prst="rect">
            <a:avLst/>
          </a:prstGeom>
        </p:spPr>
      </p:pic>
      <p:pic>
        <p:nvPicPr>
          <p:cNvPr id="8" name="Picture 7">
            <a:extLst>
              <a:ext uri="{FF2B5EF4-FFF2-40B4-BE49-F238E27FC236}">
                <a16:creationId xmlns:a16="http://schemas.microsoft.com/office/drawing/2014/main" id="{46365C36-CFDA-415C-8D73-AD3027268C13}"/>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102064" y="57647"/>
            <a:ext cx="940699" cy="763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a:extLst>
              <a:ext uri="{FF2B5EF4-FFF2-40B4-BE49-F238E27FC236}">
                <a16:creationId xmlns:a16="http://schemas.microsoft.com/office/drawing/2014/main" id="{DF220736-661B-433E-AA11-7CBDF376B28E}"/>
              </a:ext>
            </a:extLst>
          </p:cNvPr>
          <p:cNvSpPr txBox="1"/>
          <p:nvPr/>
        </p:nvSpPr>
        <p:spPr>
          <a:xfrm>
            <a:off x="0" y="3039411"/>
            <a:ext cx="6773333" cy="1292662"/>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3-channel (3PLMs</a:t>
            </a:r>
            <a:r>
              <a:rPr kumimoji="0" lang="en-US" sz="1400" b="0" i="0" u="none" strike="noStrike" kern="1200" cap="none" spc="0" normalizeH="0" baseline="0" noProof="0" dirty="0">
                <a:ln>
                  <a:noFill/>
                </a:ln>
                <a:solidFill>
                  <a:srgbClr val="000000"/>
                </a:solidFill>
                <a:effectLst/>
                <a:uLnTx/>
                <a:uFillTx/>
                <a:latin typeface="Arial" charset="0"/>
                <a:ea typeface="+mn-ea"/>
                <a:cs typeface="+mn-cs"/>
                <a:sym typeface="Wingdings" panose="05000000000000000000" pitchFamily="2" charset="2"/>
              </a:rPr>
              <a:t>3DMDs) and 1-channel systems possible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sym typeface="Wingdings" panose="05000000000000000000" pitchFamily="2" charset="2"/>
              </a:rPr>
              <a:t>1-channel systems have multiple configurations</a:t>
            </a:r>
          </a:p>
          <a:p>
            <a:pPr marL="666645" marR="0" lvl="1" indent="-285750" algn="l"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sym typeface="Wingdings" panose="05000000000000000000" pitchFamily="2" charset="2"/>
              </a:rPr>
              <a:t>Global or striped PLM illumination</a:t>
            </a:r>
          </a:p>
          <a:p>
            <a:pPr marL="666645" marR="0" lvl="1" indent="-285750" algn="l"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Time sequential or ‘full-on’ illumination</a:t>
            </a:r>
          </a:p>
          <a:p>
            <a:pPr marL="666645" marR="0" lvl="1" indent="-285750" algn="l"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Color stepping possible for max laser utilization!</a:t>
            </a:r>
          </a:p>
          <a:p>
            <a:pPr marL="285750" indent="-285750">
              <a:buFont typeface="Courier New" panose="02070309020205020404" pitchFamily="49" charset="0"/>
              <a:buChar char="o"/>
            </a:pPr>
            <a:r>
              <a:rPr lang="en-US" sz="1400" dirty="0">
                <a:solidFill>
                  <a:srgbClr val="000000"/>
                </a:solidFill>
              </a:rPr>
              <a:t>Multi-mode lasers reduce PSF spot resolution but is okay for backlight</a:t>
            </a:r>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0" name="TextBox 9">
            <a:extLst>
              <a:ext uri="{FF2B5EF4-FFF2-40B4-BE49-F238E27FC236}">
                <a16:creationId xmlns:a16="http://schemas.microsoft.com/office/drawing/2014/main" id="{227B3ECD-66BE-4C7B-9964-8276B5D29967}"/>
              </a:ext>
            </a:extLst>
          </p:cNvPr>
          <p:cNvSpPr txBox="1"/>
          <p:nvPr/>
        </p:nvSpPr>
        <p:spPr>
          <a:xfrm>
            <a:off x="588644" y="678539"/>
            <a:ext cx="3578275"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sng" strike="noStrike" kern="1200" cap="none" spc="0" normalizeH="0" baseline="0" noProof="0" dirty="0">
                <a:ln>
                  <a:noFill/>
                </a:ln>
                <a:solidFill>
                  <a:srgbClr val="000000"/>
                </a:solidFill>
                <a:effectLst/>
                <a:uLnTx/>
                <a:uFillTx/>
                <a:latin typeface="Arial" charset="0"/>
                <a:ea typeface="+mn-ea"/>
                <a:cs typeface="+mn-cs"/>
                <a:sym typeface="Wingdings" panose="05000000000000000000" pitchFamily="2" charset="2"/>
              </a:rPr>
              <a:t>1-channel system illustration</a:t>
            </a:r>
            <a:endParaRPr kumimoji="0" lang="en-US" sz="1400" b="0" i="0" u="sng" strike="noStrike" kern="1200" cap="none" spc="0" normalizeH="0" baseline="0" noProof="0" dirty="0">
              <a:ln>
                <a:noFill/>
              </a:ln>
              <a:solidFill>
                <a:srgbClr val="000000"/>
              </a:solidFill>
              <a:effectLst/>
              <a:uLnTx/>
              <a:uFillTx/>
              <a:latin typeface="Arial" charset="0"/>
              <a:ea typeface="+mn-ea"/>
              <a:cs typeface="+mn-cs"/>
            </a:endParaRPr>
          </a:p>
        </p:txBody>
      </p:sp>
      <p:sp>
        <p:nvSpPr>
          <p:cNvPr id="12" name="Slide Number Placeholder 11">
            <a:extLst>
              <a:ext uri="{FF2B5EF4-FFF2-40B4-BE49-F238E27FC236}">
                <a16:creationId xmlns:a16="http://schemas.microsoft.com/office/drawing/2014/main" id="{5485CBB3-182F-450F-9FF2-F9A9DAC972FF}"/>
              </a:ext>
            </a:extLst>
          </p:cNvPr>
          <p:cNvSpPr>
            <a:spLocks noGrp="1"/>
          </p:cNvSpPr>
          <p:nvPr>
            <p:ph type="sldNum" sz="quarter" idx="10"/>
          </p:nvPr>
        </p:nvSpPr>
        <p:spPr/>
        <p:txBody>
          <a:bodyPr/>
          <a:lstStyle/>
          <a:p>
            <a:pPr>
              <a:defRPr/>
            </a:pPr>
            <a:fld id="{2B97888F-6AF7-4263-B69D-592D8C33BAC7}" type="slidenum">
              <a:rPr lang="en-US" smtClean="0"/>
              <a:pPr>
                <a:defRPr/>
              </a:pPr>
              <a:t>111</a:t>
            </a:fld>
            <a:endParaRPr lang="en-US" dirty="0"/>
          </a:p>
        </p:txBody>
      </p:sp>
    </p:spTree>
    <p:extLst>
      <p:ext uri="{BB962C8B-B14F-4D97-AF65-F5344CB8AC3E}">
        <p14:creationId xmlns:p14="http://schemas.microsoft.com/office/powerpoint/2010/main" val="260096826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E7686ED-8D03-4642-BB25-9216A204FE58}"/>
              </a:ext>
            </a:extLst>
          </p:cNvPr>
          <p:cNvSpPr>
            <a:spLocks noGrp="1"/>
          </p:cNvSpPr>
          <p:nvPr>
            <p:ph type="title"/>
          </p:nvPr>
        </p:nvSpPr>
        <p:spPr>
          <a:noFill/>
          <a:ln w="9525">
            <a:noFill/>
            <a:miter lim="800000"/>
            <a:headEnd/>
            <a:tailEnd/>
          </a:ln>
        </p:spPr>
        <p:txBody>
          <a:bodyPr vert="horz" wrap="square" lIns="76179" tIns="38088" rIns="76179" bIns="38088" numCol="1" anchor="ctr" anchorCtr="0" compatLnSpc="1">
            <a:prstTxWarp prst="textNoShape">
              <a:avLst/>
            </a:prstTxWarp>
          </a:bodyPr>
          <a:lstStyle/>
          <a:p>
            <a:r>
              <a:rPr lang="en-US" dirty="0"/>
              <a:t>Small Direct Imaging using PLM</a:t>
            </a:r>
          </a:p>
        </p:txBody>
      </p:sp>
      <p:sp>
        <p:nvSpPr>
          <p:cNvPr id="6" name="Content Placeholder 5">
            <a:extLst>
              <a:ext uri="{FF2B5EF4-FFF2-40B4-BE49-F238E27FC236}">
                <a16:creationId xmlns:a16="http://schemas.microsoft.com/office/drawing/2014/main" id="{F9957ABB-753F-40E2-9BE4-78F8FA1A235C}"/>
              </a:ext>
            </a:extLst>
          </p:cNvPr>
          <p:cNvSpPr>
            <a:spLocks noGrp="1"/>
          </p:cNvSpPr>
          <p:nvPr>
            <p:ph idx="1"/>
          </p:nvPr>
        </p:nvSpPr>
        <p:spPr>
          <a:xfrm>
            <a:off x="333378" y="792356"/>
            <a:ext cx="8467725" cy="3709449"/>
          </a:xfrm>
        </p:spPr>
        <p:txBody>
          <a:bodyPr/>
          <a:lstStyle/>
          <a:p>
            <a:r>
              <a:rPr lang="en-US" sz="1400" i="1" dirty="0">
                <a:solidFill>
                  <a:srgbClr val="0070C0"/>
                </a:solidFill>
                <a:hlinkClick r:id="rId2">
                  <a:extLst>
                    <a:ext uri="{A12FA001-AC4F-418D-AE19-62706E023703}">
                      <ahyp:hlinkClr xmlns:ahyp="http://schemas.microsoft.com/office/drawing/2018/hyperlinkcolor" val="tx"/>
                    </a:ext>
                  </a:extLst>
                </a:hlinkClick>
              </a:rPr>
              <a:t>Automotive Dynamic ground projection application overview | TI.com Video</a:t>
            </a:r>
            <a:endParaRPr lang="en-US" sz="1400" i="1" dirty="0">
              <a:solidFill>
                <a:srgbClr val="0070C0"/>
              </a:solidFill>
            </a:endParaRPr>
          </a:p>
          <a:p>
            <a:r>
              <a:rPr lang="en-US" sz="1400" dirty="0"/>
              <a:t>PLM has the ability to steer light to only the active regions thus producing bright, efficient projection especially in low APL images </a:t>
            </a:r>
          </a:p>
          <a:p>
            <a:r>
              <a:rPr lang="en-US" sz="1400" dirty="0"/>
              <a:t>For direct imaging using PLM, single-mode lasers are required </a:t>
            </a:r>
          </a:p>
          <a:p>
            <a:r>
              <a:rPr lang="en-US" sz="1400" dirty="0"/>
              <a:t>Prototype development in work</a:t>
            </a:r>
          </a:p>
        </p:txBody>
      </p:sp>
      <p:pic>
        <p:nvPicPr>
          <p:cNvPr id="7" name="Picture 2" descr="https://media.osram.info/media/img/osram-dam-23157052/s,x,1230,y,0/Vegalas_RGB_42x26mm_cmyk.tif">
            <a:extLst>
              <a:ext uri="{FF2B5EF4-FFF2-40B4-BE49-F238E27FC236}">
                <a16:creationId xmlns:a16="http://schemas.microsoft.com/office/drawing/2014/main" id="{F37E825A-BC52-41F4-9B9E-E7E859439A16}"/>
              </a:ext>
            </a:extLst>
          </p:cNvPr>
          <p:cNvPicPr>
            <a:picLocks noChangeAspect="1" noChangeArrowheads="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58622" y="1398543"/>
            <a:ext cx="1307293" cy="816271"/>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0A7515A5-10FC-4726-BD57-1F93871692DE}"/>
              </a:ext>
            </a:extLst>
          </p:cNvPr>
          <p:cNvGrpSpPr/>
          <p:nvPr/>
        </p:nvGrpSpPr>
        <p:grpSpPr>
          <a:xfrm>
            <a:off x="5384427" y="2336902"/>
            <a:ext cx="3830890" cy="2088458"/>
            <a:chOff x="1677968" y="2617174"/>
            <a:chExt cx="3830890" cy="2088459"/>
          </a:xfrm>
        </p:grpSpPr>
        <p:sp>
          <p:nvSpPr>
            <p:cNvPr id="8" name="Content Placeholder 2">
              <a:extLst>
                <a:ext uri="{FF2B5EF4-FFF2-40B4-BE49-F238E27FC236}">
                  <a16:creationId xmlns:a16="http://schemas.microsoft.com/office/drawing/2014/main" id="{8B4C8FC4-61B7-4B2D-9134-1EB9D9925E0B}"/>
                </a:ext>
              </a:extLst>
            </p:cNvPr>
            <p:cNvSpPr txBox="1">
              <a:spLocks/>
            </p:cNvSpPr>
            <p:nvPr/>
          </p:nvSpPr>
          <p:spPr bwMode="auto">
            <a:xfrm>
              <a:off x="1677968" y="2742849"/>
              <a:ext cx="3830890" cy="1752957"/>
            </a:xfrm>
            <a:prstGeom prst="rect">
              <a:avLst/>
            </a:prstGeom>
            <a:noFill/>
            <a:ln w="9525" algn="ctr">
              <a:noFill/>
              <a:miter lim="800000"/>
              <a:headEnd/>
              <a:tailEnd/>
            </a:ln>
          </p:spPr>
          <p:txBody>
            <a:bodyPr vert="horz" wrap="square" lIns="76179" tIns="38088" rIns="76179" bIns="38088" numCol="1" anchor="t" anchorCtr="0" compatLnSpc="1">
              <a:prstTxWarp prst="textNoShape">
                <a:avLst/>
              </a:prstTxWarp>
            </a:bodyPr>
            <a:lstStyle>
              <a:lvl1pPr marL="189124" indent="-189124" algn="l" rtl="0" eaLnBrk="1" fontAlgn="base" hangingPunct="1">
                <a:spcBef>
                  <a:spcPts val="667"/>
                </a:spcBef>
                <a:spcAft>
                  <a:spcPct val="0"/>
                </a:spcAft>
                <a:buChar char="•"/>
                <a:defRPr sz="1800">
                  <a:solidFill>
                    <a:schemeClr val="tx1"/>
                  </a:solidFill>
                  <a:latin typeface="+mn-lt"/>
                  <a:ea typeface="+mn-ea"/>
                  <a:cs typeface="+mn-cs"/>
                </a:defRPr>
              </a:lvl1pPr>
              <a:lvl2pPr marL="478763" indent="-194416" algn="l" rtl="0" eaLnBrk="1" fontAlgn="base" hangingPunct="1">
                <a:spcBef>
                  <a:spcPct val="20000"/>
                </a:spcBef>
                <a:spcAft>
                  <a:spcPct val="0"/>
                </a:spcAft>
                <a:buChar char="–"/>
                <a:defRPr sz="1600">
                  <a:solidFill>
                    <a:schemeClr val="tx1"/>
                  </a:solidFill>
                  <a:latin typeface="+mn-lt"/>
                </a:defRPr>
              </a:lvl2pPr>
              <a:lvl3pPr marL="711530" indent="-137548" algn="l" rtl="0" eaLnBrk="1" fontAlgn="base" hangingPunct="1">
                <a:spcBef>
                  <a:spcPct val="15000"/>
                </a:spcBef>
                <a:spcAft>
                  <a:spcPct val="0"/>
                </a:spcAft>
                <a:buChar char="•"/>
                <a:defRPr sz="1500">
                  <a:solidFill>
                    <a:schemeClr val="tx1"/>
                  </a:solidFill>
                  <a:latin typeface="+mn-lt"/>
                </a:defRPr>
              </a:lvl3pPr>
              <a:lvl4pPr marL="1001168" indent="-194416" algn="l" rtl="0" eaLnBrk="1" fontAlgn="base" hangingPunct="1">
                <a:spcBef>
                  <a:spcPct val="5000"/>
                </a:spcBef>
                <a:spcAft>
                  <a:spcPct val="0"/>
                </a:spcAft>
                <a:buChar char="–"/>
                <a:defRPr sz="1500">
                  <a:solidFill>
                    <a:schemeClr val="tx1"/>
                  </a:solidFill>
                  <a:latin typeface="+mn-lt"/>
                </a:defRPr>
              </a:lvl4pPr>
              <a:lvl5pPr marL="1240546" indent="-144163" algn="l" rtl="0" eaLnBrk="1" fontAlgn="base" hangingPunct="1">
                <a:spcBef>
                  <a:spcPct val="0"/>
                </a:spcBef>
                <a:spcAft>
                  <a:spcPct val="0"/>
                </a:spcAft>
                <a:buChar char="»"/>
                <a:defRPr sz="1500">
                  <a:solidFill>
                    <a:schemeClr val="tx1"/>
                  </a:solidFill>
                  <a:latin typeface="+mn-lt"/>
                </a:defRPr>
              </a:lvl5pPr>
              <a:lvl6pPr marL="1621441" indent="-144163" algn="l" rtl="0" eaLnBrk="1" fontAlgn="base" hangingPunct="1">
                <a:spcBef>
                  <a:spcPct val="0"/>
                </a:spcBef>
                <a:spcAft>
                  <a:spcPct val="0"/>
                </a:spcAft>
                <a:buChar char="»"/>
                <a:defRPr sz="1300">
                  <a:solidFill>
                    <a:schemeClr val="tx1"/>
                  </a:solidFill>
                  <a:latin typeface="+mn-lt"/>
                </a:defRPr>
              </a:lvl6pPr>
              <a:lvl7pPr marL="2002336" indent="-144163" algn="l" rtl="0" eaLnBrk="1" fontAlgn="base" hangingPunct="1">
                <a:spcBef>
                  <a:spcPct val="0"/>
                </a:spcBef>
                <a:spcAft>
                  <a:spcPct val="0"/>
                </a:spcAft>
                <a:buChar char="»"/>
                <a:defRPr sz="1300">
                  <a:solidFill>
                    <a:schemeClr val="tx1"/>
                  </a:solidFill>
                  <a:latin typeface="+mn-lt"/>
                </a:defRPr>
              </a:lvl7pPr>
              <a:lvl8pPr marL="2383230" indent="-144163" algn="l" rtl="0" eaLnBrk="1" fontAlgn="base" hangingPunct="1">
                <a:spcBef>
                  <a:spcPct val="0"/>
                </a:spcBef>
                <a:spcAft>
                  <a:spcPct val="0"/>
                </a:spcAft>
                <a:buChar char="»"/>
                <a:defRPr sz="1300">
                  <a:solidFill>
                    <a:schemeClr val="tx1"/>
                  </a:solidFill>
                  <a:latin typeface="+mn-lt"/>
                </a:defRPr>
              </a:lvl8pPr>
              <a:lvl9pPr marL="2764124" indent="-144163" algn="l" rtl="0" eaLnBrk="1" fontAlgn="base" hangingPunct="1">
                <a:spcBef>
                  <a:spcPct val="0"/>
                </a:spcBef>
                <a:spcAft>
                  <a:spcPct val="0"/>
                </a:spcAft>
                <a:buChar char="»"/>
                <a:defRPr sz="1300">
                  <a:solidFill>
                    <a:schemeClr val="tx1"/>
                  </a:solidFill>
                  <a:latin typeface="+mn-lt"/>
                </a:defRPr>
              </a:lvl9pPr>
            </a:lstStyle>
            <a:p>
              <a:pPr marL="189119" indent="-189119" defTabSz="914378">
                <a:defRPr/>
              </a:pPr>
              <a:r>
                <a:rPr lang="en-US" sz="1050" kern="0" dirty="0">
                  <a:solidFill>
                    <a:srgbClr val="000000"/>
                  </a:solidFill>
                  <a:latin typeface="Arial"/>
                </a:rPr>
                <a:t>Full White image:</a:t>
              </a:r>
            </a:p>
            <a:p>
              <a:pPr marL="478751" lvl="1" indent="-194411" defTabSz="914378">
                <a:defRPr/>
              </a:pPr>
              <a:r>
                <a:rPr lang="en-US" sz="1000" kern="0" dirty="0">
                  <a:solidFill>
                    <a:srgbClr val="000000"/>
                  </a:solidFill>
                  <a:latin typeface="Arial"/>
                </a:rPr>
                <a:t>Brightness: 22.1Lm</a:t>
              </a:r>
            </a:p>
            <a:p>
              <a:pPr marL="478751" lvl="1" indent="-194411" defTabSz="914378">
                <a:defRPr/>
              </a:pPr>
              <a:r>
                <a:rPr lang="en-US" sz="1000" kern="0" dirty="0">
                  <a:solidFill>
                    <a:srgbClr val="000000"/>
                  </a:solidFill>
                  <a:latin typeface="Arial"/>
                </a:rPr>
                <a:t>Efficiency: 11.5 </a:t>
              </a:r>
              <a:r>
                <a:rPr lang="en-US" sz="1000" kern="0" dirty="0" err="1">
                  <a:solidFill>
                    <a:srgbClr val="000000"/>
                  </a:solidFill>
                  <a:latin typeface="Arial"/>
                </a:rPr>
                <a:t>Lm</a:t>
              </a:r>
              <a:r>
                <a:rPr lang="en-US" sz="1000" kern="0" dirty="0">
                  <a:solidFill>
                    <a:srgbClr val="000000"/>
                  </a:solidFill>
                  <a:latin typeface="Arial"/>
                </a:rPr>
                <a:t>/</a:t>
              </a:r>
              <a:r>
                <a:rPr lang="en-US" sz="1000" kern="0" dirty="0" err="1">
                  <a:solidFill>
                    <a:srgbClr val="000000"/>
                  </a:solidFill>
                  <a:latin typeface="Arial"/>
                </a:rPr>
                <a:t>W</a:t>
              </a:r>
              <a:r>
                <a:rPr lang="en-US" sz="1000" kern="0" baseline="-25000" dirty="0" err="1">
                  <a:solidFill>
                    <a:srgbClr val="000000"/>
                  </a:solidFill>
                  <a:latin typeface="Arial"/>
                </a:rPr>
                <a:t>elec</a:t>
              </a:r>
              <a:endParaRPr lang="en-US" sz="1000" kern="0" baseline="-25000" dirty="0">
                <a:solidFill>
                  <a:srgbClr val="000000"/>
                </a:solidFill>
                <a:latin typeface="Arial"/>
              </a:endParaRPr>
            </a:p>
            <a:p>
              <a:pPr marL="478751" lvl="1" indent="-194411" defTabSz="914378">
                <a:defRPr/>
              </a:pPr>
              <a:endParaRPr lang="en-US" sz="1000" kern="0" baseline="-25000" dirty="0">
                <a:solidFill>
                  <a:srgbClr val="000000"/>
                </a:solidFill>
                <a:latin typeface="Arial"/>
              </a:endParaRPr>
            </a:p>
            <a:p>
              <a:pPr marL="189119" indent="-189119" defTabSz="914378">
                <a:defRPr/>
              </a:pPr>
              <a:endParaRPr lang="en-US" sz="1050" kern="0" dirty="0">
                <a:solidFill>
                  <a:srgbClr val="000000"/>
                </a:solidFill>
                <a:latin typeface="Arial"/>
              </a:endParaRPr>
            </a:p>
            <a:p>
              <a:pPr marL="189119" indent="-189119" defTabSz="914378">
                <a:defRPr/>
              </a:pPr>
              <a:r>
                <a:rPr lang="en-US" sz="1050" kern="0" dirty="0">
                  <a:solidFill>
                    <a:srgbClr val="000000"/>
                  </a:solidFill>
                  <a:latin typeface="Arial"/>
                </a:rPr>
                <a:t>~15% APL image </a:t>
              </a:r>
            </a:p>
            <a:p>
              <a:pPr marL="478751" lvl="1" indent="-194411" defTabSz="914378">
                <a:defRPr/>
              </a:pPr>
              <a:r>
                <a:rPr lang="en-US" sz="1000" kern="0" dirty="0">
                  <a:solidFill>
                    <a:srgbClr val="000000"/>
                  </a:solidFill>
                  <a:latin typeface="Arial"/>
                </a:rPr>
                <a:t>Effective Brightness: 147.3Lm</a:t>
              </a:r>
            </a:p>
            <a:p>
              <a:pPr marL="478751" lvl="1" indent="-194411" defTabSz="914378">
                <a:defRPr/>
              </a:pPr>
              <a:r>
                <a:rPr lang="en-US" sz="1000" kern="0" dirty="0">
                  <a:solidFill>
                    <a:srgbClr val="000000"/>
                  </a:solidFill>
                  <a:latin typeface="Arial"/>
                </a:rPr>
                <a:t>Effective Efficiency: 76.7 </a:t>
              </a:r>
              <a:r>
                <a:rPr lang="en-US" sz="1000" kern="0" dirty="0" err="1">
                  <a:solidFill>
                    <a:srgbClr val="000000"/>
                  </a:solidFill>
                  <a:latin typeface="Arial"/>
                </a:rPr>
                <a:t>Lm</a:t>
              </a:r>
              <a:r>
                <a:rPr lang="en-US" sz="1000" kern="0" dirty="0">
                  <a:solidFill>
                    <a:srgbClr val="000000"/>
                  </a:solidFill>
                  <a:latin typeface="Arial"/>
                </a:rPr>
                <a:t>/</a:t>
              </a:r>
              <a:r>
                <a:rPr lang="en-US" sz="1000" kern="0" dirty="0" err="1">
                  <a:solidFill>
                    <a:srgbClr val="000000"/>
                  </a:solidFill>
                  <a:latin typeface="Arial"/>
                </a:rPr>
                <a:t>W</a:t>
              </a:r>
              <a:r>
                <a:rPr lang="en-US" sz="1000" kern="0" baseline="-25000" dirty="0" err="1">
                  <a:solidFill>
                    <a:srgbClr val="000000"/>
                  </a:solidFill>
                  <a:latin typeface="Arial"/>
                </a:rPr>
                <a:t>elec</a:t>
              </a:r>
              <a:endParaRPr lang="en-US" sz="1000" kern="0" dirty="0">
                <a:solidFill>
                  <a:srgbClr val="000000"/>
                </a:solidFill>
                <a:latin typeface="Arial"/>
              </a:endParaRPr>
            </a:p>
            <a:p>
              <a:pPr marL="189119" indent="-189119" defTabSz="914378">
                <a:defRPr/>
              </a:pPr>
              <a:endParaRPr lang="en-US" sz="1050" kern="0" dirty="0">
                <a:solidFill>
                  <a:srgbClr val="000000"/>
                </a:solidFill>
                <a:latin typeface="Arial"/>
              </a:endParaRPr>
            </a:p>
            <a:p>
              <a:pPr marL="478751" lvl="1" indent="-194411" defTabSz="914378">
                <a:defRPr/>
              </a:pPr>
              <a:endParaRPr lang="en-US" sz="1000" kern="0" dirty="0">
                <a:solidFill>
                  <a:srgbClr val="000000"/>
                </a:solidFill>
                <a:latin typeface="Arial"/>
              </a:endParaRPr>
            </a:p>
          </p:txBody>
        </p:sp>
        <p:grpSp>
          <p:nvGrpSpPr>
            <p:cNvPr id="9" name="Group 8">
              <a:extLst>
                <a:ext uri="{FF2B5EF4-FFF2-40B4-BE49-F238E27FC236}">
                  <a16:creationId xmlns:a16="http://schemas.microsoft.com/office/drawing/2014/main" id="{BBBD66B1-4BE8-4A7B-8A07-DF7B70956447}"/>
                </a:ext>
              </a:extLst>
            </p:cNvPr>
            <p:cNvGrpSpPr/>
            <p:nvPr/>
          </p:nvGrpSpPr>
          <p:grpSpPr>
            <a:xfrm>
              <a:off x="4324420" y="3681505"/>
              <a:ext cx="1024128" cy="1024128"/>
              <a:chOff x="6773093" y="1455103"/>
              <a:chExt cx="1024128" cy="1024128"/>
            </a:xfrm>
          </p:grpSpPr>
          <p:sp>
            <p:nvSpPr>
              <p:cNvPr id="10" name="Rectangle 9">
                <a:extLst>
                  <a:ext uri="{FF2B5EF4-FFF2-40B4-BE49-F238E27FC236}">
                    <a16:creationId xmlns:a16="http://schemas.microsoft.com/office/drawing/2014/main" id="{FAAE7BCB-2F69-484D-8C8D-AB4A070357BD}"/>
                  </a:ext>
                </a:extLst>
              </p:cNvPr>
              <p:cNvSpPr/>
              <p:nvPr/>
            </p:nvSpPr>
            <p:spPr>
              <a:xfrm>
                <a:off x="6773093" y="1455103"/>
                <a:ext cx="1024128" cy="1024128"/>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US" dirty="0">
                  <a:solidFill>
                    <a:srgbClr val="FFFFFF"/>
                  </a:solidFill>
                  <a:latin typeface="Arial"/>
                </a:endParaRPr>
              </a:p>
            </p:txBody>
          </p:sp>
          <p:pic>
            <p:nvPicPr>
              <p:cNvPr id="11" name="Picture 2" descr="Basics / Rings">
                <a:extLst>
                  <a:ext uri="{FF2B5EF4-FFF2-40B4-BE49-F238E27FC236}">
                    <a16:creationId xmlns:a16="http://schemas.microsoft.com/office/drawing/2014/main" id="{B75DF1DA-EFA3-4B2E-9BE6-16C58A617FB4}"/>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6773093" y="1787517"/>
                <a:ext cx="1024128" cy="35930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a:extLst>
                <a:ext uri="{FF2B5EF4-FFF2-40B4-BE49-F238E27FC236}">
                  <a16:creationId xmlns:a16="http://schemas.microsoft.com/office/drawing/2014/main" id="{F9084067-688F-4BDF-A9FF-B4188E71A4D0}"/>
                </a:ext>
              </a:extLst>
            </p:cNvPr>
            <p:cNvSpPr/>
            <p:nvPr/>
          </p:nvSpPr>
          <p:spPr>
            <a:xfrm>
              <a:off x="4324420" y="2617174"/>
              <a:ext cx="1024128" cy="1026764"/>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US" dirty="0">
                <a:solidFill>
                  <a:srgbClr val="FFFFFF"/>
                </a:solidFill>
                <a:latin typeface="Arial"/>
              </a:endParaRPr>
            </a:p>
          </p:txBody>
        </p:sp>
      </p:grpSp>
      <p:pic>
        <p:nvPicPr>
          <p:cNvPr id="1026" name="Picture 2" descr="Dynamic Ground Projection using DLP® Technology for Automotive Exterior  Lighting">
            <a:extLst>
              <a:ext uri="{FF2B5EF4-FFF2-40B4-BE49-F238E27FC236}">
                <a16:creationId xmlns:a16="http://schemas.microsoft.com/office/drawing/2014/main" id="{E2681DAE-1771-4604-B9D3-A4A0B457CF8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267387" y="100533"/>
            <a:ext cx="1797437" cy="100993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4D184801-3BD4-429F-A2D0-029B607F8B00}"/>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8034" y="2389295"/>
            <a:ext cx="2823957" cy="1967848"/>
          </a:xfrm>
          <a:prstGeom prst="rect">
            <a:avLst/>
          </a:prstGeom>
        </p:spPr>
      </p:pic>
      <p:sp>
        <p:nvSpPr>
          <p:cNvPr id="16" name="TextBox 15">
            <a:extLst>
              <a:ext uri="{FF2B5EF4-FFF2-40B4-BE49-F238E27FC236}">
                <a16:creationId xmlns:a16="http://schemas.microsoft.com/office/drawing/2014/main" id="{19D9A04F-BEEC-427C-8C5D-D64E9BA088EF}"/>
              </a:ext>
            </a:extLst>
          </p:cNvPr>
          <p:cNvSpPr txBox="1"/>
          <p:nvPr/>
        </p:nvSpPr>
        <p:spPr>
          <a:xfrm>
            <a:off x="127234" y="2658784"/>
            <a:ext cx="758170" cy="338554"/>
          </a:xfrm>
          <a:prstGeom prst="rect">
            <a:avLst/>
          </a:prstGeom>
          <a:noFill/>
        </p:spPr>
        <p:txBody>
          <a:bodyPr wrap="square" rtlCol="0">
            <a:spAutoFit/>
          </a:bodyPr>
          <a:lstStyle/>
          <a:p>
            <a:pPr defTabSz="914378">
              <a:defRPr/>
            </a:pPr>
            <a:r>
              <a:rPr lang="en-US" sz="800" dirty="0">
                <a:solidFill>
                  <a:srgbClr val="FFFFFF"/>
                </a:solidFill>
              </a:rPr>
              <a:t>RGB Laser module</a:t>
            </a:r>
          </a:p>
        </p:txBody>
      </p:sp>
      <p:sp>
        <p:nvSpPr>
          <p:cNvPr id="17" name="TextBox 16">
            <a:extLst>
              <a:ext uri="{FF2B5EF4-FFF2-40B4-BE49-F238E27FC236}">
                <a16:creationId xmlns:a16="http://schemas.microsoft.com/office/drawing/2014/main" id="{855DBE1C-0ED9-46E1-B06A-07AF88CAC961}"/>
              </a:ext>
            </a:extLst>
          </p:cNvPr>
          <p:cNvSpPr txBox="1"/>
          <p:nvPr/>
        </p:nvSpPr>
        <p:spPr>
          <a:xfrm>
            <a:off x="1281672" y="4040345"/>
            <a:ext cx="758170" cy="215444"/>
          </a:xfrm>
          <a:prstGeom prst="rect">
            <a:avLst/>
          </a:prstGeom>
          <a:noFill/>
        </p:spPr>
        <p:txBody>
          <a:bodyPr wrap="square" rtlCol="0">
            <a:spAutoFit/>
          </a:bodyPr>
          <a:lstStyle/>
          <a:p>
            <a:pPr defTabSz="914378">
              <a:defRPr/>
            </a:pPr>
            <a:r>
              <a:rPr lang="en-US" sz="800" dirty="0">
                <a:solidFill>
                  <a:srgbClr val="FFFFFF"/>
                </a:solidFill>
              </a:rPr>
              <a:t>0.47 PLM</a:t>
            </a:r>
          </a:p>
        </p:txBody>
      </p:sp>
      <p:sp>
        <p:nvSpPr>
          <p:cNvPr id="19" name="TextBox 18">
            <a:extLst>
              <a:ext uri="{FF2B5EF4-FFF2-40B4-BE49-F238E27FC236}">
                <a16:creationId xmlns:a16="http://schemas.microsoft.com/office/drawing/2014/main" id="{EC33B1DA-AB65-48D6-8FFE-2519FF39DE7C}"/>
              </a:ext>
            </a:extLst>
          </p:cNvPr>
          <p:cNvSpPr txBox="1"/>
          <p:nvPr/>
        </p:nvSpPr>
        <p:spPr>
          <a:xfrm>
            <a:off x="10252" y="3241331"/>
            <a:ext cx="758170" cy="338554"/>
          </a:xfrm>
          <a:prstGeom prst="rect">
            <a:avLst/>
          </a:prstGeom>
          <a:noFill/>
        </p:spPr>
        <p:txBody>
          <a:bodyPr wrap="square" rtlCol="0">
            <a:spAutoFit/>
          </a:bodyPr>
          <a:lstStyle/>
          <a:p>
            <a:pPr algn="ctr" defTabSz="914378">
              <a:defRPr/>
            </a:pPr>
            <a:r>
              <a:rPr lang="en-US" sz="800" dirty="0">
                <a:solidFill>
                  <a:srgbClr val="FFFFFF"/>
                </a:solidFill>
              </a:rPr>
              <a:t>Collimator Array</a:t>
            </a:r>
          </a:p>
        </p:txBody>
      </p:sp>
      <p:sp>
        <p:nvSpPr>
          <p:cNvPr id="21" name="TextBox 20">
            <a:extLst>
              <a:ext uri="{FF2B5EF4-FFF2-40B4-BE49-F238E27FC236}">
                <a16:creationId xmlns:a16="http://schemas.microsoft.com/office/drawing/2014/main" id="{00FD0F56-CC67-4D69-BD3E-0B7B8A80C115}"/>
              </a:ext>
            </a:extLst>
          </p:cNvPr>
          <p:cNvSpPr txBox="1"/>
          <p:nvPr/>
        </p:nvSpPr>
        <p:spPr>
          <a:xfrm>
            <a:off x="1136398" y="2371247"/>
            <a:ext cx="790441" cy="200055"/>
          </a:xfrm>
          <a:prstGeom prst="rect">
            <a:avLst/>
          </a:prstGeom>
          <a:noFill/>
        </p:spPr>
        <p:txBody>
          <a:bodyPr wrap="square" rtlCol="0">
            <a:spAutoFit/>
          </a:bodyPr>
          <a:lstStyle/>
          <a:p>
            <a:pPr algn="ctr" defTabSz="914378">
              <a:defRPr/>
            </a:pPr>
            <a:r>
              <a:rPr lang="en-US" sz="700" dirty="0">
                <a:solidFill>
                  <a:srgbClr val="FFFFFF"/>
                </a:solidFill>
              </a:rPr>
              <a:t>Fold mirror</a:t>
            </a:r>
          </a:p>
        </p:txBody>
      </p:sp>
      <p:sp>
        <p:nvSpPr>
          <p:cNvPr id="22" name="TextBox 21">
            <a:extLst>
              <a:ext uri="{FF2B5EF4-FFF2-40B4-BE49-F238E27FC236}">
                <a16:creationId xmlns:a16="http://schemas.microsoft.com/office/drawing/2014/main" id="{82EB4442-3196-400A-B8F5-DD28546C7B7E}"/>
              </a:ext>
            </a:extLst>
          </p:cNvPr>
          <p:cNvSpPr txBox="1"/>
          <p:nvPr/>
        </p:nvSpPr>
        <p:spPr>
          <a:xfrm>
            <a:off x="1600879" y="3410607"/>
            <a:ext cx="758170" cy="338554"/>
          </a:xfrm>
          <a:prstGeom prst="rect">
            <a:avLst/>
          </a:prstGeom>
          <a:noFill/>
        </p:spPr>
        <p:txBody>
          <a:bodyPr wrap="square" rtlCol="0">
            <a:spAutoFit/>
          </a:bodyPr>
          <a:lstStyle/>
          <a:p>
            <a:pPr algn="ctr" defTabSz="914378">
              <a:defRPr/>
            </a:pPr>
            <a:r>
              <a:rPr lang="en-US" sz="800" dirty="0">
                <a:solidFill>
                  <a:srgbClr val="FFFFFF"/>
                </a:solidFill>
              </a:rPr>
              <a:t>Projection Optics</a:t>
            </a:r>
          </a:p>
        </p:txBody>
      </p:sp>
      <p:sp>
        <p:nvSpPr>
          <p:cNvPr id="14" name="TextBox 13">
            <a:extLst>
              <a:ext uri="{FF2B5EF4-FFF2-40B4-BE49-F238E27FC236}">
                <a16:creationId xmlns:a16="http://schemas.microsoft.com/office/drawing/2014/main" id="{F0530C4B-8515-43C0-8A89-C5BD7522A440}"/>
              </a:ext>
            </a:extLst>
          </p:cNvPr>
          <p:cNvSpPr txBox="1"/>
          <p:nvPr/>
        </p:nvSpPr>
        <p:spPr>
          <a:xfrm>
            <a:off x="1086610" y="4403669"/>
            <a:ext cx="1472137" cy="253916"/>
          </a:xfrm>
          <a:prstGeom prst="rect">
            <a:avLst/>
          </a:prstGeom>
          <a:noFill/>
        </p:spPr>
        <p:txBody>
          <a:bodyPr wrap="square" rtlCol="0">
            <a:spAutoFit/>
          </a:bodyPr>
          <a:lstStyle/>
          <a:p>
            <a:pPr defTabSz="914378">
              <a:defRPr/>
            </a:pPr>
            <a:r>
              <a:rPr lang="en-US" sz="1050" dirty="0">
                <a:solidFill>
                  <a:srgbClr val="000000"/>
                </a:solidFill>
              </a:rPr>
              <a:t>Lasers on 100%</a:t>
            </a:r>
          </a:p>
        </p:txBody>
      </p:sp>
      <p:cxnSp>
        <p:nvCxnSpPr>
          <p:cNvPr id="24" name="Straight Arrow Connector 23">
            <a:extLst>
              <a:ext uri="{FF2B5EF4-FFF2-40B4-BE49-F238E27FC236}">
                <a16:creationId xmlns:a16="http://schemas.microsoft.com/office/drawing/2014/main" id="{A330974F-6F47-4CF6-81BB-9E27C5979E5B}"/>
              </a:ext>
            </a:extLst>
          </p:cNvPr>
          <p:cNvCxnSpPr>
            <a:endCxn id="20" idx="1"/>
          </p:cNvCxnSpPr>
          <p:nvPr/>
        </p:nvCxnSpPr>
        <p:spPr>
          <a:xfrm>
            <a:off x="1844129" y="4159218"/>
            <a:ext cx="356023" cy="3942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2097D923-A4E8-46D0-8248-A7D19FC148F1}"/>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b="6185"/>
          <a:stretch/>
        </p:blipFill>
        <p:spPr>
          <a:xfrm>
            <a:off x="7727478" y="1344487"/>
            <a:ext cx="1368008" cy="954848"/>
          </a:xfrm>
          <a:prstGeom prst="rect">
            <a:avLst/>
          </a:prstGeom>
        </p:spPr>
      </p:pic>
      <p:graphicFrame>
        <p:nvGraphicFramePr>
          <p:cNvPr id="25" name="Table 24">
            <a:extLst>
              <a:ext uri="{FF2B5EF4-FFF2-40B4-BE49-F238E27FC236}">
                <a16:creationId xmlns:a16="http://schemas.microsoft.com/office/drawing/2014/main" id="{700917BA-86D2-4438-AD9D-A49033411358}"/>
              </a:ext>
            </a:extLst>
          </p:cNvPr>
          <p:cNvGraphicFramePr>
            <a:graphicFrameLocks noGrp="1"/>
          </p:cNvGraphicFramePr>
          <p:nvPr>
            <p:extLst/>
          </p:nvPr>
        </p:nvGraphicFramePr>
        <p:xfrm>
          <a:off x="2951191" y="2195972"/>
          <a:ext cx="2457333" cy="1379220"/>
        </p:xfrm>
        <a:graphic>
          <a:graphicData uri="http://schemas.openxmlformats.org/drawingml/2006/table">
            <a:tbl>
              <a:tblPr firstRow="1" bandRow="1">
                <a:tableStyleId>{5C22544A-7EE6-4342-B048-85BDC9FD1C3A}</a:tableStyleId>
              </a:tblPr>
              <a:tblGrid>
                <a:gridCol w="619874">
                  <a:extLst>
                    <a:ext uri="{9D8B030D-6E8A-4147-A177-3AD203B41FA5}">
                      <a16:colId xmlns:a16="http://schemas.microsoft.com/office/drawing/2014/main" val="2123240179"/>
                    </a:ext>
                  </a:extLst>
                </a:gridCol>
                <a:gridCol w="479123">
                  <a:extLst>
                    <a:ext uri="{9D8B030D-6E8A-4147-A177-3AD203B41FA5}">
                      <a16:colId xmlns:a16="http://schemas.microsoft.com/office/drawing/2014/main" val="1905602033"/>
                    </a:ext>
                  </a:extLst>
                </a:gridCol>
                <a:gridCol w="240079">
                  <a:extLst>
                    <a:ext uri="{9D8B030D-6E8A-4147-A177-3AD203B41FA5}">
                      <a16:colId xmlns:a16="http://schemas.microsoft.com/office/drawing/2014/main" val="2141814755"/>
                    </a:ext>
                  </a:extLst>
                </a:gridCol>
                <a:gridCol w="240079">
                  <a:extLst>
                    <a:ext uri="{9D8B030D-6E8A-4147-A177-3AD203B41FA5}">
                      <a16:colId xmlns:a16="http://schemas.microsoft.com/office/drawing/2014/main" val="1903034497"/>
                    </a:ext>
                  </a:extLst>
                </a:gridCol>
                <a:gridCol w="240079">
                  <a:extLst>
                    <a:ext uri="{9D8B030D-6E8A-4147-A177-3AD203B41FA5}">
                      <a16:colId xmlns:a16="http://schemas.microsoft.com/office/drawing/2014/main" val="72210104"/>
                    </a:ext>
                  </a:extLst>
                </a:gridCol>
                <a:gridCol w="294507">
                  <a:extLst>
                    <a:ext uri="{9D8B030D-6E8A-4147-A177-3AD203B41FA5}">
                      <a16:colId xmlns:a16="http://schemas.microsoft.com/office/drawing/2014/main" val="1176722291"/>
                    </a:ext>
                  </a:extLst>
                </a:gridCol>
                <a:gridCol w="343592">
                  <a:extLst>
                    <a:ext uri="{9D8B030D-6E8A-4147-A177-3AD203B41FA5}">
                      <a16:colId xmlns:a16="http://schemas.microsoft.com/office/drawing/2014/main" val="3710772087"/>
                    </a:ext>
                  </a:extLst>
                </a:gridCol>
              </a:tblGrid>
              <a:tr h="137160">
                <a:tc>
                  <a:txBody>
                    <a:bodyPr/>
                    <a:lstStyle/>
                    <a:p>
                      <a:endParaRPr lang="en-US" sz="500" dirty="0"/>
                    </a:p>
                  </a:txBody>
                  <a:tcPr marL="68580" marR="68580" marT="34290" marB="34290" anchor="ctr"/>
                </a:tc>
                <a:tc>
                  <a:txBody>
                    <a:bodyPr/>
                    <a:lstStyle/>
                    <a:p>
                      <a:pPr algn="ctr"/>
                      <a:endParaRPr lang="en-US" sz="500" dirty="0"/>
                    </a:p>
                  </a:txBody>
                  <a:tcPr marL="68580" marR="68580" marT="34290" marB="34290" anchor="ctr"/>
                </a:tc>
                <a:tc gridSpan="4">
                  <a:txBody>
                    <a:bodyPr/>
                    <a:lstStyle/>
                    <a:p>
                      <a:pPr algn="ctr"/>
                      <a:r>
                        <a:rPr lang="en-US" sz="500" dirty="0"/>
                        <a:t>Power (</a:t>
                      </a:r>
                      <a:r>
                        <a:rPr lang="en-US" sz="500" dirty="0" err="1"/>
                        <a:t>mW</a:t>
                      </a:r>
                      <a:r>
                        <a:rPr lang="en-US" sz="500" dirty="0"/>
                        <a:t>)</a:t>
                      </a:r>
                    </a:p>
                  </a:txBody>
                  <a:tcPr marL="68580" marR="68580" marT="34290" marB="34290"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a:txBody>
                    <a:bodyPr/>
                    <a:lstStyle/>
                    <a:p>
                      <a:pPr algn="ctr"/>
                      <a:endParaRPr lang="en-US" sz="500" dirty="0"/>
                    </a:p>
                  </a:txBody>
                  <a:tcPr marL="68580" marR="68580" marT="34290" marB="34290" anchor="ctr"/>
                </a:tc>
                <a:extLst>
                  <a:ext uri="{0D108BD9-81ED-4DB2-BD59-A6C34878D82A}">
                    <a16:rowId xmlns:a16="http://schemas.microsoft.com/office/drawing/2014/main" val="1060237303"/>
                  </a:ext>
                </a:extLst>
              </a:tr>
              <a:tr h="137160">
                <a:tc>
                  <a:txBody>
                    <a:bodyPr/>
                    <a:lstStyle/>
                    <a:p>
                      <a:r>
                        <a:rPr lang="en-US" sz="500" dirty="0">
                          <a:latin typeface="+mn-lt"/>
                        </a:rPr>
                        <a:t>OSRAM VEGALAS</a:t>
                      </a:r>
                    </a:p>
                  </a:txBody>
                  <a:tcPr marL="68580" marR="68580" marT="34290" marB="34290" anchor="ctr"/>
                </a:tc>
                <a:tc>
                  <a:txBody>
                    <a:bodyPr/>
                    <a:lstStyle/>
                    <a:p>
                      <a:pPr algn="ctr"/>
                      <a:r>
                        <a:rPr lang="en-US" sz="500" dirty="0">
                          <a:latin typeface="+mn-lt"/>
                        </a:rPr>
                        <a:t>Efficiency</a:t>
                      </a:r>
                    </a:p>
                  </a:txBody>
                  <a:tcPr marL="68580" marR="68580" marT="34290" marB="34290" anchor="ctr"/>
                </a:tc>
                <a:tc>
                  <a:txBody>
                    <a:bodyPr/>
                    <a:lstStyle/>
                    <a:p>
                      <a:pPr algn="ctr"/>
                      <a:r>
                        <a:rPr lang="en-US" sz="500">
                          <a:latin typeface="+mn-lt"/>
                        </a:rPr>
                        <a:t>R</a:t>
                      </a:r>
                      <a:endParaRPr lang="en-US" sz="500" dirty="0">
                        <a:latin typeface="+mn-lt"/>
                      </a:endParaRPr>
                    </a:p>
                  </a:txBody>
                  <a:tcPr marL="68580" marR="68580" marT="34290" marB="34290" anchor="ctr"/>
                </a:tc>
                <a:tc>
                  <a:txBody>
                    <a:bodyPr/>
                    <a:lstStyle/>
                    <a:p>
                      <a:pPr algn="ctr"/>
                      <a:r>
                        <a:rPr lang="en-US" sz="500" dirty="0">
                          <a:latin typeface="+mn-lt"/>
                        </a:rPr>
                        <a:t>G</a:t>
                      </a:r>
                    </a:p>
                  </a:txBody>
                  <a:tcPr marL="68580" marR="68580" marT="34290" marB="34290" anchor="ctr"/>
                </a:tc>
                <a:tc>
                  <a:txBody>
                    <a:bodyPr/>
                    <a:lstStyle/>
                    <a:p>
                      <a:pPr algn="ctr"/>
                      <a:r>
                        <a:rPr lang="en-US" sz="500">
                          <a:latin typeface="+mn-lt"/>
                        </a:rPr>
                        <a:t>B</a:t>
                      </a:r>
                      <a:endParaRPr lang="en-US" sz="500" dirty="0">
                        <a:latin typeface="+mn-lt"/>
                      </a:endParaRPr>
                    </a:p>
                  </a:txBody>
                  <a:tcPr marL="68580" marR="68580" marT="34290" marB="34290" anchor="ctr"/>
                </a:tc>
                <a:tc>
                  <a:txBody>
                    <a:bodyPr/>
                    <a:lstStyle/>
                    <a:p>
                      <a:pPr algn="ctr"/>
                      <a:r>
                        <a:rPr lang="en-US" sz="500" dirty="0">
                          <a:latin typeface="+mn-lt"/>
                        </a:rPr>
                        <a:t>Total </a:t>
                      </a:r>
                    </a:p>
                  </a:txBody>
                  <a:tcPr marL="68580" marR="68580" marT="34290" marB="34290" anchor="ctr"/>
                </a:tc>
                <a:tc>
                  <a:txBody>
                    <a:bodyPr/>
                    <a:lstStyle/>
                    <a:p>
                      <a:pPr algn="ctr"/>
                      <a:r>
                        <a:rPr lang="en-US" sz="500" dirty="0">
                          <a:latin typeface="+mn-lt"/>
                        </a:rPr>
                        <a:t>Lumens</a:t>
                      </a:r>
                    </a:p>
                  </a:txBody>
                  <a:tcPr marL="68580" marR="68580" marT="34290" marB="34290" anchor="ctr"/>
                </a:tc>
                <a:extLst>
                  <a:ext uri="{0D108BD9-81ED-4DB2-BD59-A6C34878D82A}">
                    <a16:rowId xmlns:a16="http://schemas.microsoft.com/office/drawing/2014/main" val="2196694339"/>
                  </a:ext>
                </a:extLst>
              </a:tr>
              <a:tr h="137160">
                <a:tc>
                  <a:txBody>
                    <a:bodyPr/>
                    <a:lstStyle/>
                    <a:p>
                      <a:r>
                        <a:rPr lang="en-US" sz="500" dirty="0">
                          <a:latin typeface="+mn-lt"/>
                        </a:rPr>
                        <a:t>Electrical Power</a:t>
                      </a:r>
                    </a:p>
                  </a:txBody>
                  <a:tcPr marL="68580" marR="68580" marT="34290" marB="34290" anchor="ctr"/>
                </a:tc>
                <a:tc>
                  <a:txBody>
                    <a:bodyPr/>
                    <a:lstStyle/>
                    <a:p>
                      <a:pPr algn="ctr" fontAlgn="b"/>
                      <a:r>
                        <a:rPr lang="en-US" sz="500" b="0" i="0" u="none" strike="noStrike" dirty="0">
                          <a:solidFill>
                            <a:srgbClr val="000000"/>
                          </a:solidFill>
                          <a:effectLst/>
                          <a:latin typeface="+mn-lt"/>
                        </a:rPr>
                        <a:t>-</a:t>
                      </a:r>
                    </a:p>
                  </a:txBody>
                  <a:tcPr marL="5715" marR="5715" marT="5715" marB="0" anchor="ctr"/>
                </a:tc>
                <a:tc>
                  <a:txBody>
                    <a:bodyPr/>
                    <a:lstStyle/>
                    <a:p>
                      <a:pPr algn="ctr" fontAlgn="b"/>
                      <a:r>
                        <a:rPr lang="en-US" sz="500" b="0" i="0" u="none" strike="noStrike" dirty="0">
                          <a:solidFill>
                            <a:srgbClr val="000000"/>
                          </a:solidFill>
                          <a:effectLst/>
                          <a:latin typeface="+mn-lt"/>
                        </a:rPr>
                        <a:t>867</a:t>
                      </a:r>
                    </a:p>
                  </a:txBody>
                  <a:tcPr marL="5715" marR="5715" marT="5715" marB="0" anchor="ctr"/>
                </a:tc>
                <a:tc>
                  <a:txBody>
                    <a:bodyPr/>
                    <a:lstStyle/>
                    <a:p>
                      <a:pPr algn="ctr" fontAlgn="b"/>
                      <a:r>
                        <a:rPr lang="en-US" sz="500" b="0" i="0" u="none" strike="noStrike" dirty="0">
                          <a:solidFill>
                            <a:srgbClr val="000000"/>
                          </a:solidFill>
                          <a:effectLst/>
                          <a:latin typeface="+mn-lt"/>
                        </a:rPr>
                        <a:t>875</a:t>
                      </a:r>
                    </a:p>
                  </a:txBody>
                  <a:tcPr marL="5715" marR="5715" marT="5715" marB="0" anchor="ctr"/>
                </a:tc>
                <a:tc>
                  <a:txBody>
                    <a:bodyPr/>
                    <a:lstStyle/>
                    <a:p>
                      <a:pPr algn="ctr" fontAlgn="b"/>
                      <a:r>
                        <a:rPr lang="en-US" sz="500" b="0" i="0" u="none" strike="noStrike" dirty="0">
                          <a:solidFill>
                            <a:srgbClr val="000000"/>
                          </a:solidFill>
                          <a:effectLst/>
                          <a:latin typeface="+mn-lt"/>
                        </a:rPr>
                        <a:t>188</a:t>
                      </a:r>
                    </a:p>
                  </a:txBody>
                  <a:tcPr marL="5715" marR="5715" marT="5715" marB="0" anchor="ctr"/>
                </a:tc>
                <a:tc>
                  <a:txBody>
                    <a:bodyPr/>
                    <a:lstStyle/>
                    <a:p>
                      <a:pPr algn="ctr" fontAlgn="b"/>
                      <a:r>
                        <a:rPr lang="en-US" sz="500" b="0" i="0" u="none" strike="noStrike" dirty="0">
                          <a:solidFill>
                            <a:srgbClr val="000000"/>
                          </a:solidFill>
                          <a:effectLst/>
                          <a:latin typeface="+mn-lt"/>
                        </a:rPr>
                        <a:t>1930</a:t>
                      </a:r>
                    </a:p>
                  </a:txBody>
                  <a:tcPr marL="5715" marR="5715" marT="5715" marB="0" anchor="ctr"/>
                </a:tc>
                <a:tc>
                  <a:txBody>
                    <a:bodyPr/>
                    <a:lstStyle/>
                    <a:p>
                      <a:pPr algn="ctr" fontAlgn="b"/>
                      <a:endParaRPr lang="en-US" sz="500" b="0" i="0" u="none" strike="noStrike" dirty="0">
                        <a:solidFill>
                          <a:srgbClr val="000000"/>
                        </a:solidFill>
                        <a:effectLst/>
                        <a:latin typeface="+mn-lt"/>
                      </a:endParaRPr>
                    </a:p>
                  </a:txBody>
                  <a:tcPr marL="5715" marR="5715" marT="5715" marB="0" anchor="ctr"/>
                </a:tc>
                <a:extLst>
                  <a:ext uri="{0D108BD9-81ED-4DB2-BD59-A6C34878D82A}">
                    <a16:rowId xmlns:a16="http://schemas.microsoft.com/office/drawing/2014/main" val="1205093305"/>
                  </a:ext>
                </a:extLst>
              </a:tr>
              <a:tr h="137160">
                <a:tc>
                  <a:txBody>
                    <a:bodyPr/>
                    <a:lstStyle/>
                    <a:p>
                      <a:r>
                        <a:rPr lang="en-US" sz="500" dirty="0">
                          <a:latin typeface="+mn-lt"/>
                        </a:rPr>
                        <a:t>Optical Power</a:t>
                      </a:r>
                    </a:p>
                  </a:txBody>
                  <a:tcPr marL="68580" marR="68580" marT="34290" marB="34290" anchor="ctr"/>
                </a:tc>
                <a:tc>
                  <a:txBody>
                    <a:bodyPr/>
                    <a:lstStyle/>
                    <a:p>
                      <a:pPr algn="ctr" fontAlgn="b"/>
                      <a:r>
                        <a:rPr lang="en-US" sz="500" b="0" i="0" u="none" strike="noStrike" dirty="0">
                          <a:solidFill>
                            <a:srgbClr val="000000"/>
                          </a:solidFill>
                          <a:effectLst/>
                          <a:latin typeface="+mn-lt"/>
                        </a:rPr>
                        <a:t>-</a:t>
                      </a:r>
                    </a:p>
                  </a:txBody>
                  <a:tcPr marL="5715" marR="5715" marT="5715" marB="0" anchor="ctr"/>
                </a:tc>
                <a:tc>
                  <a:txBody>
                    <a:bodyPr/>
                    <a:lstStyle/>
                    <a:p>
                      <a:pPr algn="ctr" fontAlgn="b"/>
                      <a:r>
                        <a:rPr lang="en-US" sz="500" b="1" i="0" u="none" strike="noStrike" dirty="0">
                          <a:solidFill>
                            <a:srgbClr val="000000"/>
                          </a:solidFill>
                          <a:effectLst>
                            <a:outerShdw blurRad="38100" dist="38100" dir="2700000" algn="tl">
                              <a:srgbClr val="000000">
                                <a:alpha val="43137"/>
                              </a:srgbClr>
                            </a:outerShdw>
                          </a:effectLst>
                          <a:latin typeface="+mn-lt"/>
                        </a:rPr>
                        <a:t>77.9</a:t>
                      </a:r>
                    </a:p>
                  </a:txBody>
                  <a:tcPr marL="5715" marR="5715" marT="5715" marB="0" anchor="ctr"/>
                </a:tc>
                <a:tc>
                  <a:txBody>
                    <a:bodyPr/>
                    <a:lstStyle/>
                    <a:p>
                      <a:pPr algn="ctr" fontAlgn="b"/>
                      <a:r>
                        <a:rPr lang="en-US" sz="500" b="1" i="0" u="none" strike="noStrike" dirty="0">
                          <a:solidFill>
                            <a:srgbClr val="000000"/>
                          </a:solidFill>
                          <a:effectLst>
                            <a:outerShdw blurRad="38100" dist="38100" dir="2700000" algn="tl">
                              <a:srgbClr val="000000">
                                <a:alpha val="43137"/>
                              </a:srgbClr>
                            </a:outerShdw>
                          </a:effectLst>
                          <a:latin typeface="+mn-lt"/>
                        </a:rPr>
                        <a:t>55.8</a:t>
                      </a:r>
                    </a:p>
                  </a:txBody>
                  <a:tcPr marL="5715" marR="5715" marT="5715" marB="0" anchor="ctr"/>
                </a:tc>
                <a:tc>
                  <a:txBody>
                    <a:bodyPr/>
                    <a:lstStyle/>
                    <a:p>
                      <a:pPr algn="ctr" fontAlgn="b"/>
                      <a:r>
                        <a:rPr lang="en-US" sz="500" b="1" i="0" u="none" strike="noStrike" dirty="0">
                          <a:solidFill>
                            <a:srgbClr val="000000"/>
                          </a:solidFill>
                          <a:effectLst>
                            <a:outerShdw blurRad="38100" dist="38100" dir="2700000" algn="tl">
                              <a:srgbClr val="000000">
                                <a:alpha val="43137"/>
                              </a:srgbClr>
                            </a:outerShdw>
                          </a:effectLst>
                          <a:latin typeface="+mn-lt"/>
                        </a:rPr>
                        <a:t>32.2</a:t>
                      </a:r>
                    </a:p>
                  </a:txBody>
                  <a:tcPr marL="5715" marR="5715" marT="5715" marB="0" anchor="ctr"/>
                </a:tc>
                <a:tc>
                  <a:txBody>
                    <a:bodyPr/>
                    <a:lstStyle/>
                    <a:p>
                      <a:pPr algn="ctr" fontAlgn="b"/>
                      <a:r>
                        <a:rPr lang="en-US" sz="500" b="0" i="0" u="none" strike="noStrike" dirty="0">
                          <a:solidFill>
                            <a:srgbClr val="000000"/>
                          </a:solidFill>
                          <a:effectLst/>
                          <a:latin typeface="+mn-lt"/>
                        </a:rPr>
                        <a:t>165.9</a:t>
                      </a:r>
                    </a:p>
                  </a:txBody>
                  <a:tcPr marL="5715" marR="5715" marT="5715" marB="0" anchor="ctr"/>
                </a:tc>
                <a:tc>
                  <a:txBody>
                    <a:bodyPr/>
                    <a:lstStyle/>
                    <a:p>
                      <a:pPr algn="ctr" fontAlgn="b"/>
                      <a:r>
                        <a:rPr lang="en-US" sz="500" b="0" i="0" u="none" strike="noStrike" dirty="0">
                          <a:solidFill>
                            <a:srgbClr val="000000"/>
                          </a:solidFill>
                          <a:effectLst/>
                          <a:latin typeface="+mn-lt"/>
                        </a:rPr>
                        <a:t>38.5</a:t>
                      </a:r>
                    </a:p>
                  </a:txBody>
                  <a:tcPr marL="5715" marR="5715" marT="5715" marB="0" anchor="ctr"/>
                </a:tc>
                <a:extLst>
                  <a:ext uri="{0D108BD9-81ED-4DB2-BD59-A6C34878D82A}">
                    <a16:rowId xmlns:a16="http://schemas.microsoft.com/office/drawing/2014/main" val="4114622468"/>
                  </a:ext>
                </a:extLst>
              </a:tr>
              <a:tr h="137160">
                <a:tc>
                  <a:txBody>
                    <a:bodyPr/>
                    <a:lstStyle/>
                    <a:p>
                      <a:r>
                        <a:rPr lang="en-US" sz="500">
                          <a:latin typeface="+mn-lt"/>
                        </a:rPr>
                        <a:t>Collimator</a:t>
                      </a:r>
                      <a:endParaRPr lang="en-US" sz="500" dirty="0">
                        <a:latin typeface="+mn-lt"/>
                      </a:endParaRPr>
                    </a:p>
                  </a:txBody>
                  <a:tcPr marL="68580" marR="68580" marT="34290" marB="34290" anchor="ctr"/>
                </a:tc>
                <a:tc>
                  <a:txBody>
                    <a:bodyPr/>
                    <a:lstStyle/>
                    <a:p>
                      <a:pPr algn="ctr" fontAlgn="b"/>
                      <a:r>
                        <a:rPr lang="en-US" sz="500" b="0" i="0" u="none" strike="noStrike">
                          <a:solidFill>
                            <a:srgbClr val="000000"/>
                          </a:solidFill>
                          <a:effectLst/>
                          <a:latin typeface="+mn-lt"/>
                        </a:rPr>
                        <a:t>98.0%</a:t>
                      </a:r>
                    </a:p>
                  </a:txBody>
                  <a:tcPr marL="5715" marR="5715" marT="5715" marB="0" anchor="ctr"/>
                </a:tc>
                <a:tc>
                  <a:txBody>
                    <a:bodyPr/>
                    <a:lstStyle/>
                    <a:p>
                      <a:pPr algn="ctr" fontAlgn="b"/>
                      <a:r>
                        <a:rPr lang="en-US" sz="500" b="0" i="0" u="none" strike="noStrike" dirty="0">
                          <a:solidFill>
                            <a:srgbClr val="000000"/>
                          </a:solidFill>
                          <a:effectLst/>
                          <a:latin typeface="+mn-lt"/>
                        </a:rPr>
                        <a:t>76.3</a:t>
                      </a:r>
                    </a:p>
                  </a:txBody>
                  <a:tcPr marL="5715" marR="5715" marT="5715" marB="0" anchor="ctr"/>
                </a:tc>
                <a:tc>
                  <a:txBody>
                    <a:bodyPr/>
                    <a:lstStyle/>
                    <a:p>
                      <a:pPr algn="ctr" fontAlgn="b"/>
                      <a:r>
                        <a:rPr lang="en-US" sz="500" b="0" i="0" u="none" strike="noStrike" dirty="0">
                          <a:solidFill>
                            <a:srgbClr val="000000"/>
                          </a:solidFill>
                          <a:effectLst/>
                          <a:latin typeface="+mn-lt"/>
                        </a:rPr>
                        <a:t>54.7</a:t>
                      </a:r>
                    </a:p>
                  </a:txBody>
                  <a:tcPr marL="5715" marR="5715" marT="5715" marB="0" anchor="ctr"/>
                </a:tc>
                <a:tc>
                  <a:txBody>
                    <a:bodyPr/>
                    <a:lstStyle/>
                    <a:p>
                      <a:pPr algn="ctr" fontAlgn="b"/>
                      <a:r>
                        <a:rPr lang="en-US" sz="500" b="0" i="0" u="none" strike="noStrike" dirty="0">
                          <a:solidFill>
                            <a:srgbClr val="000000"/>
                          </a:solidFill>
                          <a:effectLst/>
                          <a:latin typeface="+mn-lt"/>
                        </a:rPr>
                        <a:t>31.5</a:t>
                      </a:r>
                    </a:p>
                  </a:txBody>
                  <a:tcPr marL="5715" marR="5715" marT="5715" marB="0" anchor="ctr"/>
                </a:tc>
                <a:tc>
                  <a:txBody>
                    <a:bodyPr/>
                    <a:lstStyle/>
                    <a:p>
                      <a:pPr algn="ctr" fontAlgn="b"/>
                      <a:r>
                        <a:rPr lang="en-US" sz="500" b="0" i="0" u="none" strike="noStrike" dirty="0">
                          <a:solidFill>
                            <a:srgbClr val="000000"/>
                          </a:solidFill>
                          <a:effectLst/>
                          <a:latin typeface="+mn-lt"/>
                        </a:rPr>
                        <a:t>162.5</a:t>
                      </a:r>
                    </a:p>
                  </a:txBody>
                  <a:tcPr marL="5715" marR="5715" marT="5715" marB="0" anchor="ctr"/>
                </a:tc>
                <a:tc>
                  <a:txBody>
                    <a:bodyPr/>
                    <a:lstStyle/>
                    <a:p>
                      <a:pPr algn="ctr" fontAlgn="b"/>
                      <a:r>
                        <a:rPr lang="en-US" sz="500" b="0" i="0" u="none" strike="noStrike" dirty="0">
                          <a:solidFill>
                            <a:srgbClr val="000000"/>
                          </a:solidFill>
                          <a:effectLst/>
                          <a:latin typeface="+mn-lt"/>
                        </a:rPr>
                        <a:t>37.7</a:t>
                      </a:r>
                    </a:p>
                  </a:txBody>
                  <a:tcPr marL="5715" marR="5715" marT="5715" marB="0" anchor="ctr"/>
                </a:tc>
                <a:extLst>
                  <a:ext uri="{0D108BD9-81ED-4DB2-BD59-A6C34878D82A}">
                    <a16:rowId xmlns:a16="http://schemas.microsoft.com/office/drawing/2014/main" val="3059147180"/>
                  </a:ext>
                </a:extLst>
              </a:tr>
              <a:tr h="137160">
                <a:tc>
                  <a:txBody>
                    <a:bodyPr/>
                    <a:lstStyle/>
                    <a:p>
                      <a:r>
                        <a:rPr lang="en-US" sz="500">
                          <a:latin typeface="+mn-lt"/>
                        </a:rPr>
                        <a:t>PLM</a:t>
                      </a:r>
                      <a:endParaRPr lang="en-US" sz="500" dirty="0">
                        <a:latin typeface="+mn-lt"/>
                      </a:endParaRPr>
                    </a:p>
                  </a:txBody>
                  <a:tcPr marL="68580" marR="68580" marT="34290" marB="34290" anchor="ctr"/>
                </a:tc>
                <a:tc>
                  <a:txBody>
                    <a:bodyPr/>
                    <a:lstStyle/>
                    <a:p>
                      <a:pPr algn="ctr" fontAlgn="b"/>
                      <a:r>
                        <a:rPr lang="en-US" sz="500" b="0" i="0" u="none" strike="noStrike">
                          <a:solidFill>
                            <a:srgbClr val="000000"/>
                          </a:solidFill>
                          <a:effectLst/>
                          <a:latin typeface="+mn-lt"/>
                        </a:rPr>
                        <a:t>64.9%</a:t>
                      </a:r>
                    </a:p>
                  </a:txBody>
                  <a:tcPr marL="5715" marR="5715" marT="5715" marB="0" anchor="ctr"/>
                </a:tc>
                <a:tc>
                  <a:txBody>
                    <a:bodyPr/>
                    <a:lstStyle/>
                    <a:p>
                      <a:pPr algn="ctr" fontAlgn="b"/>
                      <a:r>
                        <a:rPr lang="en-US" sz="500" b="0" i="0" u="none" strike="noStrike" dirty="0">
                          <a:solidFill>
                            <a:srgbClr val="000000"/>
                          </a:solidFill>
                          <a:effectLst/>
                          <a:latin typeface="+mn-lt"/>
                        </a:rPr>
                        <a:t>49.5</a:t>
                      </a:r>
                    </a:p>
                  </a:txBody>
                  <a:tcPr marL="5715" marR="5715" marT="5715" marB="0" anchor="ctr"/>
                </a:tc>
                <a:tc>
                  <a:txBody>
                    <a:bodyPr/>
                    <a:lstStyle/>
                    <a:p>
                      <a:pPr algn="ctr" fontAlgn="b"/>
                      <a:r>
                        <a:rPr lang="en-US" sz="500" b="0" i="0" u="none" strike="noStrike" dirty="0">
                          <a:solidFill>
                            <a:srgbClr val="000000"/>
                          </a:solidFill>
                          <a:effectLst/>
                          <a:latin typeface="+mn-lt"/>
                        </a:rPr>
                        <a:t>35.5</a:t>
                      </a:r>
                    </a:p>
                  </a:txBody>
                  <a:tcPr marL="5715" marR="5715" marT="5715" marB="0" anchor="ctr"/>
                </a:tc>
                <a:tc>
                  <a:txBody>
                    <a:bodyPr/>
                    <a:lstStyle/>
                    <a:p>
                      <a:pPr algn="ctr" fontAlgn="b"/>
                      <a:r>
                        <a:rPr lang="en-US" sz="500" b="0" i="0" u="none" strike="noStrike" dirty="0">
                          <a:solidFill>
                            <a:srgbClr val="000000"/>
                          </a:solidFill>
                          <a:effectLst/>
                          <a:latin typeface="+mn-lt"/>
                        </a:rPr>
                        <a:t>20.5</a:t>
                      </a:r>
                    </a:p>
                  </a:txBody>
                  <a:tcPr marL="5715" marR="5715" marT="5715" marB="0" anchor="ctr"/>
                </a:tc>
                <a:tc>
                  <a:txBody>
                    <a:bodyPr/>
                    <a:lstStyle/>
                    <a:p>
                      <a:pPr algn="ctr" fontAlgn="b"/>
                      <a:r>
                        <a:rPr lang="en-US" sz="500" b="0" i="0" u="none" strike="noStrike" dirty="0">
                          <a:solidFill>
                            <a:srgbClr val="000000"/>
                          </a:solidFill>
                          <a:effectLst/>
                          <a:latin typeface="+mn-lt"/>
                        </a:rPr>
                        <a:t>105.5</a:t>
                      </a:r>
                    </a:p>
                  </a:txBody>
                  <a:tcPr marL="5715" marR="5715" marT="5715" marB="0" anchor="ctr"/>
                </a:tc>
                <a:tc>
                  <a:txBody>
                    <a:bodyPr/>
                    <a:lstStyle/>
                    <a:p>
                      <a:pPr algn="ctr" fontAlgn="b"/>
                      <a:r>
                        <a:rPr lang="en-US" sz="500" b="0" i="0" u="none" strike="noStrike" dirty="0">
                          <a:solidFill>
                            <a:srgbClr val="000000"/>
                          </a:solidFill>
                          <a:effectLst/>
                          <a:latin typeface="+mn-lt"/>
                        </a:rPr>
                        <a:t>24.5</a:t>
                      </a:r>
                    </a:p>
                  </a:txBody>
                  <a:tcPr marL="5715" marR="5715" marT="5715" marB="0" anchor="ctr"/>
                </a:tc>
                <a:extLst>
                  <a:ext uri="{0D108BD9-81ED-4DB2-BD59-A6C34878D82A}">
                    <a16:rowId xmlns:a16="http://schemas.microsoft.com/office/drawing/2014/main" val="1907105076"/>
                  </a:ext>
                </a:extLst>
              </a:tr>
              <a:tr h="137160">
                <a:tc>
                  <a:txBody>
                    <a:bodyPr/>
                    <a:lstStyle/>
                    <a:p>
                      <a:r>
                        <a:rPr lang="en-US" sz="500" dirty="0">
                          <a:latin typeface="+mn-lt"/>
                        </a:rPr>
                        <a:t>Projection Lens</a:t>
                      </a:r>
                    </a:p>
                  </a:txBody>
                  <a:tcPr marL="68580" marR="68580" marT="34290" marB="34290" anchor="ctr"/>
                </a:tc>
                <a:tc>
                  <a:txBody>
                    <a:bodyPr/>
                    <a:lstStyle/>
                    <a:p>
                      <a:pPr algn="ctr" fontAlgn="b"/>
                      <a:r>
                        <a:rPr lang="en-US" sz="500" b="0" i="0" u="none" strike="noStrike">
                          <a:solidFill>
                            <a:srgbClr val="000000"/>
                          </a:solidFill>
                          <a:effectLst/>
                          <a:latin typeface="+mn-lt"/>
                        </a:rPr>
                        <a:t>95.0%</a:t>
                      </a:r>
                    </a:p>
                  </a:txBody>
                  <a:tcPr marL="5715" marR="5715" marT="5715" marB="0" anchor="ctr"/>
                </a:tc>
                <a:tc>
                  <a:txBody>
                    <a:bodyPr/>
                    <a:lstStyle/>
                    <a:p>
                      <a:pPr algn="ctr" fontAlgn="b"/>
                      <a:r>
                        <a:rPr lang="en-US" sz="500" b="0" i="0" u="none" strike="noStrike" dirty="0">
                          <a:solidFill>
                            <a:srgbClr val="000000"/>
                          </a:solidFill>
                          <a:effectLst/>
                          <a:latin typeface="+mn-lt"/>
                        </a:rPr>
                        <a:t>47.1</a:t>
                      </a:r>
                    </a:p>
                  </a:txBody>
                  <a:tcPr marL="5715" marR="5715" marT="5715" marB="0" anchor="ctr"/>
                </a:tc>
                <a:tc>
                  <a:txBody>
                    <a:bodyPr/>
                    <a:lstStyle/>
                    <a:p>
                      <a:pPr algn="ctr" fontAlgn="b"/>
                      <a:r>
                        <a:rPr lang="en-US" sz="500" b="0" i="0" u="none" strike="noStrike" dirty="0">
                          <a:solidFill>
                            <a:srgbClr val="000000"/>
                          </a:solidFill>
                          <a:effectLst/>
                          <a:latin typeface="+mn-lt"/>
                        </a:rPr>
                        <a:t>33.7</a:t>
                      </a:r>
                    </a:p>
                  </a:txBody>
                  <a:tcPr marL="5715" marR="5715" marT="5715" marB="0" anchor="ctr"/>
                </a:tc>
                <a:tc>
                  <a:txBody>
                    <a:bodyPr/>
                    <a:lstStyle/>
                    <a:p>
                      <a:pPr algn="ctr" fontAlgn="b"/>
                      <a:r>
                        <a:rPr lang="en-US" sz="500" b="0" i="0" u="none" strike="noStrike" dirty="0">
                          <a:solidFill>
                            <a:srgbClr val="000000"/>
                          </a:solidFill>
                          <a:effectLst/>
                          <a:latin typeface="+mn-lt"/>
                        </a:rPr>
                        <a:t>19.4</a:t>
                      </a:r>
                    </a:p>
                  </a:txBody>
                  <a:tcPr marL="5715" marR="5715" marT="5715" marB="0" anchor="ctr"/>
                </a:tc>
                <a:tc>
                  <a:txBody>
                    <a:bodyPr/>
                    <a:lstStyle/>
                    <a:p>
                      <a:pPr algn="ctr" fontAlgn="b"/>
                      <a:r>
                        <a:rPr lang="en-US" sz="500" b="0" i="0" u="none" strike="noStrike" dirty="0">
                          <a:solidFill>
                            <a:srgbClr val="000000"/>
                          </a:solidFill>
                          <a:effectLst/>
                          <a:latin typeface="+mn-lt"/>
                        </a:rPr>
                        <a:t>100.2</a:t>
                      </a:r>
                    </a:p>
                  </a:txBody>
                  <a:tcPr marL="5715" marR="5715" marT="5715" marB="0" anchor="ctr"/>
                </a:tc>
                <a:tc>
                  <a:txBody>
                    <a:bodyPr/>
                    <a:lstStyle/>
                    <a:p>
                      <a:pPr algn="ctr" fontAlgn="b"/>
                      <a:r>
                        <a:rPr lang="en-US" sz="500" b="0" i="0" u="none" strike="noStrike" dirty="0">
                          <a:solidFill>
                            <a:srgbClr val="000000"/>
                          </a:solidFill>
                          <a:effectLst/>
                          <a:latin typeface="+mn-lt"/>
                        </a:rPr>
                        <a:t>23.3</a:t>
                      </a:r>
                    </a:p>
                  </a:txBody>
                  <a:tcPr marL="5715" marR="5715" marT="5715" marB="0" anchor="ctr"/>
                </a:tc>
                <a:extLst>
                  <a:ext uri="{0D108BD9-81ED-4DB2-BD59-A6C34878D82A}">
                    <a16:rowId xmlns:a16="http://schemas.microsoft.com/office/drawing/2014/main" val="550240823"/>
                  </a:ext>
                </a:extLst>
              </a:tr>
              <a:tr h="137160">
                <a:tc>
                  <a:txBody>
                    <a:bodyPr/>
                    <a:lstStyle/>
                    <a:p>
                      <a:r>
                        <a:rPr lang="en-US" sz="500">
                          <a:latin typeface="+mn-lt"/>
                        </a:rPr>
                        <a:t>Geometric Eff.</a:t>
                      </a:r>
                      <a:endParaRPr lang="en-US" sz="500" dirty="0">
                        <a:latin typeface="+mn-lt"/>
                      </a:endParaRPr>
                    </a:p>
                  </a:txBody>
                  <a:tcPr marL="68580" marR="68580" marT="34290" marB="34290" anchor="ctr"/>
                </a:tc>
                <a:tc>
                  <a:txBody>
                    <a:bodyPr/>
                    <a:lstStyle/>
                    <a:p>
                      <a:pPr algn="ctr" fontAlgn="b"/>
                      <a:r>
                        <a:rPr lang="en-US" sz="500" b="0" i="0" u="none" strike="noStrike">
                          <a:solidFill>
                            <a:srgbClr val="000000"/>
                          </a:solidFill>
                          <a:effectLst/>
                          <a:latin typeface="+mn-lt"/>
                        </a:rPr>
                        <a:t>95.0%</a:t>
                      </a:r>
                    </a:p>
                  </a:txBody>
                  <a:tcPr marL="5715" marR="5715" marT="5715" marB="0" anchor="ctr"/>
                </a:tc>
                <a:tc>
                  <a:txBody>
                    <a:bodyPr/>
                    <a:lstStyle/>
                    <a:p>
                      <a:pPr algn="ctr" fontAlgn="b"/>
                      <a:r>
                        <a:rPr lang="en-US" sz="500" b="0" i="0" u="none" strike="noStrike" dirty="0">
                          <a:solidFill>
                            <a:srgbClr val="000000"/>
                          </a:solidFill>
                          <a:effectLst/>
                          <a:latin typeface="+mn-lt"/>
                        </a:rPr>
                        <a:t>45.0</a:t>
                      </a:r>
                    </a:p>
                  </a:txBody>
                  <a:tcPr marL="5715" marR="5715" marT="5715" marB="0" anchor="ctr"/>
                </a:tc>
                <a:tc>
                  <a:txBody>
                    <a:bodyPr/>
                    <a:lstStyle/>
                    <a:p>
                      <a:pPr algn="ctr" fontAlgn="b"/>
                      <a:r>
                        <a:rPr lang="en-US" sz="500" b="0" i="0" u="none" strike="noStrike" dirty="0">
                          <a:solidFill>
                            <a:srgbClr val="000000"/>
                          </a:solidFill>
                          <a:effectLst/>
                          <a:latin typeface="+mn-lt"/>
                        </a:rPr>
                        <a:t>32.0</a:t>
                      </a:r>
                    </a:p>
                  </a:txBody>
                  <a:tcPr marL="5715" marR="5715" marT="5715" marB="0" anchor="ctr"/>
                </a:tc>
                <a:tc>
                  <a:txBody>
                    <a:bodyPr/>
                    <a:lstStyle/>
                    <a:p>
                      <a:pPr algn="ctr" fontAlgn="b"/>
                      <a:r>
                        <a:rPr lang="en-US" sz="500" b="0" i="0" u="none" strike="noStrike" dirty="0">
                          <a:solidFill>
                            <a:srgbClr val="000000"/>
                          </a:solidFill>
                          <a:effectLst/>
                          <a:latin typeface="+mn-lt"/>
                        </a:rPr>
                        <a:t>18.0</a:t>
                      </a:r>
                    </a:p>
                  </a:txBody>
                  <a:tcPr marL="5715" marR="5715" marT="5715" marB="0" anchor="ctr"/>
                </a:tc>
                <a:tc>
                  <a:txBody>
                    <a:bodyPr/>
                    <a:lstStyle/>
                    <a:p>
                      <a:pPr algn="ctr" fontAlgn="b"/>
                      <a:r>
                        <a:rPr lang="en-US" sz="500" b="0" i="0" u="none" strike="noStrike" dirty="0">
                          <a:solidFill>
                            <a:srgbClr val="000000"/>
                          </a:solidFill>
                          <a:effectLst/>
                          <a:latin typeface="+mn-lt"/>
                        </a:rPr>
                        <a:t>95.0</a:t>
                      </a:r>
                    </a:p>
                  </a:txBody>
                  <a:tcPr marL="5715" marR="5715" marT="5715" marB="0" anchor="ctr"/>
                </a:tc>
                <a:tc>
                  <a:txBody>
                    <a:bodyPr/>
                    <a:lstStyle/>
                    <a:p>
                      <a:pPr algn="ctr" fontAlgn="b"/>
                      <a:r>
                        <a:rPr lang="en-US" sz="500" b="0" i="0" u="none" strike="noStrike" dirty="0">
                          <a:solidFill>
                            <a:srgbClr val="000000"/>
                          </a:solidFill>
                          <a:effectLst/>
                          <a:latin typeface="+mn-lt"/>
                        </a:rPr>
                        <a:t>22.1</a:t>
                      </a:r>
                    </a:p>
                  </a:txBody>
                  <a:tcPr marL="5715" marR="5715" marT="5715" marB="0" anchor="ctr"/>
                </a:tc>
                <a:extLst>
                  <a:ext uri="{0D108BD9-81ED-4DB2-BD59-A6C34878D82A}">
                    <a16:rowId xmlns:a16="http://schemas.microsoft.com/office/drawing/2014/main" val="2475390671"/>
                  </a:ext>
                </a:extLst>
              </a:tr>
              <a:tr h="137160">
                <a:tc>
                  <a:txBody>
                    <a:bodyPr/>
                    <a:lstStyle/>
                    <a:p>
                      <a:r>
                        <a:rPr lang="en-US" sz="500" b="1" dirty="0">
                          <a:effectLst>
                            <a:outerShdw blurRad="38100" dist="38100" dir="2700000" algn="tl">
                              <a:srgbClr val="000000">
                                <a:alpha val="43137"/>
                              </a:srgbClr>
                            </a:outerShdw>
                          </a:effectLst>
                          <a:latin typeface="+mn-lt"/>
                        </a:rPr>
                        <a:t>TOTAL</a:t>
                      </a:r>
                    </a:p>
                  </a:txBody>
                  <a:tcPr marL="68580" marR="68580" marT="34290" marB="34290" anchor="ctr"/>
                </a:tc>
                <a:tc>
                  <a:txBody>
                    <a:bodyPr/>
                    <a:lstStyle/>
                    <a:p>
                      <a:pPr algn="ctr" fontAlgn="b"/>
                      <a:r>
                        <a:rPr lang="en-US" sz="500" b="1" i="0" u="none" strike="noStrike" dirty="0">
                          <a:solidFill>
                            <a:srgbClr val="000000"/>
                          </a:solidFill>
                          <a:effectLst>
                            <a:outerShdw blurRad="38100" dist="38100" dir="2700000" algn="tl">
                              <a:srgbClr val="000000">
                                <a:alpha val="43137"/>
                              </a:srgbClr>
                            </a:outerShdw>
                          </a:effectLst>
                          <a:latin typeface="+mn-lt"/>
                        </a:rPr>
                        <a:t>57.4%</a:t>
                      </a:r>
                    </a:p>
                  </a:txBody>
                  <a:tcPr marL="5715" marR="5715" marT="5715" marB="0" anchor="ctr"/>
                </a:tc>
                <a:tc>
                  <a:txBody>
                    <a:bodyPr/>
                    <a:lstStyle/>
                    <a:p>
                      <a:pPr algn="ctr" fontAlgn="b"/>
                      <a:r>
                        <a:rPr lang="en-US" sz="500" b="1" i="0" u="none" strike="noStrike" dirty="0">
                          <a:solidFill>
                            <a:srgbClr val="000000"/>
                          </a:solidFill>
                          <a:effectLst>
                            <a:outerShdw blurRad="38100" dist="38100" dir="2700000" algn="tl">
                              <a:srgbClr val="000000">
                                <a:alpha val="43137"/>
                              </a:srgbClr>
                            </a:outerShdw>
                          </a:effectLst>
                          <a:latin typeface="+mn-lt"/>
                        </a:rPr>
                        <a:t>45.0</a:t>
                      </a:r>
                    </a:p>
                  </a:txBody>
                  <a:tcPr marL="5715" marR="5715" marT="5715" marB="0" anchor="ctr"/>
                </a:tc>
                <a:tc>
                  <a:txBody>
                    <a:bodyPr/>
                    <a:lstStyle/>
                    <a:p>
                      <a:pPr algn="ctr" fontAlgn="b"/>
                      <a:r>
                        <a:rPr lang="en-US" sz="500" b="1" i="0" u="none" strike="noStrike" dirty="0">
                          <a:solidFill>
                            <a:srgbClr val="000000"/>
                          </a:solidFill>
                          <a:effectLst>
                            <a:outerShdw blurRad="38100" dist="38100" dir="2700000" algn="tl">
                              <a:srgbClr val="000000">
                                <a:alpha val="43137"/>
                              </a:srgbClr>
                            </a:outerShdw>
                          </a:effectLst>
                          <a:latin typeface="+mn-lt"/>
                        </a:rPr>
                        <a:t>32.0</a:t>
                      </a:r>
                    </a:p>
                  </a:txBody>
                  <a:tcPr marL="5715" marR="5715" marT="5715" marB="0" anchor="ctr"/>
                </a:tc>
                <a:tc>
                  <a:txBody>
                    <a:bodyPr/>
                    <a:lstStyle/>
                    <a:p>
                      <a:pPr algn="ctr" fontAlgn="b"/>
                      <a:r>
                        <a:rPr lang="en-US" sz="500" b="1" i="0" u="none" strike="noStrike" dirty="0">
                          <a:solidFill>
                            <a:srgbClr val="000000"/>
                          </a:solidFill>
                          <a:effectLst>
                            <a:outerShdw blurRad="38100" dist="38100" dir="2700000" algn="tl">
                              <a:srgbClr val="000000">
                                <a:alpha val="43137"/>
                              </a:srgbClr>
                            </a:outerShdw>
                          </a:effectLst>
                          <a:latin typeface="+mn-lt"/>
                        </a:rPr>
                        <a:t>18.0</a:t>
                      </a:r>
                    </a:p>
                  </a:txBody>
                  <a:tcPr marL="5715" marR="5715" marT="5715" marB="0" anchor="ctr"/>
                </a:tc>
                <a:tc>
                  <a:txBody>
                    <a:bodyPr/>
                    <a:lstStyle/>
                    <a:p>
                      <a:pPr algn="ctr" fontAlgn="b"/>
                      <a:r>
                        <a:rPr lang="en-US" sz="500" b="1" i="0" u="none" strike="noStrike" dirty="0">
                          <a:solidFill>
                            <a:srgbClr val="000000"/>
                          </a:solidFill>
                          <a:effectLst>
                            <a:outerShdw blurRad="38100" dist="38100" dir="2700000" algn="tl">
                              <a:srgbClr val="000000">
                                <a:alpha val="43137"/>
                              </a:srgbClr>
                            </a:outerShdw>
                          </a:effectLst>
                          <a:latin typeface="+mn-lt"/>
                        </a:rPr>
                        <a:t>95.0</a:t>
                      </a:r>
                    </a:p>
                  </a:txBody>
                  <a:tcPr marL="5715" marR="5715" marT="5715" marB="0" anchor="ctr"/>
                </a:tc>
                <a:tc>
                  <a:txBody>
                    <a:bodyPr/>
                    <a:lstStyle/>
                    <a:p>
                      <a:pPr algn="ctr" fontAlgn="b"/>
                      <a:r>
                        <a:rPr lang="en-US" sz="500" b="1" i="0" u="none" strike="noStrike" dirty="0">
                          <a:solidFill>
                            <a:srgbClr val="000000"/>
                          </a:solidFill>
                          <a:effectLst>
                            <a:outerShdw blurRad="38100" dist="38100" dir="2700000" algn="tl">
                              <a:srgbClr val="000000">
                                <a:alpha val="43137"/>
                              </a:srgbClr>
                            </a:outerShdw>
                          </a:effectLst>
                          <a:latin typeface="+mn-lt"/>
                        </a:rPr>
                        <a:t>22.1</a:t>
                      </a:r>
                    </a:p>
                  </a:txBody>
                  <a:tcPr marL="5715" marR="5715" marT="5715" marB="0" anchor="ctr"/>
                </a:tc>
                <a:extLst>
                  <a:ext uri="{0D108BD9-81ED-4DB2-BD59-A6C34878D82A}">
                    <a16:rowId xmlns:a16="http://schemas.microsoft.com/office/drawing/2014/main" val="3086936212"/>
                  </a:ext>
                </a:extLst>
              </a:tr>
            </a:tbl>
          </a:graphicData>
        </a:graphic>
      </p:graphicFrame>
      <p:sp>
        <p:nvSpPr>
          <p:cNvPr id="26" name="TextBox 25">
            <a:extLst>
              <a:ext uri="{FF2B5EF4-FFF2-40B4-BE49-F238E27FC236}">
                <a16:creationId xmlns:a16="http://schemas.microsoft.com/office/drawing/2014/main" id="{5F548990-E7BC-4258-83E7-13B26A731327}"/>
              </a:ext>
            </a:extLst>
          </p:cNvPr>
          <p:cNvSpPr txBox="1"/>
          <p:nvPr/>
        </p:nvSpPr>
        <p:spPr>
          <a:xfrm>
            <a:off x="3355928" y="3546632"/>
            <a:ext cx="1967798" cy="230832"/>
          </a:xfrm>
          <a:prstGeom prst="rect">
            <a:avLst/>
          </a:prstGeom>
          <a:noFill/>
        </p:spPr>
        <p:txBody>
          <a:bodyPr wrap="square" rtlCol="0">
            <a:spAutoFit/>
          </a:bodyPr>
          <a:lstStyle/>
          <a:p>
            <a:pPr defTabSz="685800" fontAlgn="auto">
              <a:spcBef>
                <a:spcPts val="0"/>
              </a:spcBef>
              <a:spcAft>
                <a:spcPts val="0"/>
              </a:spcAft>
            </a:pPr>
            <a:r>
              <a:rPr lang="en-US" sz="900" dirty="0">
                <a:solidFill>
                  <a:srgbClr val="000000"/>
                </a:solidFill>
                <a:highlight>
                  <a:srgbClr val="FFFF00"/>
                </a:highlight>
                <a:latin typeface="Arial"/>
              </a:rPr>
              <a:t>22.1Lm / 1.93W = 11.5 </a:t>
            </a:r>
            <a:r>
              <a:rPr lang="en-US" sz="900" dirty="0" err="1">
                <a:solidFill>
                  <a:srgbClr val="000000"/>
                </a:solidFill>
                <a:highlight>
                  <a:srgbClr val="FFFF00"/>
                </a:highlight>
                <a:latin typeface="Arial"/>
              </a:rPr>
              <a:t>Lm</a:t>
            </a:r>
            <a:r>
              <a:rPr lang="en-US" sz="900" dirty="0">
                <a:solidFill>
                  <a:srgbClr val="000000"/>
                </a:solidFill>
                <a:highlight>
                  <a:srgbClr val="FFFF00"/>
                </a:highlight>
                <a:latin typeface="Arial"/>
              </a:rPr>
              <a:t>/</a:t>
            </a:r>
            <a:r>
              <a:rPr lang="en-US" sz="900" dirty="0" err="1">
                <a:solidFill>
                  <a:srgbClr val="000000"/>
                </a:solidFill>
                <a:highlight>
                  <a:srgbClr val="FFFF00"/>
                </a:highlight>
                <a:latin typeface="Arial"/>
              </a:rPr>
              <a:t>W</a:t>
            </a:r>
            <a:r>
              <a:rPr lang="en-US" sz="900" baseline="-25000" dirty="0" err="1">
                <a:solidFill>
                  <a:srgbClr val="000000"/>
                </a:solidFill>
                <a:highlight>
                  <a:srgbClr val="FFFF00"/>
                </a:highlight>
                <a:latin typeface="Arial"/>
              </a:rPr>
              <a:t>elec</a:t>
            </a:r>
            <a:endParaRPr lang="en-US" sz="900" dirty="0">
              <a:solidFill>
                <a:srgbClr val="000000"/>
              </a:solidFill>
              <a:highlight>
                <a:srgbClr val="FFFF00"/>
              </a:highlight>
              <a:latin typeface="Arial"/>
            </a:endParaRPr>
          </a:p>
        </p:txBody>
      </p:sp>
      <p:sp>
        <p:nvSpPr>
          <p:cNvPr id="27" name="TextBox 26">
            <a:extLst>
              <a:ext uri="{FF2B5EF4-FFF2-40B4-BE49-F238E27FC236}">
                <a16:creationId xmlns:a16="http://schemas.microsoft.com/office/drawing/2014/main" id="{CAA61060-8BCF-444F-A011-9A4D9C9457E1}"/>
              </a:ext>
            </a:extLst>
          </p:cNvPr>
          <p:cNvSpPr txBox="1"/>
          <p:nvPr/>
        </p:nvSpPr>
        <p:spPr>
          <a:xfrm>
            <a:off x="2094372" y="2406479"/>
            <a:ext cx="758170" cy="276999"/>
          </a:xfrm>
          <a:prstGeom prst="rect">
            <a:avLst/>
          </a:prstGeom>
          <a:solidFill>
            <a:srgbClr val="FFFFCC"/>
          </a:solidFill>
        </p:spPr>
        <p:txBody>
          <a:bodyPr wrap="square" lIns="0" rIns="0" rtlCol="0">
            <a:spAutoFit/>
          </a:bodyPr>
          <a:lstStyle/>
          <a:p>
            <a:pPr algn="ctr"/>
            <a:r>
              <a:rPr lang="en-US" sz="600" dirty="0"/>
              <a:t>35mm x 24mm x 6mm</a:t>
            </a:r>
          </a:p>
          <a:p>
            <a:pPr algn="ctr"/>
            <a:r>
              <a:rPr lang="en-US" sz="600" dirty="0"/>
              <a:t>= </a:t>
            </a:r>
            <a:r>
              <a:rPr lang="en-US" sz="600" b="1" dirty="0"/>
              <a:t>5.0cc</a:t>
            </a:r>
            <a:endParaRPr lang="en-US" sz="600" dirty="0"/>
          </a:p>
        </p:txBody>
      </p:sp>
      <p:sp>
        <p:nvSpPr>
          <p:cNvPr id="3" name="Slide Number Placeholder 2">
            <a:extLst>
              <a:ext uri="{FF2B5EF4-FFF2-40B4-BE49-F238E27FC236}">
                <a16:creationId xmlns:a16="http://schemas.microsoft.com/office/drawing/2014/main" id="{804AD126-2739-4071-88B0-0EB941C76DE5}"/>
              </a:ext>
            </a:extLst>
          </p:cNvPr>
          <p:cNvSpPr>
            <a:spLocks noGrp="1"/>
          </p:cNvSpPr>
          <p:nvPr>
            <p:ph type="sldNum" sz="quarter" idx="10"/>
          </p:nvPr>
        </p:nvSpPr>
        <p:spPr/>
        <p:txBody>
          <a:bodyPr/>
          <a:lstStyle/>
          <a:p>
            <a:pPr>
              <a:defRPr/>
            </a:pPr>
            <a:fld id="{2B97888F-6AF7-4263-B69D-592D8C33BAC7}" type="slidenum">
              <a:rPr lang="en-US" smtClean="0"/>
              <a:pPr>
                <a:defRPr/>
              </a:pPr>
              <a:t>112</a:t>
            </a:fld>
            <a:endParaRPr lang="en-US" dirty="0"/>
          </a:p>
        </p:txBody>
      </p:sp>
      <p:sp>
        <p:nvSpPr>
          <p:cNvPr id="2" name="Trapezoid 1">
            <a:extLst>
              <a:ext uri="{FF2B5EF4-FFF2-40B4-BE49-F238E27FC236}">
                <a16:creationId xmlns:a16="http://schemas.microsoft.com/office/drawing/2014/main" id="{936A9CA7-A1BC-481D-BE08-219013471F80}"/>
              </a:ext>
            </a:extLst>
          </p:cNvPr>
          <p:cNvSpPr/>
          <p:nvPr/>
        </p:nvSpPr>
        <p:spPr>
          <a:xfrm rot="18922023">
            <a:off x="2521919" y="3467560"/>
            <a:ext cx="594637" cy="517754"/>
          </a:xfrm>
          <a:prstGeom prst="trapezoid">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14F99892-3801-4C6C-8FC1-609055403558}"/>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l="7957" t="1709" r="2371" b="29813"/>
          <a:stretch/>
        </p:blipFill>
        <p:spPr>
          <a:xfrm>
            <a:off x="2200152" y="3802939"/>
            <a:ext cx="1381111" cy="791405"/>
          </a:xfrm>
          <a:prstGeom prst="rect">
            <a:avLst/>
          </a:prstGeom>
        </p:spPr>
      </p:pic>
    </p:spTree>
    <p:extLst>
      <p:ext uri="{BB962C8B-B14F-4D97-AF65-F5344CB8AC3E}">
        <p14:creationId xmlns:p14="http://schemas.microsoft.com/office/powerpoint/2010/main" val="146245520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551EC-5503-4397-9B9D-142EE8A5DFB5}"/>
              </a:ext>
            </a:extLst>
          </p:cNvPr>
          <p:cNvSpPr>
            <a:spLocks noGrp="1"/>
          </p:cNvSpPr>
          <p:nvPr>
            <p:ph type="title"/>
          </p:nvPr>
        </p:nvSpPr>
        <p:spPr/>
        <p:txBody>
          <a:bodyPr/>
          <a:lstStyle/>
          <a:p>
            <a:r>
              <a:rPr lang="en-US" dirty="0"/>
              <a:t>PLM Direct Imaging Resolution</a:t>
            </a:r>
          </a:p>
        </p:txBody>
      </p:sp>
      <p:sp>
        <p:nvSpPr>
          <p:cNvPr id="3" name="Content Placeholder 2">
            <a:extLst>
              <a:ext uri="{FF2B5EF4-FFF2-40B4-BE49-F238E27FC236}">
                <a16:creationId xmlns:a16="http://schemas.microsoft.com/office/drawing/2014/main" id="{9688EAAB-E3C6-486C-981C-717A3D9B1B3F}"/>
              </a:ext>
            </a:extLst>
          </p:cNvPr>
          <p:cNvSpPr>
            <a:spLocks noGrp="1"/>
          </p:cNvSpPr>
          <p:nvPr>
            <p:ph idx="1"/>
          </p:nvPr>
        </p:nvSpPr>
        <p:spPr/>
        <p:txBody>
          <a:bodyPr/>
          <a:lstStyle/>
          <a:p>
            <a:r>
              <a:rPr lang="en-US" sz="1200" dirty="0"/>
              <a:t>We define resolution based on the point spread function (PSF)</a:t>
            </a:r>
          </a:p>
          <a:p>
            <a:r>
              <a:rPr lang="en-US" sz="1200" dirty="0"/>
              <a:t>Resolution/PSF size in a PLM system is highly dependent on the laser source Etendue + </a:t>
            </a:r>
            <a:r>
              <a:rPr lang="en-US" sz="1100" dirty="0"/>
              <a:t>additional optics </a:t>
            </a:r>
          </a:p>
          <a:p>
            <a:r>
              <a:rPr lang="en-US" sz="1100" dirty="0"/>
              <a:t>The </a:t>
            </a:r>
            <a:r>
              <a:rPr lang="en-US" sz="1100" dirty="0" err="1"/>
              <a:t>Zemax</a:t>
            </a:r>
            <a:r>
              <a:rPr lang="en-US" sz="1100" dirty="0"/>
              <a:t> simulation below simulates a single mode laser </a:t>
            </a:r>
            <a:r>
              <a:rPr lang="en-US" sz="1100" dirty="0" err="1"/>
              <a:t>rayfile</a:t>
            </a:r>
            <a:r>
              <a:rPr lang="en-US" sz="1100" dirty="0"/>
              <a:t> w/ DGP optics from previous slide</a:t>
            </a:r>
            <a:endParaRPr lang="en-US" sz="1200" dirty="0"/>
          </a:p>
          <a:p>
            <a:pPr marL="284340" lvl="1" indent="0">
              <a:buNone/>
            </a:pPr>
            <a:r>
              <a:rPr lang="en-US" sz="1100" dirty="0"/>
              <a:t>	</a:t>
            </a:r>
          </a:p>
        </p:txBody>
      </p:sp>
      <p:sp>
        <p:nvSpPr>
          <p:cNvPr id="4" name="Slide Number Placeholder 3">
            <a:extLst>
              <a:ext uri="{FF2B5EF4-FFF2-40B4-BE49-F238E27FC236}">
                <a16:creationId xmlns:a16="http://schemas.microsoft.com/office/drawing/2014/main" id="{FF198371-0566-41DE-8368-A6E85B896D46}"/>
              </a:ext>
            </a:extLst>
          </p:cNvPr>
          <p:cNvSpPr>
            <a:spLocks noGrp="1"/>
          </p:cNvSpPr>
          <p:nvPr>
            <p:ph type="sldNum" sz="quarter" idx="10"/>
          </p:nvPr>
        </p:nvSpPr>
        <p:spPr/>
        <p:txBody>
          <a:bodyPr/>
          <a:lstStyle/>
          <a:p>
            <a:pPr marL="0" marR="0" lvl="0" indent="0" algn="r" defTabSz="914378" rtl="0" eaLnBrk="1" fontAlgn="base" latinLnBrk="0" hangingPunct="1">
              <a:lnSpc>
                <a:spcPct val="100000"/>
              </a:lnSpc>
              <a:spcBef>
                <a:spcPct val="0"/>
              </a:spcBef>
              <a:spcAft>
                <a:spcPct val="0"/>
              </a:spcAft>
              <a:buClrTx/>
              <a:buSzTx/>
              <a:buFontTx/>
              <a:buNone/>
              <a:tabLst/>
              <a:defRPr/>
            </a:pPr>
            <a:fld id="{2B97888F-6AF7-4263-B69D-592D8C33BAC7}" type="slidenum">
              <a:rPr kumimoji="0" lang="en-US" sz="7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378" rtl="0" eaLnBrk="1" fontAlgn="base" latinLnBrk="0" hangingPunct="1">
                <a:lnSpc>
                  <a:spcPct val="100000"/>
                </a:lnSpc>
                <a:spcBef>
                  <a:spcPct val="0"/>
                </a:spcBef>
                <a:spcAft>
                  <a:spcPct val="0"/>
                </a:spcAft>
                <a:buClrTx/>
                <a:buSzTx/>
                <a:buFontTx/>
                <a:buNone/>
                <a:tabLst/>
                <a:defRPr/>
              </a:pPr>
              <a:t>113</a:t>
            </a:fld>
            <a:endParaRPr kumimoji="0" lang="en-US" sz="700" b="0"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5" name="Group 4">
            <a:extLst>
              <a:ext uri="{FF2B5EF4-FFF2-40B4-BE49-F238E27FC236}">
                <a16:creationId xmlns:a16="http://schemas.microsoft.com/office/drawing/2014/main" id="{21540992-0ABA-449C-9F9B-A455FCF0F702}"/>
              </a:ext>
            </a:extLst>
          </p:cNvPr>
          <p:cNvGrpSpPr>
            <a:grpSpLocks noChangeAspect="1"/>
          </p:cNvGrpSpPr>
          <p:nvPr/>
        </p:nvGrpSpPr>
        <p:grpSpPr>
          <a:xfrm>
            <a:off x="593847" y="1564034"/>
            <a:ext cx="7734056" cy="1981458"/>
            <a:chOff x="358270" y="2117096"/>
            <a:chExt cx="11682481" cy="2993042"/>
          </a:xfrm>
        </p:grpSpPr>
        <p:pic>
          <p:nvPicPr>
            <p:cNvPr id="17" name="Picture 16">
              <a:extLst>
                <a:ext uri="{FF2B5EF4-FFF2-40B4-BE49-F238E27FC236}">
                  <a16:creationId xmlns:a16="http://schemas.microsoft.com/office/drawing/2014/main" id="{FAF0C777-BE09-4B7F-BCE4-55B3B9612E44}"/>
                </a:ext>
              </a:extLst>
            </p:cNvPr>
            <p:cNvPicPr>
              <a:picLocks noChangeAspect="1"/>
            </p:cNvPicPr>
            <p:nvPr/>
          </p:nvPicPr>
          <p:blipFill rotWithShape="1">
            <a:blip r:embed="rId2"/>
            <a:srcRect l="10254" t="3653" r="37574" b="30566"/>
            <a:stretch/>
          </p:blipFill>
          <p:spPr>
            <a:xfrm>
              <a:off x="489767" y="2582586"/>
              <a:ext cx="2302156" cy="2178084"/>
            </a:xfrm>
            <a:prstGeom prst="rect">
              <a:avLst/>
            </a:prstGeom>
          </p:spPr>
        </p:pic>
        <p:sp>
          <p:nvSpPr>
            <p:cNvPr id="6" name="TextBox 5">
              <a:extLst>
                <a:ext uri="{FF2B5EF4-FFF2-40B4-BE49-F238E27FC236}">
                  <a16:creationId xmlns:a16="http://schemas.microsoft.com/office/drawing/2014/main" id="{65DC016E-44B0-4923-88BB-4A0BAEEA8032}"/>
                </a:ext>
              </a:extLst>
            </p:cNvPr>
            <p:cNvSpPr txBox="1"/>
            <p:nvPr/>
          </p:nvSpPr>
          <p:spPr>
            <a:xfrm>
              <a:off x="358270" y="2117096"/>
              <a:ext cx="2730675" cy="557885"/>
            </a:xfrm>
            <a:prstGeom prst="rect">
              <a:avLst/>
            </a:prstGeom>
            <a:noFill/>
          </p:spPr>
          <p:txBody>
            <a:bodyPr wrap="square" rtlCol="0">
              <a:spAutoFit/>
            </a:bodyP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900" b="0" i="1" u="none" strike="noStrike" kern="1200" cap="none" spc="0" normalizeH="0" baseline="0" noProof="0" dirty="0">
                  <a:ln>
                    <a:noFill/>
                  </a:ln>
                  <a:solidFill>
                    <a:srgbClr val="000000"/>
                  </a:solidFill>
                  <a:effectLst/>
                  <a:uLnTx/>
                  <a:uFillTx/>
                  <a:latin typeface="Arial" charset="0"/>
                  <a:ea typeface="+mn-ea"/>
                  <a:cs typeface="+mn-cs"/>
                </a:rPr>
                <a:t>FOV after optics </a:t>
              </a:r>
            </a:p>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900" b="0" i="1" u="none" strike="noStrike" kern="1200" cap="none" spc="0" normalizeH="0" baseline="0" noProof="0" dirty="0">
                  <a:ln>
                    <a:noFill/>
                  </a:ln>
                  <a:solidFill>
                    <a:srgbClr val="000000"/>
                  </a:solidFill>
                  <a:effectLst/>
                  <a:uLnTx/>
                  <a:uFillTx/>
                  <a:latin typeface="Arial" charset="0"/>
                  <a:ea typeface="+mn-ea"/>
                  <a:cs typeface="+mn-cs"/>
                </a:rPr>
                <a:t>(2.4:1 Throw ratio)</a:t>
              </a:r>
            </a:p>
          </p:txBody>
        </p:sp>
        <p:cxnSp>
          <p:nvCxnSpPr>
            <p:cNvPr id="8" name="Straight Arrow Connector 7">
              <a:extLst>
                <a:ext uri="{FF2B5EF4-FFF2-40B4-BE49-F238E27FC236}">
                  <a16:creationId xmlns:a16="http://schemas.microsoft.com/office/drawing/2014/main" id="{1A118C89-1D33-44F2-AE38-EBD06EFCA935}"/>
                </a:ext>
              </a:extLst>
            </p:cNvPr>
            <p:cNvCxnSpPr/>
            <p:nvPr/>
          </p:nvCxnSpPr>
          <p:spPr>
            <a:xfrm flipH="1">
              <a:off x="1795964" y="3065120"/>
              <a:ext cx="1167663" cy="4676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797101-3565-4826-9037-B70C60377216}"/>
                </a:ext>
              </a:extLst>
            </p:cNvPr>
            <p:cNvSpPr txBox="1"/>
            <p:nvPr/>
          </p:nvSpPr>
          <p:spPr>
            <a:xfrm>
              <a:off x="2971977" y="2839653"/>
              <a:ext cx="1162815" cy="348678"/>
            </a:xfrm>
            <a:prstGeom prst="rect">
              <a:avLst/>
            </a:prstGeom>
            <a:noFill/>
          </p:spPr>
          <p:txBody>
            <a:bodyPr wrap="square" rtlCol="0">
              <a:sp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Laser spot</a:t>
              </a:r>
            </a:p>
          </p:txBody>
        </p:sp>
        <p:pic>
          <p:nvPicPr>
            <p:cNvPr id="10" name="Picture 9">
              <a:extLst>
                <a:ext uri="{FF2B5EF4-FFF2-40B4-BE49-F238E27FC236}">
                  <a16:creationId xmlns:a16="http://schemas.microsoft.com/office/drawing/2014/main" id="{79F6FF62-BDF0-4189-8DBA-3CB04F3BECF8}"/>
                </a:ext>
              </a:extLst>
            </p:cNvPr>
            <p:cNvPicPr>
              <a:picLocks noChangeAspect="1"/>
            </p:cNvPicPr>
            <p:nvPr/>
          </p:nvPicPr>
          <p:blipFill rotWithShape="1">
            <a:blip r:embed="rId3"/>
            <a:srcRect l="9341" t="2084" r="39493" b="29497"/>
            <a:stretch/>
          </p:blipFill>
          <p:spPr>
            <a:xfrm>
              <a:off x="4148753" y="2533611"/>
              <a:ext cx="2221952" cy="2229449"/>
            </a:xfrm>
            <a:prstGeom prst="rect">
              <a:avLst/>
            </a:prstGeom>
          </p:spPr>
        </p:pic>
        <p:cxnSp>
          <p:nvCxnSpPr>
            <p:cNvPr id="11" name="Straight Arrow Connector 10">
              <a:extLst>
                <a:ext uri="{FF2B5EF4-FFF2-40B4-BE49-F238E27FC236}">
                  <a16:creationId xmlns:a16="http://schemas.microsoft.com/office/drawing/2014/main" id="{F1EC1083-A5D8-4C05-80B4-6A671FB3C6F1}"/>
                </a:ext>
              </a:extLst>
            </p:cNvPr>
            <p:cNvCxnSpPr>
              <a:cxnSpLocks/>
            </p:cNvCxnSpPr>
            <p:nvPr/>
          </p:nvCxnSpPr>
          <p:spPr>
            <a:xfrm>
              <a:off x="4060350" y="3100548"/>
              <a:ext cx="784251" cy="3967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AB76041-9810-4B14-B168-F04984BAD461}"/>
                </a:ext>
              </a:extLst>
            </p:cNvPr>
            <p:cNvSpPr txBox="1"/>
            <p:nvPr/>
          </p:nvSpPr>
          <p:spPr>
            <a:xfrm>
              <a:off x="3999423" y="2213253"/>
              <a:ext cx="2730675" cy="348678"/>
            </a:xfrm>
            <a:prstGeom prst="rect">
              <a:avLst/>
            </a:prstGeom>
            <a:noFill/>
          </p:spPr>
          <p:txBody>
            <a:bodyPr wrap="square" rtlCol="0">
              <a:spAutoFit/>
            </a:bodyP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900" b="0" i="1" u="none" strike="noStrike" kern="1200" cap="none" spc="0" normalizeH="0" baseline="0" noProof="0" dirty="0">
                  <a:ln>
                    <a:noFill/>
                  </a:ln>
                  <a:solidFill>
                    <a:srgbClr val="000000"/>
                  </a:solidFill>
                  <a:effectLst/>
                  <a:uLnTx/>
                  <a:uFillTx/>
                  <a:latin typeface="Arial" charset="0"/>
                  <a:ea typeface="+mn-ea"/>
                  <a:cs typeface="+mn-cs"/>
                </a:rPr>
                <a:t>Zoom in ±0.5</a:t>
              </a:r>
              <a:r>
                <a:rPr kumimoji="0" lang="en-US" sz="9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sz="900" b="0" i="1"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 name="TextBox 13">
              <a:extLst>
                <a:ext uri="{FF2B5EF4-FFF2-40B4-BE49-F238E27FC236}">
                  <a16:creationId xmlns:a16="http://schemas.microsoft.com/office/drawing/2014/main" id="{11A90AA3-087C-433F-A63E-0006B365DAF0}"/>
                </a:ext>
              </a:extLst>
            </p:cNvPr>
            <p:cNvSpPr txBox="1"/>
            <p:nvPr/>
          </p:nvSpPr>
          <p:spPr>
            <a:xfrm>
              <a:off x="4402211" y="3847478"/>
              <a:ext cx="2221951" cy="697357"/>
            </a:xfrm>
            <a:prstGeom prst="rect">
              <a:avLst/>
            </a:prstGeom>
            <a:noFill/>
          </p:spPr>
          <p:txBody>
            <a:bodyPr wrap="square" rtlCol="0">
              <a:sp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mn-ea"/>
                  <a:cs typeface="+mn-cs"/>
                </a:rPr>
                <a:t>FWHM</a:t>
              </a:r>
              <a:r>
                <a:rPr kumimoji="0" lang="en-US" sz="1200" b="0" i="0" u="none" strike="noStrike" kern="1200" cap="none" spc="0" normalizeH="0" baseline="-25000" noProof="0" dirty="0">
                  <a:ln>
                    <a:noFill/>
                  </a:ln>
                  <a:solidFill>
                    <a:srgbClr val="FFFFFF"/>
                  </a:solidFill>
                  <a:effectLst/>
                  <a:uLnTx/>
                  <a:uFillTx/>
                  <a:latin typeface="Arial" charset="0"/>
                  <a:ea typeface="+mn-ea"/>
                  <a:cs typeface="+mn-cs"/>
                </a:rPr>
                <a:t>X</a:t>
              </a:r>
              <a:r>
                <a:rPr kumimoji="0" lang="en-US" sz="1200" b="0" i="0" u="none" strike="noStrike" kern="1200" cap="none" spc="0" normalizeH="0" baseline="0" noProof="0" dirty="0">
                  <a:ln>
                    <a:noFill/>
                  </a:ln>
                  <a:solidFill>
                    <a:srgbClr val="FFFFFF"/>
                  </a:solidFill>
                  <a:effectLst/>
                  <a:uLnTx/>
                  <a:uFillTx/>
                  <a:latin typeface="Arial" charset="0"/>
                  <a:ea typeface="+mn-ea"/>
                  <a:cs typeface="+mn-cs"/>
                </a:rPr>
                <a:t> = 0.19</a:t>
              </a:r>
              <a:r>
                <a:rPr kumimoji="0" lang="en-US" sz="12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t>
              </a:r>
              <a:endParaRPr kumimoji="0" lang="en-US" sz="1200" b="0"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l" defTabSz="914378"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mn-ea"/>
                  <a:cs typeface="+mn-cs"/>
                </a:rPr>
                <a:t>FWHM</a:t>
              </a:r>
              <a:r>
                <a:rPr kumimoji="0" lang="en-US" sz="1200" b="0" i="0" u="none" strike="noStrike" kern="1200" cap="none" spc="0" normalizeH="0" baseline="-25000" noProof="0" dirty="0">
                  <a:ln>
                    <a:noFill/>
                  </a:ln>
                  <a:solidFill>
                    <a:srgbClr val="FFFFFF"/>
                  </a:solidFill>
                  <a:effectLst/>
                  <a:uLnTx/>
                  <a:uFillTx/>
                  <a:latin typeface="Arial" charset="0"/>
                  <a:ea typeface="+mn-ea"/>
                  <a:cs typeface="+mn-cs"/>
                </a:rPr>
                <a:t>Y</a:t>
              </a:r>
              <a:r>
                <a:rPr kumimoji="0" lang="en-US" sz="1200" b="0" i="0" u="none" strike="noStrike" kern="1200" cap="none" spc="0" normalizeH="0" baseline="0" noProof="0" dirty="0">
                  <a:ln>
                    <a:noFill/>
                  </a:ln>
                  <a:solidFill>
                    <a:srgbClr val="FFFFFF"/>
                  </a:solidFill>
                  <a:effectLst/>
                  <a:uLnTx/>
                  <a:uFillTx/>
                  <a:latin typeface="Arial" charset="0"/>
                  <a:ea typeface="+mn-ea"/>
                  <a:cs typeface="+mn-cs"/>
                </a:rPr>
                <a:t> = 0.06</a:t>
              </a:r>
              <a:r>
                <a:rPr kumimoji="0" lang="en-US" sz="12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t>
              </a:r>
              <a:endParaRPr kumimoji="0" lang="en-US" sz="12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15" name="TextBox 14">
              <a:extLst>
                <a:ext uri="{FF2B5EF4-FFF2-40B4-BE49-F238E27FC236}">
                  <a16:creationId xmlns:a16="http://schemas.microsoft.com/office/drawing/2014/main" id="{A5099A60-5DF2-4901-8227-3BDA2FDA200E}"/>
                </a:ext>
              </a:extLst>
            </p:cNvPr>
            <p:cNvSpPr txBox="1"/>
            <p:nvPr/>
          </p:nvSpPr>
          <p:spPr>
            <a:xfrm>
              <a:off x="6983556" y="2557644"/>
              <a:ext cx="5057195" cy="1394713"/>
            </a:xfrm>
            <a:prstGeom prst="rect">
              <a:avLst/>
            </a:prstGeom>
            <a:noFill/>
          </p:spPr>
          <p:txBody>
            <a:bodyPr wrap="square" rtlCol="0">
              <a:sp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r>
                <a:rPr kumimoji="0" lang="en-US" sz="135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mn-cs"/>
                </a:rPr>
                <a:t>PLM DGP Resolution (full square FOV):</a:t>
              </a:r>
            </a:p>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a:ea typeface="+mn-ea"/>
                  <a:cs typeface="+mn-cs"/>
                </a:rPr>
                <a:t>X: 23.54</a:t>
              </a:r>
              <a:r>
                <a:rPr kumimoji="0" lang="en-US" sz="135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 / 0.19° = </a:t>
              </a:r>
              <a:r>
                <a:rPr kumimoji="0" lang="en-US" sz="1350" b="0" i="0" u="none" strike="noStrike" kern="1200" cap="none" spc="0" normalizeH="0" baseline="0" noProof="0" dirty="0">
                  <a:ln>
                    <a:noFill/>
                  </a:ln>
                  <a:solidFill>
                    <a:srgbClr val="000000"/>
                  </a:solidFill>
                  <a:effectLst/>
                  <a:highlight>
                    <a:srgbClr val="FFFF00"/>
                  </a:highlight>
                  <a:uLnTx/>
                  <a:uFillTx/>
                  <a:latin typeface="Arial"/>
                  <a:ea typeface="+mn-ea"/>
                  <a:cs typeface="Times New Roman" panose="02020603050405020304" pitchFamily="18" charset="0"/>
                </a:rPr>
                <a:t>124 ‘pixels’</a:t>
              </a:r>
            </a:p>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a:ea typeface="+mn-ea"/>
                  <a:cs typeface="+mn-cs"/>
                </a:rPr>
                <a:t>Y: 23.54</a:t>
              </a:r>
              <a:r>
                <a:rPr kumimoji="0" lang="en-US" sz="135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 / 0.06° = </a:t>
              </a:r>
              <a:r>
                <a:rPr kumimoji="0" lang="en-US" sz="1350" b="0" i="0" u="none" strike="noStrike" kern="1200" cap="none" spc="0" normalizeH="0" baseline="0" noProof="0" dirty="0">
                  <a:ln>
                    <a:noFill/>
                  </a:ln>
                  <a:solidFill>
                    <a:srgbClr val="000000"/>
                  </a:solidFill>
                  <a:effectLst/>
                  <a:highlight>
                    <a:srgbClr val="FFFF00"/>
                  </a:highlight>
                  <a:uLnTx/>
                  <a:uFillTx/>
                  <a:latin typeface="Arial"/>
                  <a:ea typeface="+mn-ea"/>
                  <a:cs typeface="Times New Roman" panose="02020603050405020304" pitchFamily="18" charset="0"/>
                </a:rPr>
                <a:t>392 ‘pixels’</a:t>
              </a:r>
              <a:endParaRPr kumimoji="0" lang="en-US" sz="1350" b="0" i="0" u="none" strike="noStrike" kern="1200" cap="none" spc="0" normalizeH="0" baseline="0" noProof="0" dirty="0">
                <a:ln>
                  <a:noFill/>
                </a:ln>
                <a:solidFill>
                  <a:srgbClr val="000000"/>
                </a:solidFill>
                <a:effectLst/>
                <a:highlight>
                  <a:srgbClr val="FFFF00"/>
                </a:highlight>
                <a:uLnTx/>
                <a:uFillTx/>
                <a:latin typeface="Arial"/>
                <a:ea typeface="+mn-ea"/>
                <a:cs typeface="+mn-cs"/>
              </a:endParaRPr>
            </a:p>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Arial"/>
                <a:ea typeface="+mn-ea"/>
                <a:cs typeface="+mn-cs"/>
              </a:endParaRPr>
            </a:p>
          </p:txBody>
        </p:sp>
        <p:sp>
          <p:nvSpPr>
            <p:cNvPr id="18" name="TextBox 17">
              <a:extLst>
                <a:ext uri="{FF2B5EF4-FFF2-40B4-BE49-F238E27FC236}">
                  <a16:creationId xmlns:a16="http://schemas.microsoft.com/office/drawing/2014/main" id="{D24ABE81-57AA-4CDB-BB67-0F0E95B26586}"/>
                </a:ext>
              </a:extLst>
            </p:cNvPr>
            <p:cNvSpPr txBox="1"/>
            <p:nvPr/>
          </p:nvSpPr>
          <p:spPr>
            <a:xfrm>
              <a:off x="6980305" y="3715425"/>
              <a:ext cx="5057195" cy="1394713"/>
            </a:xfrm>
            <a:prstGeom prst="rect">
              <a:avLst/>
            </a:prstGeom>
            <a:noFill/>
          </p:spPr>
          <p:txBody>
            <a:bodyPr wrap="square" rtlCol="0">
              <a:sp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r>
                <a:rPr kumimoji="0" lang="en-US" sz="135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mn-cs"/>
                </a:rPr>
                <a:t>PLM DGP Resolution (16:9):</a:t>
              </a:r>
            </a:p>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a:ea typeface="+mn-ea"/>
                  <a:cs typeface="+mn-cs"/>
                </a:rPr>
                <a:t>X: 23.54</a:t>
              </a:r>
              <a:r>
                <a:rPr kumimoji="0" lang="en-US" sz="135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 / 0.19° = </a:t>
              </a:r>
              <a:r>
                <a:rPr kumimoji="0" lang="en-US" sz="1350" b="0" i="0" u="none" strike="noStrike" kern="1200" cap="none" spc="0" normalizeH="0" baseline="0" noProof="0" dirty="0">
                  <a:ln>
                    <a:noFill/>
                  </a:ln>
                  <a:solidFill>
                    <a:srgbClr val="000000"/>
                  </a:solidFill>
                  <a:effectLst/>
                  <a:highlight>
                    <a:srgbClr val="FFFF00"/>
                  </a:highlight>
                  <a:uLnTx/>
                  <a:uFillTx/>
                  <a:latin typeface="Arial"/>
                  <a:ea typeface="+mn-ea"/>
                  <a:cs typeface="Times New Roman" panose="02020603050405020304" pitchFamily="18" charset="0"/>
                </a:rPr>
                <a:t>124 ‘pixels’</a:t>
              </a:r>
            </a:p>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a:ea typeface="+mn-ea"/>
                  <a:cs typeface="+mn-cs"/>
                </a:rPr>
                <a:t>Y: 13.24</a:t>
              </a:r>
              <a:r>
                <a:rPr kumimoji="0" lang="en-US" sz="135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 / 0.06° = </a:t>
              </a:r>
              <a:r>
                <a:rPr kumimoji="0" lang="en-US" sz="1350" b="0" i="0" u="none" strike="noStrike" kern="1200" cap="none" spc="0" normalizeH="0" baseline="0" noProof="0" dirty="0">
                  <a:ln>
                    <a:noFill/>
                  </a:ln>
                  <a:solidFill>
                    <a:srgbClr val="000000"/>
                  </a:solidFill>
                  <a:effectLst/>
                  <a:highlight>
                    <a:srgbClr val="FFFF00"/>
                  </a:highlight>
                  <a:uLnTx/>
                  <a:uFillTx/>
                  <a:latin typeface="Arial"/>
                  <a:ea typeface="+mn-ea"/>
                  <a:cs typeface="Times New Roman" panose="02020603050405020304" pitchFamily="18" charset="0"/>
                </a:rPr>
                <a:t>210 ‘pixels’</a:t>
              </a:r>
              <a:endParaRPr kumimoji="0" lang="en-US" sz="1350" b="0" i="0" u="none" strike="noStrike" kern="1200" cap="none" spc="0" normalizeH="0" baseline="0" noProof="0" dirty="0">
                <a:ln>
                  <a:noFill/>
                </a:ln>
                <a:solidFill>
                  <a:srgbClr val="000000"/>
                </a:solidFill>
                <a:effectLst/>
                <a:highlight>
                  <a:srgbClr val="FFFF00"/>
                </a:highlight>
                <a:uLnTx/>
                <a:uFillTx/>
                <a:latin typeface="Arial"/>
                <a:ea typeface="+mn-ea"/>
                <a:cs typeface="+mn-cs"/>
              </a:endParaRPr>
            </a:p>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Arial"/>
                <a:ea typeface="+mn-ea"/>
                <a:cs typeface="+mn-cs"/>
              </a:endParaRPr>
            </a:p>
          </p:txBody>
        </p:sp>
      </p:grpSp>
      <p:pic>
        <p:nvPicPr>
          <p:cNvPr id="16" name="Picture 15">
            <a:extLst>
              <a:ext uri="{FF2B5EF4-FFF2-40B4-BE49-F238E27FC236}">
                <a16:creationId xmlns:a16="http://schemas.microsoft.com/office/drawing/2014/main" id="{FC9E43F2-534B-417E-8E65-609485EBEB7A}"/>
              </a:ext>
            </a:extLst>
          </p:cNvPr>
          <p:cNvPicPr>
            <a:picLocks noChangeAspect="1"/>
          </p:cNvPicPr>
          <p:nvPr/>
        </p:nvPicPr>
        <p:blipFill>
          <a:blip r:embed="rId4"/>
          <a:stretch>
            <a:fillRect/>
          </a:stretch>
        </p:blipFill>
        <p:spPr>
          <a:xfrm>
            <a:off x="1982451" y="3521078"/>
            <a:ext cx="2140744" cy="1204168"/>
          </a:xfrm>
          <a:prstGeom prst="rect">
            <a:avLst/>
          </a:prstGeom>
        </p:spPr>
      </p:pic>
      <p:pic>
        <p:nvPicPr>
          <p:cNvPr id="19" name="Picture 18">
            <a:extLst>
              <a:ext uri="{FF2B5EF4-FFF2-40B4-BE49-F238E27FC236}">
                <a16:creationId xmlns:a16="http://schemas.microsoft.com/office/drawing/2014/main" id="{56742193-D3E2-45FE-BD9F-868563F5F9FF}"/>
              </a:ext>
            </a:extLst>
          </p:cNvPr>
          <p:cNvPicPr>
            <a:picLocks noChangeAspect="1"/>
          </p:cNvPicPr>
          <p:nvPr/>
        </p:nvPicPr>
        <p:blipFill>
          <a:blip r:embed="rId5"/>
          <a:stretch>
            <a:fillRect/>
          </a:stretch>
        </p:blipFill>
        <p:spPr>
          <a:xfrm>
            <a:off x="5021382" y="3521077"/>
            <a:ext cx="2140744" cy="1204168"/>
          </a:xfrm>
          <a:prstGeom prst="rect">
            <a:avLst/>
          </a:prstGeom>
        </p:spPr>
      </p:pic>
      <p:sp>
        <p:nvSpPr>
          <p:cNvPr id="20" name="Arrow: Right 19">
            <a:extLst>
              <a:ext uri="{FF2B5EF4-FFF2-40B4-BE49-F238E27FC236}">
                <a16:creationId xmlns:a16="http://schemas.microsoft.com/office/drawing/2014/main" id="{17A3C29D-52FD-4A14-8418-30E7BC10A65C}"/>
              </a:ext>
            </a:extLst>
          </p:cNvPr>
          <p:cNvSpPr/>
          <p:nvPr/>
        </p:nvSpPr>
        <p:spPr>
          <a:xfrm>
            <a:off x="4271255" y="3834162"/>
            <a:ext cx="602067" cy="4580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A6F9CAE8-DACF-4CCE-9AA1-556C0A945208}"/>
              </a:ext>
            </a:extLst>
          </p:cNvPr>
          <p:cNvSpPr/>
          <p:nvPr/>
        </p:nvSpPr>
        <p:spPr>
          <a:xfrm>
            <a:off x="123058" y="3827686"/>
            <a:ext cx="1858817" cy="507831"/>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a:ea typeface="+mn-ea"/>
                <a:cs typeface="+mn-cs"/>
              </a:rPr>
              <a:t>Resolution enhancing PLM algorithms:</a:t>
            </a:r>
          </a:p>
        </p:txBody>
      </p:sp>
      <p:grpSp>
        <p:nvGrpSpPr>
          <p:cNvPr id="12" name="Group 11">
            <a:extLst>
              <a:ext uri="{FF2B5EF4-FFF2-40B4-BE49-F238E27FC236}">
                <a16:creationId xmlns:a16="http://schemas.microsoft.com/office/drawing/2014/main" id="{1E0C73BD-248C-43DB-BEB1-79751E61C107}"/>
              </a:ext>
            </a:extLst>
          </p:cNvPr>
          <p:cNvGrpSpPr/>
          <p:nvPr/>
        </p:nvGrpSpPr>
        <p:grpSpPr>
          <a:xfrm>
            <a:off x="5441467" y="65788"/>
            <a:ext cx="3646158" cy="1086450"/>
            <a:chOff x="-40052" y="2019932"/>
            <a:chExt cx="7506087" cy="2592121"/>
          </a:xfrm>
        </p:grpSpPr>
        <p:grpSp>
          <p:nvGrpSpPr>
            <p:cNvPr id="21" name="Group 20">
              <a:extLst>
                <a:ext uri="{FF2B5EF4-FFF2-40B4-BE49-F238E27FC236}">
                  <a16:creationId xmlns:a16="http://schemas.microsoft.com/office/drawing/2014/main" id="{2D6AA949-AA35-49A1-AC14-F9F5E468DF23}"/>
                </a:ext>
              </a:extLst>
            </p:cNvPr>
            <p:cNvGrpSpPr/>
            <p:nvPr/>
          </p:nvGrpSpPr>
          <p:grpSpPr>
            <a:xfrm>
              <a:off x="-40052" y="2019932"/>
              <a:ext cx="6144118" cy="1564047"/>
              <a:chOff x="-1128523" y="569225"/>
              <a:chExt cx="12533646" cy="3349796"/>
            </a:xfrm>
          </p:grpSpPr>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A07BAAA5-6A52-4B07-8351-7A29113AF214}"/>
                      </a:ext>
                    </a:extLst>
                  </p:cNvPr>
                  <p:cNvSpPr/>
                  <p:nvPr/>
                </p:nvSpPr>
                <p:spPr>
                  <a:xfrm>
                    <a:off x="1602347" y="2896755"/>
                    <a:ext cx="1088897" cy="1022266"/>
                  </a:xfrm>
                  <a:prstGeom prst="rect">
                    <a:avLst/>
                  </a:prstGeom>
                </p:spPr>
                <p:txBody>
                  <a:bodyPr wrap="square">
                    <a:sp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700" i="1">
                                  <a:latin typeface="Cambria Math" panose="02040503050406030204" pitchFamily="18" charset="0"/>
                                </a:rPr>
                              </m:ctrlPr>
                            </m:sSubPr>
                            <m:e>
                              <m:r>
                                <a:rPr lang="en-US" sz="700" i="1">
                                  <a:latin typeface="Cambria Math" panose="02040503050406030204" pitchFamily="18" charset="0"/>
                                </a:rPr>
                                <m:t>𝑊</m:t>
                              </m:r>
                            </m:e>
                            <m:sub>
                              <m:r>
                                <a:rPr lang="en-US" sz="700" i="1">
                                  <a:latin typeface="Cambria Math" panose="02040503050406030204" pitchFamily="18" charset="0"/>
                                </a:rPr>
                                <m:t>𝑃𝐿𝑀</m:t>
                              </m:r>
                            </m:sub>
                          </m:sSub>
                        </m:oMath>
                      </m:oMathPara>
                    </a14:m>
                    <a:endParaRPr lang="en-US" sz="700" dirty="0"/>
                  </a:p>
                </p:txBody>
              </p:sp>
            </mc:Choice>
            <mc:Fallback xmlns="">
              <p:sp>
                <p:nvSpPr>
                  <p:cNvPr id="22" name="Rectangle 21">
                    <a:extLst>
                      <a:ext uri="{FF2B5EF4-FFF2-40B4-BE49-F238E27FC236}">
                        <a16:creationId xmlns:a16="http://schemas.microsoft.com/office/drawing/2014/main" id="{A07BAAA5-6A52-4B07-8351-7A29113AF214}"/>
                      </a:ext>
                    </a:extLst>
                  </p:cNvPr>
                  <p:cNvSpPr>
                    <a:spLocks noRot="1" noChangeAspect="1" noMove="1" noResize="1" noEditPoints="1" noAdjustHandles="1" noChangeArrowheads="1" noChangeShapeType="1" noTextEdit="1"/>
                  </p:cNvSpPr>
                  <p:nvPr/>
                </p:nvSpPr>
                <p:spPr>
                  <a:xfrm>
                    <a:off x="1602347" y="2896755"/>
                    <a:ext cx="1088897" cy="1022266"/>
                  </a:xfrm>
                  <a:prstGeom prst="rect">
                    <a:avLst/>
                  </a:prstGeom>
                  <a:blipFill>
                    <a:blip r:embed="rId6"/>
                    <a:stretch>
                      <a:fillRect r="-25581"/>
                    </a:stretch>
                  </a:blipFill>
                </p:spPr>
                <p:txBody>
                  <a:bodyPr/>
                  <a:lstStyle/>
                  <a:p>
                    <a:r>
                      <a:rPr lang="en-US">
                        <a:noFill/>
                      </a:rPr>
                      <a:t> </a:t>
                    </a:r>
                  </a:p>
                </p:txBody>
              </p:sp>
            </mc:Fallback>
          </mc:AlternateContent>
          <p:cxnSp>
            <p:nvCxnSpPr>
              <p:cNvPr id="23" name="Straight Arrow Connector 22">
                <a:extLst>
                  <a:ext uri="{FF2B5EF4-FFF2-40B4-BE49-F238E27FC236}">
                    <a16:creationId xmlns:a16="http://schemas.microsoft.com/office/drawing/2014/main" id="{48CC262D-4226-4505-B98A-FAC35A62E198}"/>
                  </a:ext>
                </a:extLst>
              </p:cNvPr>
              <p:cNvCxnSpPr/>
              <p:nvPr/>
            </p:nvCxnSpPr>
            <p:spPr>
              <a:xfrm flipV="1">
                <a:off x="2297062" y="2477421"/>
                <a:ext cx="0" cy="2383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D6AEAF4-615D-4AA6-9E64-8E4589C19023}"/>
                  </a:ext>
                </a:extLst>
              </p:cNvPr>
              <p:cNvSpPr txBox="1"/>
              <p:nvPr/>
            </p:nvSpPr>
            <p:spPr>
              <a:xfrm>
                <a:off x="-1128523" y="2281704"/>
                <a:ext cx="3409255" cy="1572717"/>
              </a:xfrm>
              <a:prstGeom prst="rect">
                <a:avLst/>
              </a:prstGeom>
              <a:noFill/>
            </p:spPr>
            <p:txBody>
              <a:bodyPr wrap="none" rtlCol="0">
                <a:sp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r>
                  <a:rPr lang="en-US" sz="700" dirty="0"/>
                  <a:t>single-mode</a:t>
                </a:r>
              </a:p>
              <a:p>
                <a:pPr marL="0" marR="0" lvl="0" indent="0" algn="l" defTabSz="914378" rtl="0" eaLnBrk="1" fontAlgn="base" latinLnBrk="0" hangingPunct="1">
                  <a:lnSpc>
                    <a:spcPct val="100000"/>
                  </a:lnSpc>
                  <a:spcBef>
                    <a:spcPct val="0"/>
                  </a:spcBef>
                  <a:spcAft>
                    <a:spcPct val="0"/>
                  </a:spcAft>
                  <a:buClrTx/>
                  <a:buSzTx/>
                  <a:buFontTx/>
                  <a:buNone/>
                  <a:tabLst/>
                  <a:defRPr/>
                </a:pPr>
                <a:r>
                  <a:rPr lang="en-US" sz="700" dirty="0"/>
                  <a:t> laser</a:t>
                </a:r>
              </a:p>
            </p:txBody>
          </p:sp>
          <p:grpSp>
            <p:nvGrpSpPr>
              <p:cNvPr id="25" name="Group 24">
                <a:extLst>
                  <a:ext uri="{FF2B5EF4-FFF2-40B4-BE49-F238E27FC236}">
                    <a16:creationId xmlns:a16="http://schemas.microsoft.com/office/drawing/2014/main" id="{418FED24-7242-4F05-A235-E376A39E5EEB}"/>
                  </a:ext>
                </a:extLst>
              </p:cNvPr>
              <p:cNvGrpSpPr/>
              <p:nvPr/>
            </p:nvGrpSpPr>
            <p:grpSpPr>
              <a:xfrm>
                <a:off x="623609" y="569225"/>
                <a:ext cx="10781514" cy="1985318"/>
                <a:chOff x="636537" y="525031"/>
                <a:chExt cx="10781514" cy="1985318"/>
              </a:xfrm>
            </p:grpSpPr>
            <p:grpSp>
              <p:nvGrpSpPr>
                <p:cNvPr id="26" name="Group 25">
                  <a:extLst>
                    <a:ext uri="{FF2B5EF4-FFF2-40B4-BE49-F238E27FC236}">
                      <a16:creationId xmlns:a16="http://schemas.microsoft.com/office/drawing/2014/main" id="{C74F091B-BBCC-4124-A557-6493E0752362}"/>
                    </a:ext>
                  </a:extLst>
                </p:cNvPr>
                <p:cNvGrpSpPr/>
                <p:nvPr/>
              </p:nvGrpSpPr>
              <p:grpSpPr>
                <a:xfrm>
                  <a:off x="636537" y="1646749"/>
                  <a:ext cx="5289550" cy="863600"/>
                  <a:chOff x="647700" y="1605474"/>
                  <a:chExt cx="5289550" cy="863600"/>
                </a:xfrm>
              </p:grpSpPr>
              <p:sp>
                <p:nvSpPr>
                  <p:cNvPr id="32" name="Rectangle 31">
                    <a:extLst>
                      <a:ext uri="{FF2B5EF4-FFF2-40B4-BE49-F238E27FC236}">
                        <a16:creationId xmlns:a16="http://schemas.microsoft.com/office/drawing/2014/main" id="{5F3EB0C9-7E21-4609-836D-D6CD0F40354F}"/>
                      </a:ext>
                    </a:extLst>
                  </p:cNvPr>
                  <p:cNvSpPr/>
                  <p:nvPr/>
                </p:nvSpPr>
                <p:spPr>
                  <a:xfrm>
                    <a:off x="647700" y="1971675"/>
                    <a:ext cx="381000" cy="1460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lang="en-US" sz="700"/>
                  </a:p>
                </p:txBody>
              </p:sp>
              <p:sp>
                <p:nvSpPr>
                  <p:cNvPr id="33" name="Oval 32">
                    <a:extLst>
                      <a:ext uri="{FF2B5EF4-FFF2-40B4-BE49-F238E27FC236}">
                        <a16:creationId xmlns:a16="http://schemas.microsoft.com/office/drawing/2014/main" id="{9D66BA45-4923-4097-87CA-9F8A35D2B8A5}"/>
                      </a:ext>
                    </a:extLst>
                  </p:cNvPr>
                  <p:cNvSpPr/>
                  <p:nvPr/>
                </p:nvSpPr>
                <p:spPr>
                  <a:xfrm>
                    <a:off x="1840681" y="1605474"/>
                    <a:ext cx="177800" cy="863600"/>
                  </a:xfrm>
                  <a:prstGeom prst="ellipse">
                    <a:avLst/>
                  </a:prstGeom>
                  <a:gradFill flip="none" rotWithShape="1">
                    <a:gsLst>
                      <a:gs pos="0">
                        <a:srgbClr val="66FFFF">
                          <a:shade val="30000"/>
                          <a:satMod val="115000"/>
                        </a:srgbClr>
                      </a:gs>
                      <a:gs pos="50000">
                        <a:srgbClr val="66FFFF">
                          <a:shade val="67500"/>
                          <a:satMod val="115000"/>
                        </a:srgbClr>
                      </a:gs>
                      <a:gs pos="100000">
                        <a:srgbClr val="66FFFF">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lang="en-US" sz="700"/>
                  </a:p>
                </p:txBody>
              </p:sp>
              <p:sp>
                <p:nvSpPr>
                  <p:cNvPr id="34" name="Rectangle 33">
                    <a:extLst>
                      <a:ext uri="{FF2B5EF4-FFF2-40B4-BE49-F238E27FC236}">
                        <a16:creationId xmlns:a16="http://schemas.microsoft.com/office/drawing/2014/main" id="{F039628C-5F88-4EAD-A4D8-C24075430D75}"/>
                      </a:ext>
                    </a:extLst>
                  </p:cNvPr>
                  <p:cNvSpPr/>
                  <p:nvPr/>
                </p:nvSpPr>
                <p:spPr>
                  <a:xfrm>
                    <a:off x="2270125" y="1638556"/>
                    <a:ext cx="76200" cy="7810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lang="en-US" sz="700"/>
                  </a:p>
                </p:txBody>
              </p:sp>
              <p:cxnSp>
                <p:nvCxnSpPr>
                  <p:cNvPr id="35" name="Straight Connector 34">
                    <a:extLst>
                      <a:ext uri="{FF2B5EF4-FFF2-40B4-BE49-F238E27FC236}">
                        <a16:creationId xmlns:a16="http://schemas.microsoft.com/office/drawing/2014/main" id="{F3B48248-FB9F-4489-9A65-CD100B2E8A03}"/>
                      </a:ext>
                    </a:extLst>
                  </p:cNvPr>
                  <p:cNvCxnSpPr/>
                  <p:nvPr/>
                </p:nvCxnSpPr>
                <p:spPr>
                  <a:xfrm>
                    <a:off x="1028700" y="1974850"/>
                    <a:ext cx="4852988" cy="34871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23976DB-7FCE-4144-B986-3FF01055A913}"/>
                      </a:ext>
                    </a:extLst>
                  </p:cNvPr>
                  <p:cNvCxnSpPr/>
                  <p:nvPr/>
                </p:nvCxnSpPr>
                <p:spPr>
                  <a:xfrm flipV="1">
                    <a:off x="1028700" y="1771650"/>
                    <a:ext cx="4908550" cy="33972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010DF35-2FB0-4167-914F-BA97A113D84B}"/>
                      </a:ext>
                    </a:extLst>
                  </p:cNvPr>
                  <p:cNvCxnSpPr/>
                  <p:nvPr/>
                </p:nvCxnSpPr>
                <p:spPr>
                  <a:xfrm flipV="1">
                    <a:off x="1028700" y="1720850"/>
                    <a:ext cx="900881" cy="2508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823E84B-214A-428E-8CCC-3CA446F4BB9A}"/>
                      </a:ext>
                    </a:extLst>
                  </p:cNvPr>
                  <p:cNvCxnSpPr/>
                  <p:nvPr/>
                </p:nvCxnSpPr>
                <p:spPr>
                  <a:xfrm>
                    <a:off x="1028700" y="2111375"/>
                    <a:ext cx="900881" cy="140212"/>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411BA17-E687-4FBB-A11C-A9B4575D4B51}"/>
                      </a:ext>
                    </a:extLst>
                  </p:cNvPr>
                  <p:cNvCxnSpPr/>
                  <p:nvPr/>
                </p:nvCxnSpPr>
                <p:spPr>
                  <a:xfrm>
                    <a:off x="1929581" y="1720850"/>
                    <a:ext cx="3952107" cy="4445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5C6A8CD-F46D-4F97-9AF0-736954CFC16E}"/>
                      </a:ext>
                    </a:extLst>
                  </p:cNvPr>
                  <p:cNvCxnSpPr/>
                  <p:nvPr/>
                </p:nvCxnSpPr>
                <p:spPr>
                  <a:xfrm>
                    <a:off x="1929581" y="2265217"/>
                    <a:ext cx="3952107" cy="5835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7" name="Straight Arrow Connector 26">
                  <a:extLst>
                    <a:ext uri="{FF2B5EF4-FFF2-40B4-BE49-F238E27FC236}">
                      <a16:creationId xmlns:a16="http://schemas.microsoft.com/office/drawing/2014/main" id="{B6B57E9F-2673-411E-A042-E5E031511D5B}"/>
                    </a:ext>
                  </a:extLst>
                </p:cNvPr>
                <p:cNvCxnSpPr/>
                <p:nvPr/>
              </p:nvCxnSpPr>
              <p:spPr>
                <a:xfrm>
                  <a:off x="4303606" y="1697446"/>
                  <a:ext cx="0" cy="2309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0739C5E-8F46-4A56-BB2F-0CABB2DAE159}"/>
                    </a:ext>
                  </a:extLst>
                </p:cNvPr>
                <p:cNvCxnSpPr/>
                <p:nvPr/>
              </p:nvCxnSpPr>
              <p:spPr>
                <a:xfrm flipH="1" flipV="1">
                  <a:off x="4296652" y="2252263"/>
                  <a:ext cx="3798" cy="2251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0DF06B09-C338-4DE5-96CB-E45A4E5A4F06}"/>
                        </a:ext>
                      </a:extLst>
                    </p:cNvPr>
                    <p:cNvSpPr txBox="1"/>
                    <p:nvPr/>
                  </p:nvSpPr>
                  <p:spPr>
                    <a:xfrm>
                      <a:off x="3279113" y="525031"/>
                      <a:ext cx="8138938" cy="1340742"/>
                    </a:xfrm>
                    <a:prstGeom prst="rect">
                      <a:avLst/>
                    </a:prstGeom>
                    <a:noFill/>
                  </p:spPr>
                  <p:txBody>
                    <a:bodyPr wrap="none" rtlCol="0">
                      <a:sp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700" i="1">
                                    <a:latin typeface="Cambria Math" panose="02040503050406030204" pitchFamily="18" charset="0"/>
                                  </a:rPr>
                                </m:ctrlPr>
                              </m:sSubPr>
                              <m:e>
                                <m:r>
                                  <a:rPr lang="en-US" sz="700" i="1">
                                    <a:latin typeface="Cambria Math" panose="02040503050406030204" pitchFamily="18" charset="0"/>
                                  </a:rPr>
                                  <m:t>𝜃</m:t>
                                </m:r>
                              </m:e>
                              <m:sub>
                                <m:r>
                                  <a:rPr lang="en-US" sz="700" i="1">
                                    <a:latin typeface="Cambria Math" panose="02040503050406030204" pitchFamily="18" charset="0"/>
                                  </a:rPr>
                                  <m:t>𝐹𝑊𝐻𝑀</m:t>
                                </m:r>
                              </m:sub>
                            </m:sSub>
                            <m:r>
                              <a:rPr lang="en-US" sz="700" i="1">
                                <a:latin typeface="Cambria Math" panose="02040503050406030204" pitchFamily="18" charset="0"/>
                              </a:rPr>
                              <m:t>≅</m:t>
                            </m:r>
                            <m:sSup>
                              <m:sSupPr>
                                <m:ctrlPr>
                                  <a:rPr lang="en-US" sz="700" i="1">
                                    <a:latin typeface="Cambria Math" panose="02040503050406030204" pitchFamily="18" charset="0"/>
                                  </a:rPr>
                                </m:ctrlPr>
                              </m:sSupPr>
                              <m:e>
                                <m:r>
                                  <a:rPr lang="en-US" sz="700" i="1">
                                    <a:latin typeface="Cambria Math" panose="02040503050406030204" pitchFamily="18" charset="0"/>
                                  </a:rPr>
                                  <m:t>𝑀</m:t>
                                </m:r>
                              </m:e>
                              <m:sup>
                                <m:r>
                                  <a:rPr lang="en-US" sz="700" i="1">
                                    <a:latin typeface="Cambria Math" panose="02040503050406030204" pitchFamily="18" charset="0"/>
                                  </a:rPr>
                                  <m:t>2</m:t>
                                </m:r>
                              </m:sup>
                            </m:sSup>
                            <m:box>
                              <m:boxPr>
                                <m:ctrlPr>
                                  <a:rPr lang="el-GR" sz="700" i="1">
                                    <a:latin typeface="Cambria Math" panose="02040503050406030204" pitchFamily="18" charset="0"/>
                                  </a:rPr>
                                </m:ctrlPr>
                              </m:boxPr>
                              <m:e>
                                <m:argPr>
                                  <m:argSz m:val="-1"/>
                                </m:argPr>
                                <m:f>
                                  <m:fPr>
                                    <m:ctrlPr>
                                      <a:rPr lang="el-GR" sz="700" i="1">
                                        <a:latin typeface="Cambria Math" panose="02040503050406030204" pitchFamily="18" charset="0"/>
                                      </a:rPr>
                                    </m:ctrlPr>
                                  </m:fPr>
                                  <m:num>
                                    <m:rad>
                                      <m:radPr>
                                        <m:degHide m:val="on"/>
                                        <m:ctrlPr>
                                          <a:rPr lang="en-US" sz="700" i="1">
                                            <a:latin typeface="Cambria Math" panose="02040503050406030204" pitchFamily="18" charset="0"/>
                                          </a:rPr>
                                        </m:ctrlPr>
                                      </m:radPr>
                                      <m:deg/>
                                      <m:e>
                                        <m:r>
                                          <a:rPr lang="en-US" sz="700">
                                            <a:latin typeface="Cambria Math" panose="02040503050406030204" pitchFamily="18" charset="0"/>
                                          </a:rPr>
                                          <m:t>2</m:t>
                                        </m:r>
                                        <m:r>
                                          <m:rPr>
                                            <m:sty m:val="p"/>
                                          </m:rPr>
                                          <a:rPr lang="en-US" sz="700">
                                            <a:latin typeface="Cambria Math" panose="02040503050406030204" pitchFamily="18" charset="0"/>
                                          </a:rPr>
                                          <m:t>ln</m:t>
                                        </m:r>
                                        <m:r>
                                          <a:rPr lang="en-US" sz="700" i="1">
                                            <a:latin typeface="Cambria Math" panose="02040503050406030204" pitchFamily="18" charset="0"/>
                                          </a:rPr>
                                          <m:t>(2)</m:t>
                                        </m:r>
                                      </m:e>
                                    </m:rad>
                                    <m:r>
                                      <a:rPr lang="en-US" sz="700" i="1">
                                        <a:latin typeface="Cambria Math" panose="02040503050406030204" pitchFamily="18" charset="0"/>
                                      </a:rPr>
                                      <m:t>𝜆</m:t>
                                    </m:r>
                                  </m:num>
                                  <m:den>
                                    <m:r>
                                      <a:rPr lang="en-US" sz="700" i="1">
                                        <a:latin typeface="Cambria Math" panose="02040503050406030204" pitchFamily="18" charset="0"/>
                                      </a:rPr>
                                      <m:t>2</m:t>
                                    </m:r>
                                    <m:r>
                                      <a:rPr lang="el-GR" sz="700" i="1">
                                        <a:latin typeface="Cambria Math" panose="02040503050406030204" pitchFamily="18" charset="0"/>
                                      </a:rPr>
                                      <m:t>𝜋</m:t>
                                    </m:r>
                                    <m:r>
                                      <a:rPr lang="en-US" sz="700" i="1">
                                        <a:latin typeface="Cambria Math" panose="02040503050406030204" pitchFamily="18" charset="0"/>
                                      </a:rPr>
                                      <m:t>𝑤</m:t>
                                    </m:r>
                                  </m:den>
                                </m:f>
                              </m:e>
                            </m:box>
                            <m:r>
                              <a:rPr lang="en-US" sz="700" i="1">
                                <a:latin typeface="Cambria Math" panose="02040503050406030204" pitchFamily="18" charset="0"/>
                              </a:rPr>
                              <m:t>=</m:t>
                            </m:r>
                            <m:sSup>
                              <m:sSupPr>
                                <m:ctrlPr>
                                  <a:rPr lang="en-US" sz="700" i="1">
                                    <a:latin typeface="Cambria Math" panose="02040503050406030204" pitchFamily="18" charset="0"/>
                                  </a:rPr>
                                </m:ctrlPr>
                              </m:sSupPr>
                              <m:e>
                                <m:r>
                                  <a:rPr lang="en-US" sz="700" i="1">
                                    <a:latin typeface="Cambria Math" panose="02040503050406030204" pitchFamily="18" charset="0"/>
                                  </a:rPr>
                                  <m:t>𝑀</m:t>
                                </m:r>
                              </m:e>
                              <m:sup>
                                <m:r>
                                  <a:rPr lang="en-US" sz="700" i="1">
                                    <a:latin typeface="Cambria Math" panose="02040503050406030204" pitchFamily="18" charset="0"/>
                                  </a:rPr>
                                  <m:t>2</m:t>
                                </m:r>
                              </m:sup>
                            </m:sSup>
                            <m:box>
                              <m:boxPr>
                                <m:ctrlPr>
                                  <a:rPr lang="el-GR" sz="700" i="1">
                                    <a:latin typeface="Cambria Math" panose="02040503050406030204" pitchFamily="18" charset="0"/>
                                  </a:rPr>
                                </m:ctrlPr>
                              </m:boxPr>
                              <m:e>
                                <m:argPr>
                                  <m:argSz m:val="-1"/>
                                </m:argPr>
                                <m:f>
                                  <m:fPr>
                                    <m:ctrlPr>
                                      <a:rPr lang="el-GR" sz="700" i="1">
                                        <a:latin typeface="Cambria Math" panose="02040503050406030204" pitchFamily="18" charset="0"/>
                                      </a:rPr>
                                    </m:ctrlPr>
                                  </m:fPr>
                                  <m:num>
                                    <m:rad>
                                      <m:radPr>
                                        <m:degHide m:val="on"/>
                                        <m:ctrlPr>
                                          <a:rPr lang="en-US" sz="700" i="1">
                                            <a:latin typeface="Cambria Math" panose="02040503050406030204" pitchFamily="18" charset="0"/>
                                          </a:rPr>
                                        </m:ctrlPr>
                                      </m:radPr>
                                      <m:deg/>
                                      <m:e>
                                        <m:r>
                                          <m:rPr>
                                            <m:sty m:val="p"/>
                                          </m:rPr>
                                          <a:rPr lang="en-US" sz="700">
                                            <a:latin typeface="Cambria Math" panose="02040503050406030204" pitchFamily="18" charset="0"/>
                                          </a:rPr>
                                          <m:t>ln</m:t>
                                        </m:r>
                                        <m:r>
                                          <a:rPr lang="en-US" sz="700" i="1">
                                            <a:latin typeface="Cambria Math" panose="02040503050406030204" pitchFamily="18" charset="0"/>
                                          </a:rPr>
                                          <m:t>(2)</m:t>
                                        </m:r>
                                      </m:e>
                                    </m:rad>
                                    <m:r>
                                      <a:rPr lang="en-US" sz="700" i="1">
                                        <a:latin typeface="Cambria Math" panose="02040503050406030204" pitchFamily="18" charset="0"/>
                                      </a:rPr>
                                      <m:t>𝜆</m:t>
                                    </m:r>
                                  </m:num>
                                  <m:den>
                                    <m:r>
                                      <a:rPr lang="el-GR" sz="700" i="1">
                                        <a:latin typeface="Cambria Math" panose="02040503050406030204" pitchFamily="18" charset="0"/>
                                      </a:rPr>
                                      <m:t>𝜋</m:t>
                                    </m:r>
                                    <m:sSub>
                                      <m:sSubPr>
                                        <m:ctrlPr>
                                          <a:rPr lang="en-US" sz="700" i="1">
                                            <a:latin typeface="Cambria Math" panose="02040503050406030204" pitchFamily="18" charset="0"/>
                                          </a:rPr>
                                        </m:ctrlPr>
                                      </m:sSubPr>
                                      <m:e>
                                        <m:r>
                                          <a:rPr lang="en-US" sz="700" i="1">
                                            <a:latin typeface="Cambria Math" panose="02040503050406030204" pitchFamily="18" charset="0"/>
                                          </a:rPr>
                                          <m:t>𝑊𝑖𝑑𝑡h</m:t>
                                        </m:r>
                                      </m:e>
                                      <m:sub>
                                        <m:r>
                                          <a:rPr lang="en-US" sz="700" i="1">
                                            <a:latin typeface="Cambria Math" panose="02040503050406030204" pitchFamily="18" charset="0"/>
                                          </a:rPr>
                                          <m:t>𝑃𝐿𝑀</m:t>
                                        </m:r>
                                      </m:sub>
                                    </m:sSub>
                                  </m:den>
                                </m:f>
                              </m:e>
                            </m:box>
                          </m:oMath>
                        </m:oMathPara>
                      </a14:m>
                      <a:endParaRPr lang="en-US" sz="700" dirty="0"/>
                    </a:p>
                  </p:txBody>
                </p:sp>
              </mc:Choice>
              <mc:Fallback xmlns="">
                <p:sp>
                  <p:nvSpPr>
                    <p:cNvPr id="29" name="TextBox 28">
                      <a:extLst>
                        <a:ext uri="{FF2B5EF4-FFF2-40B4-BE49-F238E27FC236}">
                          <a16:creationId xmlns:a16="http://schemas.microsoft.com/office/drawing/2014/main" id="{0DF06B09-C338-4DE5-96CB-E45A4E5A4F06}"/>
                        </a:ext>
                      </a:extLst>
                    </p:cNvPr>
                    <p:cNvSpPr txBox="1">
                      <a:spLocks noRot="1" noChangeAspect="1" noMove="1" noResize="1" noEditPoints="1" noAdjustHandles="1" noChangeArrowheads="1" noChangeShapeType="1" noTextEdit="1"/>
                    </p:cNvSpPr>
                    <p:nvPr/>
                  </p:nvSpPr>
                  <p:spPr>
                    <a:xfrm>
                      <a:off x="3279113" y="525031"/>
                      <a:ext cx="8138938" cy="1340742"/>
                    </a:xfrm>
                    <a:prstGeom prst="rect">
                      <a:avLst/>
                    </a:prstGeom>
                    <a:blipFill>
                      <a:blip r:embed="rId7"/>
                      <a:stretch>
                        <a:fillRect/>
                      </a:stretch>
                    </a:blipFill>
                  </p:spPr>
                  <p:txBody>
                    <a:bodyPr/>
                    <a:lstStyle/>
                    <a:p>
                      <a:r>
                        <a:rPr lang="en-US">
                          <a:noFill/>
                        </a:rPr>
                        <a:t> </a:t>
                      </a:r>
                    </a:p>
                  </p:txBody>
                </p:sp>
              </mc:Fallback>
            </mc:AlternateContent>
            <p:cxnSp>
              <p:nvCxnSpPr>
                <p:cNvPr id="30" name="Straight Arrow Connector 29">
                  <a:extLst>
                    <a:ext uri="{FF2B5EF4-FFF2-40B4-BE49-F238E27FC236}">
                      <a16:creationId xmlns:a16="http://schemas.microsoft.com/office/drawing/2014/main" id="{61D99618-DEC9-46E6-B6C1-7C4BFB1A1C08}"/>
                    </a:ext>
                  </a:extLst>
                </p:cNvPr>
                <p:cNvCxnSpPr>
                  <a:endCxn id="34" idx="0"/>
                </p:cNvCxnSpPr>
                <p:nvPr/>
              </p:nvCxnSpPr>
              <p:spPr>
                <a:xfrm>
                  <a:off x="2297062" y="1452942"/>
                  <a:ext cx="0" cy="2268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Freeform 89">
                  <a:extLst>
                    <a:ext uri="{FF2B5EF4-FFF2-40B4-BE49-F238E27FC236}">
                      <a16:creationId xmlns:a16="http://schemas.microsoft.com/office/drawing/2014/main" id="{CD04BFDB-F284-480B-8A0E-6CE76DDA4F8B}"/>
                    </a:ext>
                  </a:extLst>
                </p:cNvPr>
                <p:cNvSpPr/>
                <p:nvPr/>
              </p:nvSpPr>
              <p:spPr>
                <a:xfrm rot="5400000">
                  <a:off x="5748848" y="1919279"/>
                  <a:ext cx="540260" cy="314856"/>
                </a:xfrm>
                <a:custGeom>
                  <a:avLst/>
                  <a:gdLst>
                    <a:gd name="connsiteX0" fmla="*/ 0 w 398297"/>
                    <a:gd name="connsiteY0" fmla="*/ 465659 h 488098"/>
                    <a:gd name="connsiteX1" fmla="*/ 201953 w 398297"/>
                    <a:gd name="connsiteY1" fmla="*/ 44 h 488098"/>
                    <a:gd name="connsiteX2" fmla="*/ 398297 w 398297"/>
                    <a:gd name="connsiteY2" fmla="*/ 488098 h 488098"/>
                  </a:gdLst>
                  <a:ahLst/>
                  <a:cxnLst>
                    <a:cxn ang="0">
                      <a:pos x="connsiteX0" y="connsiteY0"/>
                    </a:cxn>
                    <a:cxn ang="0">
                      <a:pos x="connsiteX1" y="connsiteY1"/>
                    </a:cxn>
                    <a:cxn ang="0">
                      <a:pos x="connsiteX2" y="connsiteY2"/>
                    </a:cxn>
                  </a:cxnLst>
                  <a:rect l="l" t="t" r="r" b="b"/>
                  <a:pathLst>
                    <a:path w="398297" h="488098">
                      <a:moveTo>
                        <a:pt x="0" y="465659"/>
                      </a:moveTo>
                      <a:cubicBezTo>
                        <a:pt x="67785" y="230981"/>
                        <a:pt x="135570" y="-3696"/>
                        <a:pt x="201953" y="44"/>
                      </a:cubicBezTo>
                      <a:cubicBezTo>
                        <a:pt x="268336" y="3784"/>
                        <a:pt x="333316" y="245941"/>
                        <a:pt x="398297" y="48809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lang="en-US" sz="700"/>
                </a:p>
              </p:txBody>
            </p:sp>
          </p:grpSp>
        </p:gr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093C66B1-7171-491A-B430-C12F6085D300}"/>
                    </a:ext>
                  </a:extLst>
                </p:cNvPr>
                <p:cNvSpPr txBox="1"/>
                <p:nvPr/>
              </p:nvSpPr>
              <p:spPr>
                <a:xfrm>
                  <a:off x="1059263" y="3453521"/>
                  <a:ext cx="6406772" cy="1158532"/>
                </a:xfrm>
                <a:prstGeom prst="rect">
                  <a:avLst/>
                </a:prstGeom>
                <a:noFill/>
              </p:spPr>
              <p:txBody>
                <a:bodyPr wrap="square" rtlCol="0">
                  <a:sp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r>
                    <a:rPr lang="en-US" sz="700" dirty="0"/>
                    <a:t>“PLM effective resolution”</a:t>
                  </a:r>
                  <a14:m>
                    <m:oMath xmlns:m="http://schemas.openxmlformats.org/officeDocument/2006/math">
                      <m:r>
                        <a:rPr lang="en-US" sz="700" i="1">
                          <a:latin typeface="Cambria Math" panose="02040503050406030204" pitchFamily="18" charset="0"/>
                        </a:rPr>
                        <m:t>=</m:t>
                      </m:r>
                      <m:box>
                        <m:boxPr>
                          <m:ctrlPr>
                            <a:rPr lang="el-GR" sz="700" i="1">
                              <a:latin typeface="Cambria Math" panose="02040503050406030204" pitchFamily="18" charset="0"/>
                            </a:rPr>
                          </m:ctrlPr>
                        </m:boxPr>
                        <m:e>
                          <m:argPr>
                            <m:argSz m:val="-1"/>
                          </m:argPr>
                          <m:box>
                            <m:boxPr>
                              <m:ctrlPr>
                                <a:rPr lang="el-GR" sz="700" i="1">
                                  <a:latin typeface="Cambria Math" panose="02040503050406030204" pitchFamily="18" charset="0"/>
                                </a:rPr>
                              </m:ctrlPr>
                            </m:boxPr>
                            <m:e>
                              <m:argPr>
                                <m:argSz m:val="-1"/>
                              </m:argPr>
                              <m:f>
                                <m:fPr>
                                  <m:ctrlPr>
                                    <a:rPr lang="el-GR" sz="700" i="1">
                                      <a:latin typeface="Cambria Math" panose="02040503050406030204" pitchFamily="18" charset="0"/>
                                    </a:rPr>
                                  </m:ctrlPr>
                                </m:fPr>
                                <m:num>
                                  <m:r>
                                    <a:rPr lang="en-US" sz="700" i="1">
                                      <a:latin typeface="Cambria Math" panose="02040503050406030204" pitchFamily="18" charset="0"/>
                                    </a:rPr>
                                    <m:t>𝑓𝑖𝑒𝑙𝑑</m:t>
                                  </m:r>
                                  <m:r>
                                    <a:rPr lang="en-US" sz="700" i="1">
                                      <a:latin typeface="Cambria Math" panose="02040503050406030204" pitchFamily="18" charset="0"/>
                                    </a:rPr>
                                    <m:t> </m:t>
                                  </m:r>
                                  <m:r>
                                    <a:rPr lang="en-US" sz="700" i="1">
                                      <a:latin typeface="Cambria Math" panose="02040503050406030204" pitchFamily="18" charset="0"/>
                                    </a:rPr>
                                    <m:t>𝑜𝑓</m:t>
                                  </m:r>
                                  <m:r>
                                    <a:rPr lang="en-US" sz="700" i="1">
                                      <a:latin typeface="Cambria Math" panose="02040503050406030204" pitchFamily="18" charset="0"/>
                                    </a:rPr>
                                    <m:t> </m:t>
                                  </m:r>
                                  <m:r>
                                    <a:rPr lang="en-US" sz="700" i="1">
                                      <a:latin typeface="Cambria Math" panose="02040503050406030204" pitchFamily="18" charset="0"/>
                                    </a:rPr>
                                    <m:t>𝑣𝑖𝑒𝑤</m:t>
                                  </m:r>
                                </m:num>
                                <m:den>
                                  <m:r>
                                    <a:rPr lang="en-US" sz="700" i="1">
                                      <a:latin typeface="Cambria Math" panose="02040503050406030204" pitchFamily="18" charset="0"/>
                                    </a:rPr>
                                    <m:t>𝑏𝑒𝑎𝑚𝑤𝑖𝑑𝑡h</m:t>
                                  </m:r>
                                </m:den>
                              </m:f>
                            </m:e>
                          </m:box>
                          <m:r>
                            <m:rPr>
                              <m:brk m:alnAt="63"/>
                            </m:rPr>
                            <a:rPr lang="en-US" sz="700" i="1">
                              <a:latin typeface="Cambria Math" panose="02040503050406030204" pitchFamily="18" charset="0"/>
                            </a:rPr>
                            <m:t>=</m:t>
                          </m:r>
                          <m:box>
                            <m:boxPr>
                              <m:ctrlPr>
                                <a:rPr lang="en-US" sz="700" i="1">
                                  <a:latin typeface="Cambria Math" panose="02040503050406030204" pitchFamily="18" charset="0"/>
                                </a:rPr>
                              </m:ctrlPr>
                            </m:boxPr>
                            <m:e>
                              <m:argPr>
                                <m:argSz m:val="-1"/>
                              </m:argPr>
                              <m:f>
                                <m:fPr>
                                  <m:ctrlPr>
                                    <a:rPr lang="en-US" sz="700" i="1">
                                      <a:latin typeface="Cambria Math" panose="02040503050406030204" pitchFamily="18" charset="0"/>
                                    </a:rPr>
                                  </m:ctrlPr>
                                </m:fPr>
                                <m:num>
                                  <m:f>
                                    <m:fPr>
                                      <m:ctrlPr>
                                        <a:rPr lang="en-US" sz="700" i="1">
                                          <a:latin typeface="Cambria Math" panose="02040503050406030204" pitchFamily="18" charset="0"/>
                                        </a:rPr>
                                      </m:ctrlPr>
                                    </m:fPr>
                                    <m:num>
                                      <m:r>
                                        <a:rPr lang="en-US" sz="700" i="1">
                                          <a:latin typeface="Cambria Math" panose="02040503050406030204" pitchFamily="18" charset="0"/>
                                        </a:rPr>
                                        <m:t>𝜆</m:t>
                                      </m:r>
                                    </m:num>
                                    <m:den>
                                      <m:r>
                                        <a:rPr lang="en-US" sz="700" i="1">
                                          <a:latin typeface="Cambria Math" panose="02040503050406030204" pitchFamily="18" charset="0"/>
                                        </a:rPr>
                                        <m:t>𝑃𝐿𝑀</m:t>
                                      </m:r>
                                      <m:r>
                                        <a:rPr lang="en-US" sz="700" i="1">
                                          <a:latin typeface="Cambria Math" panose="02040503050406030204" pitchFamily="18" charset="0"/>
                                        </a:rPr>
                                        <m:t> </m:t>
                                      </m:r>
                                      <m:r>
                                        <a:rPr lang="en-US" sz="700" i="1">
                                          <a:latin typeface="Cambria Math" panose="02040503050406030204" pitchFamily="18" charset="0"/>
                                        </a:rPr>
                                        <m:t>𝑝𝑖𝑡𝑐h</m:t>
                                      </m:r>
                                    </m:den>
                                  </m:f>
                                </m:num>
                                <m:den>
                                  <m:f>
                                    <m:fPr>
                                      <m:ctrlPr>
                                        <a:rPr lang="el-GR" sz="700" i="1">
                                          <a:latin typeface="Cambria Math" panose="02040503050406030204" pitchFamily="18" charset="0"/>
                                        </a:rPr>
                                      </m:ctrlPr>
                                    </m:fPr>
                                    <m:num>
                                      <m:sSup>
                                        <m:sSupPr>
                                          <m:ctrlPr>
                                            <a:rPr lang="el-GR" sz="700" i="1">
                                              <a:latin typeface="Cambria Math" panose="02040503050406030204" pitchFamily="18" charset="0"/>
                                            </a:rPr>
                                          </m:ctrlPr>
                                        </m:sSupPr>
                                        <m:e>
                                          <m:r>
                                            <a:rPr lang="en-US" sz="700" i="1">
                                              <a:latin typeface="Cambria Math" panose="02040503050406030204" pitchFamily="18" charset="0"/>
                                            </a:rPr>
                                            <m:t>𝑀</m:t>
                                          </m:r>
                                        </m:e>
                                        <m:sup>
                                          <m:r>
                                            <a:rPr lang="en-US" sz="700" i="1">
                                              <a:latin typeface="Cambria Math" panose="02040503050406030204" pitchFamily="18" charset="0"/>
                                            </a:rPr>
                                            <m:t>2</m:t>
                                          </m:r>
                                        </m:sup>
                                      </m:sSup>
                                      <m:rad>
                                        <m:radPr>
                                          <m:degHide m:val="on"/>
                                          <m:ctrlPr>
                                            <a:rPr lang="en-US" sz="700" i="1">
                                              <a:latin typeface="Cambria Math" panose="02040503050406030204" pitchFamily="18" charset="0"/>
                                            </a:rPr>
                                          </m:ctrlPr>
                                        </m:radPr>
                                        <m:deg/>
                                        <m:e>
                                          <m:r>
                                            <a:rPr lang="en-US" sz="700" i="1">
                                              <a:latin typeface="Cambria Math" panose="02040503050406030204" pitchFamily="18" charset="0"/>
                                            </a:rPr>
                                            <m:t>2</m:t>
                                          </m:r>
                                          <m:r>
                                            <m:rPr>
                                              <m:sty m:val="p"/>
                                            </m:rPr>
                                            <a:rPr lang="en-US" sz="700">
                                              <a:latin typeface="Cambria Math" panose="02040503050406030204" pitchFamily="18" charset="0"/>
                                            </a:rPr>
                                            <m:t>ln</m:t>
                                          </m:r>
                                          <m:r>
                                            <a:rPr lang="en-US" sz="700" i="1">
                                              <a:latin typeface="Cambria Math" panose="02040503050406030204" pitchFamily="18" charset="0"/>
                                            </a:rPr>
                                            <m:t>(2)</m:t>
                                          </m:r>
                                        </m:e>
                                      </m:rad>
                                      <m:r>
                                        <a:rPr lang="en-US" sz="700" i="1">
                                          <a:latin typeface="Cambria Math" panose="02040503050406030204" pitchFamily="18" charset="0"/>
                                        </a:rPr>
                                        <m:t>𝜆</m:t>
                                      </m:r>
                                    </m:num>
                                    <m:den>
                                      <m:r>
                                        <a:rPr lang="el-GR" sz="700" i="1">
                                          <a:latin typeface="Cambria Math" panose="02040503050406030204" pitchFamily="18" charset="0"/>
                                        </a:rPr>
                                        <m:t>𝜋</m:t>
                                      </m:r>
                                      <m:sSub>
                                        <m:sSubPr>
                                          <m:ctrlPr>
                                            <a:rPr lang="en-US" sz="700" i="1">
                                              <a:latin typeface="Cambria Math" panose="02040503050406030204" pitchFamily="18" charset="0"/>
                                            </a:rPr>
                                          </m:ctrlPr>
                                        </m:sSubPr>
                                        <m:e>
                                          <m:r>
                                            <a:rPr lang="en-US" sz="700" i="1">
                                              <a:latin typeface="Cambria Math" panose="02040503050406030204" pitchFamily="18" charset="0"/>
                                            </a:rPr>
                                            <m:t>𝑊</m:t>
                                          </m:r>
                                        </m:e>
                                        <m:sub>
                                          <m:r>
                                            <a:rPr lang="en-US" sz="700" i="1">
                                              <a:latin typeface="Cambria Math" panose="02040503050406030204" pitchFamily="18" charset="0"/>
                                            </a:rPr>
                                            <m:t>𝑃𝐿𝑀</m:t>
                                          </m:r>
                                        </m:sub>
                                      </m:sSub>
                                    </m:den>
                                  </m:f>
                                </m:den>
                              </m:f>
                            </m:e>
                          </m:box>
                        </m:e>
                      </m:box>
                      <m:r>
                        <a:rPr lang="en-US" sz="700">
                          <a:latin typeface="Cambria Math" panose="02040503050406030204" pitchFamily="18" charset="0"/>
                        </a:rPr>
                        <m:t>~</m:t>
                      </m:r>
                      <m:box>
                        <m:boxPr>
                          <m:ctrlPr>
                            <a:rPr lang="en-US" sz="700" i="1">
                              <a:latin typeface="Cambria Math" panose="02040503050406030204" pitchFamily="18" charset="0"/>
                            </a:rPr>
                          </m:ctrlPr>
                        </m:boxPr>
                        <m:e>
                          <m:argPr>
                            <m:argSz m:val="-1"/>
                          </m:argPr>
                          <m:f>
                            <m:fPr>
                              <m:ctrlPr>
                                <a:rPr lang="en-US" sz="700" i="1">
                                  <a:latin typeface="Cambria Math" panose="02040503050406030204" pitchFamily="18" charset="0"/>
                                </a:rPr>
                              </m:ctrlPr>
                            </m:fPr>
                            <m:num>
                              <m:r>
                                <a:rPr lang="el-GR" sz="700" i="1">
                                  <a:latin typeface="Cambria Math" panose="02040503050406030204" pitchFamily="18" charset="0"/>
                                </a:rPr>
                                <m:t>𝜋</m:t>
                              </m:r>
                              <m:sSub>
                                <m:sSubPr>
                                  <m:ctrlPr>
                                    <a:rPr lang="en-US" sz="700" i="1">
                                      <a:latin typeface="Cambria Math" panose="02040503050406030204" pitchFamily="18" charset="0"/>
                                    </a:rPr>
                                  </m:ctrlPr>
                                </m:sSubPr>
                                <m:e>
                                  <m:r>
                                    <a:rPr lang="en-US" sz="700" i="1">
                                      <a:latin typeface="Cambria Math" panose="02040503050406030204" pitchFamily="18" charset="0"/>
                                    </a:rPr>
                                    <m:t>𝑊</m:t>
                                  </m:r>
                                </m:e>
                                <m:sub>
                                  <m:r>
                                    <a:rPr lang="en-US" sz="700" i="1">
                                      <a:latin typeface="Cambria Math" panose="02040503050406030204" pitchFamily="18" charset="0"/>
                                    </a:rPr>
                                    <m:t>𝑃𝐿𝑀</m:t>
                                  </m:r>
                                </m:sub>
                              </m:sSub>
                            </m:num>
                            <m:den>
                              <m:sSup>
                                <m:sSupPr>
                                  <m:ctrlPr>
                                    <a:rPr lang="el-GR" sz="700" i="1">
                                      <a:latin typeface="Cambria Math" panose="02040503050406030204" pitchFamily="18" charset="0"/>
                                    </a:rPr>
                                  </m:ctrlPr>
                                </m:sSupPr>
                                <m:e>
                                  <m:r>
                                    <a:rPr lang="en-US" sz="700" i="1">
                                      <a:latin typeface="Cambria Math" panose="02040503050406030204" pitchFamily="18" charset="0"/>
                                    </a:rPr>
                                    <m:t>𝑀</m:t>
                                  </m:r>
                                </m:e>
                                <m:sup>
                                  <m:r>
                                    <a:rPr lang="en-US" sz="700" i="1">
                                      <a:latin typeface="Cambria Math" panose="02040503050406030204" pitchFamily="18" charset="0"/>
                                    </a:rPr>
                                    <m:t>2</m:t>
                                  </m:r>
                                </m:sup>
                              </m:sSup>
                              <m:rad>
                                <m:radPr>
                                  <m:degHide m:val="on"/>
                                  <m:ctrlPr>
                                    <a:rPr lang="en-US" sz="700" i="1">
                                      <a:latin typeface="Cambria Math" panose="02040503050406030204" pitchFamily="18" charset="0"/>
                                    </a:rPr>
                                  </m:ctrlPr>
                                </m:radPr>
                                <m:deg/>
                                <m:e>
                                  <m:r>
                                    <a:rPr lang="en-US" sz="700" i="1">
                                      <a:latin typeface="Cambria Math" panose="02040503050406030204" pitchFamily="18" charset="0"/>
                                    </a:rPr>
                                    <m:t>2</m:t>
                                  </m:r>
                                  <m:r>
                                    <m:rPr>
                                      <m:sty m:val="p"/>
                                    </m:rPr>
                                    <a:rPr lang="en-US" sz="700">
                                      <a:latin typeface="Cambria Math" panose="02040503050406030204" pitchFamily="18" charset="0"/>
                                    </a:rPr>
                                    <m:t>ln</m:t>
                                  </m:r>
                                  <m:r>
                                    <a:rPr lang="en-US" sz="700" i="1">
                                      <a:latin typeface="Cambria Math" panose="02040503050406030204" pitchFamily="18" charset="0"/>
                                    </a:rPr>
                                    <m:t>(2)</m:t>
                                  </m:r>
                                </m:e>
                              </m:rad>
                              <m:r>
                                <a:rPr lang="en-US" sz="700" i="1">
                                  <a:latin typeface="Cambria Math" panose="02040503050406030204" pitchFamily="18" charset="0"/>
                                </a:rPr>
                                <m:t>𝑃𝐿𝑀</m:t>
                              </m:r>
                              <m:r>
                                <a:rPr lang="en-US" sz="700" i="1">
                                  <a:latin typeface="Cambria Math" panose="02040503050406030204" pitchFamily="18" charset="0"/>
                                </a:rPr>
                                <m:t> </m:t>
                              </m:r>
                              <m:r>
                                <a:rPr lang="en-US" sz="700" i="1">
                                  <a:latin typeface="Cambria Math" panose="02040503050406030204" pitchFamily="18" charset="0"/>
                                </a:rPr>
                                <m:t>𝑝𝑖𝑡𝑐h</m:t>
                              </m:r>
                            </m:den>
                          </m:f>
                          <m:r>
                            <a:rPr lang="en-US" sz="700" i="1">
                              <a:latin typeface="Cambria Math" panose="02040503050406030204" pitchFamily="18" charset="0"/>
                            </a:rPr>
                            <m:t>∝</m:t>
                          </m:r>
                          <m:f>
                            <m:fPr>
                              <m:ctrlPr>
                                <a:rPr lang="en-US" sz="700" i="1">
                                  <a:latin typeface="Cambria Math" panose="02040503050406030204" pitchFamily="18" charset="0"/>
                                </a:rPr>
                              </m:ctrlPr>
                            </m:fPr>
                            <m:num>
                              <m:r>
                                <a:rPr lang="en-US" sz="700" i="1">
                                  <a:latin typeface="Cambria Math" panose="02040503050406030204" pitchFamily="18" charset="0"/>
                                </a:rPr>
                                <m:t>1</m:t>
                              </m:r>
                            </m:num>
                            <m:den>
                              <m:sSup>
                                <m:sSupPr>
                                  <m:ctrlPr>
                                    <a:rPr lang="el-GR" sz="700" i="1">
                                      <a:latin typeface="Cambria Math" panose="02040503050406030204" pitchFamily="18" charset="0"/>
                                    </a:rPr>
                                  </m:ctrlPr>
                                </m:sSupPr>
                                <m:e>
                                  <m:r>
                                    <a:rPr lang="en-US" sz="700" i="1">
                                      <a:latin typeface="Cambria Math" panose="02040503050406030204" pitchFamily="18" charset="0"/>
                                    </a:rPr>
                                    <m:t>𝑀</m:t>
                                  </m:r>
                                </m:e>
                                <m:sup>
                                  <m:r>
                                    <a:rPr lang="en-US" sz="700" i="1">
                                      <a:latin typeface="Cambria Math" panose="02040503050406030204" pitchFamily="18" charset="0"/>
                                    </a:rPr>
                                    <m:t>2</m:t>
                                  </m:r>
                                </m:sup>
                              </m:sSup>
                            </m:den>
                          </m:f>
                          <m:f>
                            <m:fPr>
                              <m:ctrlPr>
                                <a:rPr lang="en-US" sz="700" i="1">
                                  <a:latin typeface="Cambria Math" panose="02040503050406030204" pitchFamily="18" charset="0"/>
                                </a:rPr>
                              </m:ctrlPr>
                            </m:fPr>
                            <m:num>
                              <m:sSub>
                                <m:sSubPr>
                                  <m:ctrlPr>
                                    <a:rPr lang="en-US" sz="700" i="1">
                                      <a:latin typeface="Cambria Math" panose="02040503050406030204" pitchFamily="18" charset="0"/>
                                    </a:rPr>
                                  </m:ctrlPr>
                                </m:sSubPr>
                                <m:e>
                                  <m:r>
                                    <a:rPr lang="en-US" sz="700" i="1">
                                      <a:latin typeface="Cambria Math" panose="02040503050406030204" pitchFamily="18" charset="0"/>
                                    </a:rPr>
                                    <m:t>𝑊𝑖𝑑𝑡h</m:t>
                                  </m:r>
                                </m:e>
                                <m:sub>
                                  <m:r>
                                    <a:rPr lang="en-US" sz="700" i="1">
                                      <a:latin typeface="Cambria Math" panose="02040503050406030204" pitchFamily="18" charset="0"/>
                                    </a:rPr>
                                    <m:t>𝑃𝐿𝑀</m:t>
                                  </m:r>
                                </m:sub>
                              </m:sSub>
                            </m:num>
                            <m:den>
                              <m:r>
                                <a:rPr lang="en-US" sz="700" i="1">
                                  <a:latin typeface="Cambria Math" panose="02040503050406030204" pitchFamily="18" charset="0"/>
                                </a:rPr>
                                <m:t>𝑃𝐿𝑀</m:t>
                              </m:r>
                              <m:r>
                                <a:rPr lang="en-US" sz="700" i="1">
                                  <a:latin typeface="Cambria Math" panose="02040503050406030204" pitchFamily="18" charset="0"/>
                                </a:rPr>
                                <m:t> </m:t>
                              </m:r>
                              <m:r>
                                <a:rPr lang="en-US" sz="700" i="1">
                                  <a:latin typeface="Cambria Math" panose="02040503050406030204" pitchFamily="18" charset="0"/>
                                </a:rPr>
                                <m:t>𝑝𝑖𝑡𝑐h</m:t>
                              </m:r>
                            </m:den>
                          </m:f>
                        </m:e>
                      </m:box>
                    </m:oMath>
                  </a14:m>
                  <a:endParaRPr lang="en-US" sz="700" dirty="0"/>
                </a:p>
              </p:txBody>
            </p:sp>
          </mc:Choice>
          <mc:Fallback xmlns="">
            <p:sp>
              <p:nvSpPr>
                <p:cNvPr id="41" name="TextBox 40">
                  <a:extLst>
                    <a:ext uri="{FF2B5EF4-FFF2-40B4-BE49-F238E27FC236}">
                      <a16:creationId xmlns:a16="http://schemas.microsoft.com/office/drawing/2014/main" id="{093C66B1-7171-491A-B430-C12F6085D300}"/>
                    </a:ext>
                  </a:extLst>
                </p:cNvPr>
                <p:cNvSpPr txBox="1">
                  <a:spLocks noRot="1" noChangeAspect="1" noMove="1" noResize="1" noEditPoints="1" noAdjustHandles="1" noChangeArrowheads="1" noChangeShapeType="1" noTextEdit="1"/>
                </p:cNvSpPr>
                <p:nvPr/>
              </p:nvSpPr>
              <p:spPr>
                <a:xfrm>
                  <a:off x="1059263" y="3453521"/>
                  <a:ext cx="6406772" cy="1158532"/>
                </a:xfrm>
                <a:prstGeom prst="rect">
                  <a:avLst/>
                </a:prstGeom>
                <a:blipFill>
                  <a:blip r:embed="rId8"/>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324722006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417289" y="694811"/>
            <a:ext cx="3811762"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mn-ea"/>
                <a:cs typeface="+mn-cs"/>
              </a:rPr>
              <a:t>E2E Support &amp; Application Notes </a:t>
            </a:r>
          </a:p>
        </p:txBody>
      </p:sp>
      <p:sp>
        <p:nvSpPr>
          <p:cNvPr id="32" name="TextBox 31"/>
          <p:cNvSpPr txBox="1"/>
          <p:nvPr/>
        </p:nvSpPr>
        <p:spPr>
          <a:xfrm>
            <a:off x="5273542" y="689722"/>
            <a:ext cx="3439860"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mn-ea"/>
                <a:cs typeface="+mn-cs"/>
              </a:rPr>
              <a:t>Evaluation Modules</a:t>
            </a:r>
          </a:p>
        </p:txBody>
      </p:sp>
      <p:grpSp>
        <p:nvGrpSpPr>
          <p:cNvPr id="37" name="Group 36"/>
          <p:cNvGrpSpPr/>
          <p:nvPr/>
        </p:nvGrpSpPr>
        <p:grpSpPr>
          <a:xfrm>
            <a:off x="4765968" y="1187136"/>
            <a:ext cx="1770032" cy="1540000"/>
            <a:chOff x="3882476" y="1074432"/>
            <a:chExt cx="1984258" cy="1726385"/>
          </a:xfrm>
        </p:grpSpPr>
        <p:pic>
          <p:nvPicPr>
            <p:cNvPr id="38" name="Picture 3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83856" y="1074432"/>
              <a:ext cx="1981496" cy="1324157"/>
            </a:xfrm>
            <a:prstGeom prst="rect">
              <a:avLst/>
            </a:prstGeom>
          </p:spPr>
        </p:pic>
        <p:sp>
          <p:nvSpPr>
            <p:cNvPr id="39" name="TextBox 38"/>
            <p:cNvSpPr txBox="1"/>
            <p:nvPr/>
          </p:nvSpPr>
          <p:spPr>
            <a:xfrm>
              <a:off x="3882476" y="2283279"/>
              <a:ext cx="1984258" cy="517538"/>
            </a:xfrm>
            <a:prstGeom prst="rect">
              <a:avLst/>
            </a:prstGeom>
            <a:noFill/>
          </p:spPr>
          <p:txBody>
            <a:bodyPr wrap="none" lIns="91438" tIns="45719" rIns="91438" bIns="45719"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mn-ea"/>
                  <a:cs typeface="+mn-cs"/>
                </a:rPr>
                <a:t>DLP3030-Q1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mn-ea"/>
                  <a:cs typeface="+mn-cs"/>
                </a:rPr>
                <a:t>Optical Module (PGU)</a:t>
              </a:r>
            </a:p>
          </p:txBody>
        </p:sp>
      </p:grpSp>
      <p:sp>
        <p:nvSpPr>
          <p:cNvPr id="49" name="Title 1"/>
          <p:cNvSpPr>
            <a:spLocks noGrp="1"/>
          </p:cNvSpPr>
          <p:nvPr>
            <p:ph type="title"/>
          </p:nvPr>
        </p:nvSpPr>
        <p:spPr/>
        <p:txBody>
          <a:bodyPr/>
          <a:lstStyle/>
          <a:p>
            <a:pPr>
              <a:tabLst>
                <a:tab pos="2914650" algn="l"/>
              </a:tabLst>
            </a:pPr>
            <a:r>
              <a:rPr lang="en-US" sz="2800" dirty="0">
                <a:solidFill>
                  <a:schemeClr val="tx1"/>
                </a:solidFill>
              </a:rPr>
              <a:t>DLP </a:t>
            </a:r>
            <a:r>
              <a:rPr lang="en-US" sz="2800" dirty="0"/>
              <a:t>support </a:t>
            </a:r>
            <a:endParaRPr lang="en-US" sz="2800" dirty="0">
              <a:solidFill>
                <a:schemeClr val="accent1"/>
              </a:solidFill>
            </a:endParaRPr>
          </a:p>
        </p:txBody>
      </p:sp>
      <p:grpSp>
        <p:nvGrpSpPr>
          <p:cNvPr id="57" name="Group 56"/>
          <p:cNvGrpSpPr/>
          <p:nvPr/>
        </p:nvGrpSpPr>
        <p:grpSpPr>
          <a:xfrm>
            <a:off x="478351" y="1187135"/>
            <a:ext cx="1574519" cy="987001"/>
            <a:chOff x="154600" y="675455"/>
            <a:chExt cx="2283804" cy="1701994"/>
          </a:xfrm>
        </p:grpSpPr>
        <p:grpSp>
          <p:nvGrpSpPr>
            <p:cNvPr id="58" name="Group 57"/>
            <p:cNvGrpSpPr/>
            <p:nvPr/>
          </p:nvGrpSpPr>
          <p:grpSpPr>
            <a:xfrm>
              <a:off x="186404" y="675455"/>
              <a:ext cx="2212242" cy="1701994"/>
              <a:chOff x="447062" y="1120728"/>
              <a:chExt cx="965011" cy="818698"/>
            </a:xfrm>
          </p:grpSpPr>
          <p:pic>
            <p:nvPicPr>
              <p:cNvPr id="60" name="Picture 4" descr="http://www.openremote.org/download/attachments/13697056/forum_256px.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79863" y="1285210"/>
                <a:ext cx="841604" cy="6542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1" name="Picture 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47062" y="1120728"/>
                <a:ext cx="965011" cy="15853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9" name="Rectangle 58"/>
            <p:cNvSpPr/>
            <p:nvPr/>
          </p:nvSpPr>
          <p:spPr bwMode="auto">
            <a:xfrm>
              <a:off x="154600" y="675455"/>
              <a:ext cx="2283804" cy="1701994"/>
            </a:xfrm>
            <a:prstGeom prst="rect">
              <a:avLst/>
            </a:prstGeom>
            <a:noFill/>
            <a:ln w="3175">
              <a:solidFill>
                <a:schemeClr val="tx1"/>
              </a:solidFill>
              <a:prstDash val="solid"/>
              <a:headEnd/>
              <a:tailEnd/>
            </a:ln>
          </p:spPr>
          <p:style>
            <a:lnRef idx="2">
              <a:schemeClr val="dk1"/>
            </a:lnRef>
            <a:fillRef idx="1">
              <a:schemeClr val="lt1"/>
            </a:fillRef>
            <a:effectRef idx="0">
              <a:schemeClr val="dk1"/>
            </a:effectRef>
            <a:fontRef idx="minor">
              <a:schemeClr val="dk1"/>
            </a:fontRef>
          </p:style>
          <p:txBody>
            <a:bodyPr wrap="none" rtlCol="0" anchor="ctr"/>
            <a:lstStyle/>
            <a:p>
              <a:pPr marL="0" marR="0" lvl="0" indent="0" algn="ctr" defTabSz="914400" rtl="0" eaLnBrk="1" fontAlgn="base" latinLnBrk="0" hangingPunct="1">
                <a:lnSpc>
                  <a:spcPct val="80000"/>
                </a:lnSpc>
                <a:spcBef>
                  <a:spcPct val="0"/>
                </a:spcBef>
                <a:spcAft>
                  <a:spcPct val="0"/>
                </a:spcAft>
                <a:buClrTx/>
                <a:buSzTx/>
                <a:buFontTx/>
                <a:buNone/>
                <a:tabLst/>
                <a:defRPr/>
              </a:pPr>
              <a:endParaRPr kumimoji="0" lang="en-US" sz="800" b="0" i="0" u="none" strike="noStrike" kern="1200" cap="none" spc="0" normalizeH="0" baseline="0" noProof="0" dirty="0">
                <a:ln>
                  <a:solidFill>
                    <a:sysClr val="windowText" lastClr="000000"/>
                  </a:solidFill>
                </a:ln>
                <a:solidFill>
                  <a:sysClr val="windowText" lastClr="000000"/>
                </a:solidFill>
                <a:effectLst/>
                <a:uLnTx/>
                <a:uFillTx/>
                <a:latin typeface="Tahoma" pitchFamily="34" charset="0"/>
                <a:ea typeface="+mn-ea"/>
                <a:cs typeface="+mn-cs"/>
              </a:endParaRPr>
            </a:p>
          </p:txBody>
        </p:sp>
      </p:grpSp>
      <p:pic>
        <p:nvPicPr>
          <p:cNvPr id="62" name="Picture 2"/>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798771" y="3241341"/>
            <a:ext cx="1430280" cy="95955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ounded Rectangle 14"/>
          <p:cNvSpPr/>
          <p:nvPr/>
        </p:nvSpPr>
        <p:spPr>
          <a:xfrm>
            <a:off x="104078" y="694811"/>
            <a:ext cx="4438185" cy="3941541"/>
          </a:xfrm>
          <a:prstGeom prst="roundRect">
            <a:avLst>
              <a:gd name="adj" fmla="val 8896"/>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0" name="Rounded Rectangle 69"/>
          <p:cNvSpPr/>
          <p:nvPr/>
        </p:nvSpPr>
        <p:spPr>
          <a:xfrm>
            <a:off x="4633765" y="694811"/>
            <a:ext cx="4438185" cy="3941541"/>
          </a:xfrm>
          <a:prstGeom prst="roundRect">
            <a:avLst>
              <a:gd name="adj" fmla="val 8896"/>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29" name="Group 28"/>
          <p:cNvGrpSpPr/>
          <p:nvPr/>
        </p:nvGrpSpPr>
        <p:grpSpPr>
          <a:xfrm>
            <a:off x="2429840" y="1140893"/>
            <a:ext cx="1873682" cy="1876960"/>
            <a:chOff x="6857376" y="2598810"/>
            <a:chExt cx="1873682" cy="1876960"/>
          </a:xfrm>
        </p:grpSpPr>
        <p:sp>
          <p:nvSpPr>
            <p:cNvPr id="33" name="TextBox 32"/>
            <p:cNvSpPr txBox="1"/>
            <p:nvPr/>
          </p:nvSpPr>
          <p:spPr>
            <a:xfrm>
              <a:off x="6997366" y="4014107"/>
              <a:ext cx="1593702" cy="461663"/>
            </a:xfrm>
            <a:prstGeom prst="rect">
              <a:avLst/>
            </a:prstGeom>
            <a:noFill/>
          </p:spPr>
          <p:txBody>
            <a:bodyPr wrap="none" lIns="91438" tIns="45719" rIns="91438" bIns="45719"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mn-ea"/>
                  <a:cs typeface="+mn-cs"/>
                </a:rPr>
                <a:t>Optical Reference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mn-ea"/>
                  <a:cs typeface="+mn-cs"/>
                </a:rPr>
                <a:t>Designs &amp; Reviews</a:t>
              </a:r>
            </a:p>
          </p:txBody>
        </p:sp>
        <p:pic>
          <p:nvPicPr>
            <p:cNvPr id="34" name="Picture 4"/>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0" b="100000" l="0" r="100000">
                          <a14:foregroundMark x1="76497" y1="29254" x2="76497" y2="29254"/>
                          <a14:foregroundMark x1="76718" y1="28060" x2="76718" y2="28060"/>
                          <a14:foregroundMark x1="74723" y1="50448" x2="74723" y2="50448"/>
                          <a14:foregroundMark x1="70732" y1="85970" x2="70732" y2="85970"/>
                          <a14:foregroundMark x1="86475" y1="85970" x2="86475" y2="85970"/>
                          <a14:backgroundMark x1="99557" y1="0" x2="99778" y2="9254"/>
                          <a14:backgroundMark x1="43681" y1="0" x2="86031" y2="0"/>
                          <a14:backgroundMark x1="0" y1="48060" x2="665" y2="48060"/>
                          <a14:backgroundMark x1="9313" y1="92239" x2="99778" y2="97612"/>
                          <a14:backgroundMark x1="33038" y1="51045" x2="54989" y2="51045"/>
                          <a14:backgroundMark x1="74723" y1="56716" x2="76718" y2="51045"/>
                          <a14:backgroundMark x1="45011" y1="20000" x2="48559" y2="13433"/>
                          <a14:backgroundMark x1="79157" y1="29552" x2="79157" y2="29552"/>
                          <a14:backgroundMark x1="74723" y1="29851" x2="74723" y2="29851"/>
                          <a14:backgroundMark x1="78714" y1="49552" x2="78714" y2="49552"/>
                          <a14:backgroundMark x1="91796" y1="54627" x2="91796" y2="54627"/>
                          <a14:backgroundMark x1="68071" y1="83284" x2="68071" y2="83284"/>
                          <a14:backgroundMark x1="35477" y1="77313" x2="35477" y2="77313"/>
                          <a14:backgroundMark x1="36807" y1="62985" x2="36807" y2="62985"/>
                          <a14:backgroundMark x1="73614" y1="32836" x2="73614" y2="32836"/>
                          <a14:backgroundMark x1="79379" y1="31045" x2="79379" y2="31045"/>
                          <a14:backgroundMark x1="78936" y1="33433" x2="78936" y2="33433"/>
                          <a14:backgroundMark x1="44789" y1="23582" x2="44789" y2="23582"/>
                          <a14:backgroundMark x1="90022" y1="69552" x2="90022" y2="69552"/>
                          <a14:backgroundMark x1="75166" y1="65075" x2="75166" y2="65075"/>
                          <a14:backgroundMark x1="71175" y1="84179" x2="71175" y2="84179"/>
                          <a14:backgroundMark x1="86031" y1="84179" x2="86031" y2="84179"/>
                          <a14:backgroundMark x1="72727" y1="84179" x2="72727" y2="84179"/>
                          <a14:backgroundMark x1="76940" y1="47761" x2="76940" y2="47761"/>
                          <a14:backgroundMark x1="78936" y1="47761" x2="78936" y2="47761"/>
                          <a14:backgroundMark x1="78049" y1="32836" x2="78049" y2="32836"/>
                          <a14:backgroundMark x1="43902" y1="79701" x2="43902" y2="79701"/>
                          <a14:backgroundMark x1="44124" y1="62388" x2="44124" y2="62388"/>
                          <a14:backgroundMark x1="86918" y1="84179" x2="86918" y2="84179"/>
                          <a14:backgroundMark x1="61641" y1="27463" x2="61641" y2="27463"/>
                          <a14:backgroundMark x1="61641" y1="28657" x2="61641" y2="28657"/>
                          <a14:backgroundMark x1="60532" y1="46567" x2="60532" y2="46567"/>
                          <a14:backgroundMark x1="72506" y1="48060" x2="72506" y2="48060"/>
                          <a14:backgroundMark x1="72727" y1="47463" x2="72727" y2="47463"/>
                          <a14:backgroundMark x1="69623" y1="84179" x2="69623" y2="84179"/>
                          <a14:backgroundMark x1="80266" y1="16716" x2="80266" y2="16716"/>
                          <a14:backgroundMark x1="14634" y1="13433" x2="14634" y2="13433"/>
                          <a14:backgroundMark x1="94013" y1="18209" x2="94013" y2="18209"/>
                          <a14:backgroundMark x1="13747" y1="18806" x2="13747" y2="18806"/>
                          <a14:backgroundMark x1="20399" y1="57313" x2="20399" y2="57313"/>
                          <a14:backgroundMark x1="7095" y1="90746" x2="7095" y2="90746"/>
                          <a14:backgroundMark x1="8204" y1="18209" x2="11086" y2="37313"/>
                          <a14:backgroundMark x1="29047" y1="11940" x2="8647" y2="18806"/>
                          <a14:backgroundMark x1="4656" y1="94030" x2="46785" y2="98806"/>
                          <a14:backgroundMark x1="0" y1="89851" x2="7982" y2="98507"/>
                          <a14:backgroundMark x1="12195" y1="99701" x2="12195" y2="99701"/>
                          <a14:backgroundMark x1="3548" y1="98806" x2="92239" y2="99403"/>
                        </a14:backgroundRemoval>
                      </a14:imgEffect>
                    </a14:imgLayer>
                  </a14:imgProps>
                </a:ext>
                <a:ext uri="{28A0092B-C50C-407E-A947-70E740481C1C}">
                  <a14:useLocalDpi xmlns:a14="http://schemas.microsoft.com/office/drawing/2010/main"/>
                </a:ext>
              </a:extLst>
            </a:blip>
            <a:srcRect/>
            <a:stretch/>
          </p:blipFill>
          <p:spPr bwMode="auto">
            <a:xfrm>
              <a:off x="6857376" y="2598810"/>
              <a:ext cx="1873682" cy="1392403"/>
            </a:xfrm>
            <a:prstGeom prst="rect">
              <a:avLst/>
            </a:prstGeom>
            <a:solidFill>
              <a:schemeClr val="bg1"/>
            </a:solidFill>
            <a:ln w="9525">
              <a:solidFill>
                <a:schemeClr val="tx1"/>
              </a:solidFill>
              <a:miter lim="800000"/>
              <a:headEnd/>
              <a:tailEnd/>
            </a:ln>
            <a:extLst/>
          </p:spPr>
        </p:pic>
      </p:grpSp>
      <p:sp>
        <p:nvSpPr>
          <p:cNvPr id="50" name="TextBox 49"/>
          <p:cNvSpPr txBox="1"/>
          <p:nvPr/>
        </p:nvSpPr>
        <p:spPr>
          <a:xfrm>
            <a:off x="163952" y="4162939"/>
            <a:ext cx="2305435" cy="461663"/>
          </a:xfrm>
          <a:prstGeom prst="rect">
            <a:avLst/>
          </a:prstGeom>
          <a:noFill/>
        </p:spPr>
        <p:txBody>
          <a:bodyPr wrap="none" lIns="91438" tIns="45719" rIns="91438" bIns="45719"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mn-ea"/>
                <a:cs typeface="+mn-cs"/>
              </a:rPr>
              <a:t>Application Notes,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mn-ea"/>
                <a:cs typeface="+mn-cs"/>
              </a:rPr>
              <a:t>White Papers, &amp; User Guides</a:t>
            </a:r>
          </a:p>
        </p:txBody>
      </p:sp>
      <p:sp>
        <p:nvSpPr>
          <p:cNvPr id="51" name="TextBox 50"/>
          <p:cNvSpPr txBox="1"/>
          <p:nvPr/>
        </p:nvSpPr>
        <p:spPr>
          <a:xfrm>
            <a:off x="2687403" y="4239884"/>
            <a:ext cx="1653013" cy="276997"/>
          </a:xfrm>
          <a:prstGeom prst="rect">
            <a:avLst/>
          </a:prstGeom>
          <a:noFill/>
        </p:spPr>
        <p:txBody>
          <a:bodyPr wrap="none" lIns="91438" tIns="45719" rIns="91438" bIns="45719"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mn-ea"/>
                <a:cs typeface="+mn-cs"/>
              </a:rPr>
              <a:t>Schematic Reviews</a:t>
            </a:r>
          </a:p>
        </p:txBody>
      </p:sp>
      <p:sp>
        <p:nvSpPr>
          <p:cNvPr id="41" name="TextBox 40"/>
          <p:cNvSpPr txBox="1"/>
          <p:nvPr/>
        </p:nvSpPr>
        <p:spPr>
          <a:xfrm>
            <a:off x="339814" y="2199711"/>
            <a:ext cx="1851593" cy="276997"/>
          </a:xfrm>
          <a:prstGeom prst="rect">
            <a:avLst/>
          </a:prstGeom>
          <a:noFill/>
        </p:spPr>
        <p:txBody>
          <a:bodyPr wrap="none" lIns="91438" tIns="45719" rIns="91438" bIns="45719"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mn-ea"/>
                <a:cs typeface="+mn-cs"/>
              </a:rPr>
              <a:t>E2E Technical Support</a:t>
            </a:r>
          </a:p>
        </p:txBody>
      </p:sp>
      <p:pic>
        <p:nvPicPr>
          <p:cNvPr id="35" name="Picture 3"/>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973" b="100000" l="818" r="99318">
                        <a14:foregroundMark x1="3613" y1="68169" x2="5590" y2="95765"/>
                        <a14:backgroundMark x1="1840" y1="67213" x2="3749" y2="96175"/>
                      </a14:backgroundRemoval>
                    </a14:imgEffect>
                  </a14:imgLayer>
                </a14:imgProps>
              </a:ext>
              <a:ext uri="{28A0092B-C50C-407E-A947-70E740481C1C}">
                <a14:useLocalDpi xmlns:a14="http://schemas.microsoft.com/office/drawing/2010/main"/>
              </a:ext>
            </a:extLst>
          </a:blip>
          <a:srcRect/>
          <a:stretch>
            <a:fillRect/>
          </a:stretch>
        </p:blipFill>
        <p:spPr bwMode="auto">
          <a:xfrm>
            <a:off x="5871611" y="3187922"/>
            <a:ext cx="2137392" cy="1066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 name="TextBox 41"/>
          <p:cNvSpPr txBox="1"/>
          <p:nvPr/>
        </p:nvSpPr>
        <p:spPr>
          <a:xfrm>
            <a:off x="6852857" y="3938651"/>
            <a:ext cx="1433402" cy="461663"/>
          </a:xfrm>
          <a:prstGeom prst="rect">
            <a:avLst/>
          </a:prstGeom>
          <a:noFill/>
        </p:spPr>
        <p:txBody>
          <a:bodyPr wrap="none" lIns="91438" tIns="45719" rIns="91438" bIns="45719"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mn-ea"/>
                <a:cs typeface="+mn-cs"/>
              </a:rPr>
              <a:t>DLP3030-Q1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mn-ea"/>
                <a:cs typeface="+mn-cs"/>
              </a:rPr>
              <a:t>Electronics EVM </a:t>
            </a:r>
          </a:p>
        </p:txBody>
      </p:sp>
      <p:pic>
        <p:nvPicPr>
          <p:cNvPr id="45" name="Picture 2"/>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661" b="100000" l="0" r="99886">
                        <a14:foregroundMark x1="3539" y1="42511" x2="2169" y2="92291"/>
                        <a14:foregroundMark x1="1826" y1="98018" x2="25913" y2="98238"/>
                        <a14:foregroundMark x1="2626" y1="98678" x2="98516" y2="97357"/>
                        <a14:foregroundMark x1="1370" y1="83700" x2="1370" y2="96696"/>
                        <a14:backgroundMark x1="1142" y1="74009" x2="1142" y2="74009"/>
                        <a14:backgroundMark x1="1142" y1="82159" x2="1142" y2="82159"/>
                        <a14:backgroundMark x1="457" y1="85903" x2="457" y2="85903"/>
                        <a14:backgroundMark x1="913" y1="90529" x2="913" y2="90529"/>
                        <a14:backgroundMark x1="1142" y1="93612" x2="1142" y2="93612"/>
                        <a14:backgroundMark x1="43493" y1="98899" x2="82192" y2="98899"/>
                        <a14:backgroundMark x1="913" y1="44493" x2="799" y2="99119"/>
                        <a14:backgroundMark x1="2968" y1="98899" x2="44178" y2="99119"/>
                        <a14:backgroundMark x1="86301" y1="97137" x2="86073" y2="99780"/>
                        <a14:backgroundMark x1="90068" y1="99119" x2="90068" y2="99119"/>
                        <a14:backgroundMark x1="94635" y1="98458" x2="94635" y2="98458"/>
                        <a14:backgroundMark x1="87785" y1="98678" x2="99201" y2="99119"/>
                        <a14:backgroundMark x1="99543" y1="77753" x2="99658" y2="93833"/>
                        <a14:backgroundMark x1="2283" y1="98678" x2="1370" y2="99339"/>
                      </a14:backgroundRemoval>
                    </a14:imgEffect>
                    <a14:imgEffect>
                      <a14:sharpenSoften amount="25000"/>
                    </a14:imgEffect>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7674006" y="1500679"/>
            <a:ext cx="1224506" cy="634738"/>
          </a:xfrm>
          <a:prstGeom prst="rect">
            <a:avLst/>
          </a:prstGeom>
          <a:solidFill>
            <a:schemeClr val="bg1"/>
          </a:solidFill>
          <a:ln>
            <a:noFill/>
          </a:ln>
        </p:spPr>
      </p:pic>
      <p:sp>
        <p:nvSpPr>
          <p:cNvPr id="46" name="TextBox 45"/>
          <p:cNvSpPr txBox="1"/>
          <p:nvPr/>
        </p:nvSpPr>
        <p:spPr>
          <a:xfrm>
            <a:off x="7292303" y="2208499"/>
            <a:ext cx="1433402" cy="461663"/>
          </a:xfrm>
          <a:prstGeom prst="rect">
            <a:avLst/>
          </a:prstGeom>
          <a:noFill/>
        </p:spPr>
        <p:txBody>
          <a:bodyPr wrap="none" lIns="91438" tIns="45719" rIns="91438" bIns="45719"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mn-ea"/>
                <a:cs typeface="+mn-cs"/>
              </a:rPr>
              <a:t>DLP5531-Q1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mn-ea"/>
                <a:cs typeface="+mn-cs"/>
              </a:rPr>
              <a:t>Electronics EVM </a:t>
            </a:r>
          </a:p>
        </p:txBody>
      </p:sp>
      <p:pic>
        <p:nvPicPr>
          <p:cNvPr id="47" name="Picture 2"/>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316202" y="3139801"/>
            <a:ext cx="1213740" cy="789608"/>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4"/>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1574202" y="2969649"/>
            <a:ext cx="882568" cy="1129912"/>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100000" l="644" r="99839"/>
                    </a14:imgEffect>
                  </a14:imgLayer>
                </a14:imgProps>
              </a:ext>
              <a:ext uri="{28A0092B-C50C-407E-A947-70E740481C1C}">
                <a14:useLocalDpi xmlns:a14="http://schemas.microsoft.com/office/drawing/2010/main"/>
              </a:ext>
            </a:extLst>
          </a:blip>
          <a:srcRect/>
          <a:stretch>
            <a:fillRect/>
          </a:stretch>
        </p:blipFill>
        <p:spPr bwMode="auto">
          <a:xfrm rot="10800000">
            <a:off x="6847931" y="1459623"/>
            <a:ext cx="764794" cy="754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763980" y="1168729"/>
            <a:ext cx="932696"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dirty="0">
                <a:ln>
                  <a:noFill/>
                </a:ln>
                <a:solidFill>
                  <a:srgbClr val="7F7F7F">
                    <a:lumMod val="60000"/>
                    <a:lumOff val="40000"/>
                  </a:srgbClr>
                </a:solidFill>
                <a:effectLst/>
                <a:uLnTx/>
                <a:uFillTx/>
                <a:latin typeface="Arial" charset="0"/>
                <a:ea typeface="+mn-ea"/>
                <a:cs typeface="+mn-cs"/>
              </a:rPr>
              <a:t>Head Light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dirty="0">
                <a:ln>
                  <a:noFill/>
                </a:ln>
                <a:solidFill>
                  <a:srgbClr val="7F7F7F">
                    <a:lumMod val="60000"/>
                    <a:lumOff val="40000"/>
                  </a:srgbClr>
                </a:solidFill>
                <a:effectLst/>
                <a:uLnTx/>
                <a:uFillTx/>
                <a:latin typeface="Arial" charset="0"/>
                <a:ea typeface="+mn-ea"/>
                <a:cs typeface="+mn-cs"/>
              </a:rPr>
              <a:t>LED driver</a:t>
            </a:r>
          </a:p>
        </p:txBody>
      </p:sp>
      <p:sp>
        <p:nvSpPr>
          <p:cNvPr id="30" name="TextBox 29"/>
          <p:cNvSpPr txBox="1"/>
          <p:nvPr/>
        </p:nvSpPr>
        <p:spPr>
          <a:xfrm>
            <a:off x="7822411" y="1299809"/>
            <a:ext cx="1016726" cy="21544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dirty="0">
                <a:ln>
                  <a:noFill/>
                </a:ln>
                <a:solidFill>
                  <a:srgbClr val="7F7F7F">
                    <a:lumMod val="60000"/>
                    <a:lumOff val="40000"/>
                  </a:srgbClr>
                </a:solidFill>
                <a:effectLst/>
                <a:uLnTx/>
                <a:uFillTx/>
                <a:latin typeface="Arial" charset="0"/>
                <a:ea typeface="+mn-ea"/>
                <a:cs typeface="+mn-cs"/>
              </a:rPr>
              <a:t>Formatter board</a:t>
            </a:r>
          </a:p>
        </p:txBody>
      </p:sp>
      <p:sp>
        <p:nvSpPr>
          <p:cNvPr id="4" name="Slide Number Placeholder 3">
            <a:extLst>
              <a:ext uri="{FF2B5EF4-FFF2-40B4-BE49-F238E27FC236}">
                <a16:creationId xmlns:a16="http://schemas.microsoft.com/office/drawing/2014/main" id="{F31D5EAD-A8AC-4A28-9F16-5BB39888AC81}"/>
              </a:ext>
            </a:extLst>
          </p:cNvPr>
          <p:cNvSpPr>
            <a:spLocks noGrp="1"/>
          </p:cNvSpPr>
          <p:nvPr>
            <p:ph type="sldNum" sz="quarter" idx="10"/>
          </p:nvPr>
        </p:nvSpPr>
        <p:spPr/>
        <p:txBody>
          <a:bodyPr/>
          <a:lstStyle/>
          <a:p>
            <a:pPr>
              <a:defRPr/>
            </a:pPr>
            <a:fld id="{2B97888F-6AF7-4263-B69D-592D8C33BAC7}" type="slidenum">
              <a:rPr lang="en-US" smtClean="0"/>
              <a:pPr>
                <a:defRPr/>
              </a:pPr>
              <a:t>114</a:t>
            </a:fld>
            <a:endParaRPr lang="en-US" dirty="0"/>
          </a:p>
        </p:txBody>
      </p:sp>
    </p:spTree>
    <p:extLst>
      <p:ext uri="{BB962C8B-B14F-4D97-AF65-F5344CB8AC3E}">
        <p14:creationId xmlns:p14="http://schemas.microsoft.com/office/powerpoint/2010/main" val="3274229476"/>
      </p:ext>
    </p:extLst>
  </p:cSld>
  <p:clrMapOvr>
    <a:masterClrMapping/>
  </p:clrMapOvr>
  <p:transition advClick="0"/>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11B4300-20F3-444C-B73A-3E7FD9963685}"/>
              </a:ext>
            </a:extLst>
          </p:cNvPr>
          <p:cNvSpPr>
            <a:spLocks noGrp="1"/>
          </p:cNvSpPr>
          <p:nvPr>
            <p:ph type="ctrTitle"/>
          </p:nvPr>
        </p:nvSpPr>
        <p:spPr/>
        <p:txBody>
          <a:bodyPr/>
          <a:lstStyle/>
          <a:p>
            <a:r>
              <a:rPr lang="en-US" dirty="0"/>
              <a:t>Backup</a:t>
            </a:r>
          </a:p>
        </p:txBody>
      </p:sp>
      <p:sp>
        <p:nvSpPr>
          <p:cNvPr id="6" name="Subtitle 5">
            <a:extLst>
              <a:ext uri="{FF2B5EF4-FFF2-40B4-BE49-F238E27FC236}">
                <a16:creationId xmlns:a16="http://schemas.microsoft.com/office/drawing/2014/main" id="{F881E092-05A2-4CD2-9DFC-A4CB66B1590E}"/>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57034332-FC8F-4FF8-AE17-3897DCBB07ED}"/>
              </a:ext>
            </a:extLst>
          </p:cNvPr>
          <p:cNvSpPr>
            <a:spLocks noGrp="1"/>
          </p:cNvSpPr>
          <p:nvPr>
            <p:ph type="sldNum" sz="quarter" idx="10"/>
          </p:nvPr>
        </p:nvSpPr>
        <p:spPr/>
        <p:txBody>
          <a:bodyPr/>
          <a:lstStyle/>
          <a:p>
            <a:pPr>
              <a:defRPr/>
            </a:pPr>
            <a:fld id="{2B97888F-6AF7-4263-B69D-592D8C33BAC7}" type="slidenum">
              <a:rPr lang="en-US" smtClean="0"/>
              <a:pPr>
                <a:defRPr/>
              </a:pPr>
              <a:t>115</a:t>
            </a:fld>
            <a:endParaRPr lang="en-US" dirty="0"/>
          </a:p>
        </p:txBody>
      </p:sp>
    </p:spTree>
    <p:extLst>
      <p:ext uri="{BB962C8B-B14F-4D97-AF65-F5344CB8AC3E}">
        <p14:creationId xmlns:p14="http://schemas.microsoft.com/office/powerpoint/2010/main" val="11160029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4B043-4AC1-4D81-9FB7-D5CC29DAA43E}"/>
              </a:ext>
            </a:extLst>
          </p:cNvPr>
          <p:cNvSpPr>
            <a:spLocks noGrp="1"/>
          </p:cNvSpPr>
          <p:nvPr>
            <p:ph type="ctrTitle"/>
          </p:nvPr>
        </p:nvSpPr>
        <p:spPr/>
        <p:txBody>
          <a:bodyPr/>
          <a:lstStyle/>
          <a:p>
            <a:r>
              <a:rPr lang="en-US" dirty="0"/>
              <a:t>Digital Micromirror Devices (DMD)</a:t>
            </a:r>
            <a:br>
              <a:rPr lang="en-US" dirty="0"/>
            </a:br>
            <a:r>
              <a:rPr lang="en-US" dirty="0"/>
              <a:t>Optical Properties</a:t>
            </a:r>
          </a:p>
        </p:txBody>
      </p:sp>
      <p:sp>
        <p:nvSpPr>
          <p:cNvPr id="4" name="Slide Number Placeholder 3">
            <a:extLst>
              <a:ext uri="{FF2B5EF4-FFF2-40B4-BE49-F238E27FC236}">
                <a16:creationId xmlns:a16="http://schemas.microsoft.com/office/drawing/2014/main" id="{49348704-F424-41E4-9085-01F68E2C9860}"/>
              </a:ext>
            </a:extLst>
          </p:cNvPr>
          <p:cNvSpPr>
            <a:spLocks noGrp="1"/>
          </p:cNvSpPr>
          <p:nvPr>
            <p:ph type="sldNum" sz="quarter" idx="10"/>
          </p:nvPr>
        </p:nvSpPr>
        <p:spPr/>
        <p:txBody>
          <a:bodyPr/>
          <a:lstStyle/>
          <a:p>
            <a:pPr>
              <a:defRPr/>
            </a:pPr>
            <a:fld id="{03BA23CF-AA30-4A18-B744-605C3E9DBF07}" type="slidenum">
              <a:rPr lang="en-US" smtClean="0"/>
              <a:pPr>
                <a:defRPr/>
              </a:pPr>
              <a:t>12</a:t>
            </a:fld>
            <a:endParaRPr lang="en-US" dirty="0"/>
          </a:p>
        </p:txBody>
      </p:sp>
    </p:spTree>
    <p:extLst>
      <p:ext uri="{BB962C8B-B14F-4D97-AF65-F5344CB8AC3E}">
        <p14:creationId xmlns:p14="http://schemas.microsoft.com/office/powerpoint/2010/main" val="2978174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dirty="0"/>
              <a:t>Etendue - Important concept</a:t>
            </a:r>
          </a:p>
        </p:txBody>
      </p:sp>
      <p:sp>
        <p:nvSpPr>
          <p:cNvPr id="26627" name="Rectangle 3"/>
          <p:cNvSpPr>
            <a:spLocks noGrp="1" noChangeArrowheads="1"/>
          </p:cNvSpPr>
          <p:nvPr>
            <p:ph idx="1"/>
          </p:nvPr>
        </p:nvSpPr>
        <p:spPr>
          <a:xfrm>
            <a:off x="333378" y="989814"/>
            <a:ext cx="4249087" cy="3505992"/>
          </a:xfrm>
        </p:spPr>
        <p:txBody>
          <a:bodyPr>
            <a:normAutofit/>
          </a:bodyPr>
          <a:lstStyle/>
          <a:p>
            <a:pPr eaLnBrk="1" hangingPunct="1"/>
            <a:r>
              <a:rPr lang="en-US" sz="1400" dirty="0"/>
              <a:t>Quantifies how much space the light takes up spatially and angularly</a:t>
            </a:r>
          </a:p>
          <a:p>
            <a:pPr eaLnBrk="1" hangingPunct="1"/>
            <a:endParaRPr lang="en-US" sz="1400" dirty="0"/>
          </a:p>
          <a:p>
            <a:pPr eaLnBrk="1" hangingPunct="1"/>
            <a:r>
              <a:rPr lang="en-US" sz="1400" dirty="0"/>
              <a:t>Measure of system throughput capability</a:t>
            </a:r>
          </a:p>
          <a:p>
            <a:pPr lvl="1" eaLnBrk="1" hangingPunct="1"/>
            <a:r>
              <a:rPr lang="en-US" sz="1000" dirty="0"/>
              <a:t>Sometimes called “extent” or “invariant”</a:t>
            </a:r>
          </a:p>
          <a:p>
            <a:pPr lvl="1" eaLnBrk="1" hangingPunct="1"/>
            <a:r>
              <a:rPr lang="en-US" sz="1000" dirty="0"/>
              <a:t>Throughput limited by element with smallest etendue</a:t>
            </a:r>
          </a:p>
          <a:p>
            <a:pPr eaLnBrk="1" hangingPunct="1"/>
            <a:endParaRPr lang="en-US" sz="1400" dirty="0"/>
          </a:p>
          <a:p>
            <a:pPr eaLnBrk="1" hangingPunct="1"/>
            <a:r>
              <a:rPr lang="en-US" sz="1400" dirty="0"/>
              <a:t>DMD Etendue</a:t>
            </a:r>
          </a:p>
          <a:p>
            <a:pPr lvl="1" eaLnBrk="1" hangingPunct="1"/>
            <a:r>
              <a:rPr lang="en-US" sz="1200" dirty="0"/>
              <a:t>Solid angle limited by mirror tilt angle</a:t>
            </a:r>
          </a:p>
          <a:p>
            <a:pPr lvl="1" eaLnBrk="1" hangingPunct="1"/>
            <a:r>
              <a:rPr lang="en-US" sz="1200" dirty="0"/>
              <a:t>Smaller DMD diagonal = smaller area</a:t>
            </a:r>
          </a:p>
          <a:p>
            <a:pPr lvl="1" eaLnBrk="1" hangingPunct="1"/>
            <a:r>
              <a:rPr lang="en-US" sz="1200" dirty="0"/>
              <a:t>Small Etendue makes it more difficult to couple light</a:t>
            </a:r>
          </a:p>
        </p:txBody>
      </p:sp>
      <p:sp>
        <p:nvSpPr>
          <p:cNvPr id="4" name="Slide Number Placeholder 3">
            <a:extLst>
              <a:ext uri="{FF2B5EF4-FFF2-40B4-BE49-F238E27FC236}">
                <a16:creationId xmlns:a16="http://schemas.microsoft.com/office/drawing/2014/main" id="{F2DBCBB2-0484-462D-B7E4-5767C24DA1AA}"/>
              </a:ext>
            </a:extLst>
          </p:cNvPr>
          <p:cNvSpPr>
            <a:spLocks noGrp="1"/>
          </p:cNvSpPr>
          <p:nvPr>
            <p:ph type="sldNum" sz="quarter" idx="10"/>
          </p:nvPr>
        </p:nvSpPr>
        <p:spPr/>
        <p:txBody>
          <a:bodyPr/>
          <a:lstStyle/>
          <a:p>
            <a:pPr>
              <a:defRPr/>
            </a:pPr>
            <a:fld id="{B53548F6-AAA9-4A8D-A869-511B3DFE3256}" type="slidenum">
              <a:rPr lang="en-US" smtClean="0"/>
              <a:pPr>
                <a:defRPr/>
              </a:pPr>
              <a:t>13</a:t>
            </a:fld>
            <a:endParaRPr lang="en-US"/>
          </a:p>
        </p:txBody>
      </p:sp>
      <p:sp>
        <p:nvSpPr>
          <p:cNvPr id="26628" name="Rectangle 12"/>
          <p:cNvSpPr>
            <a:spLocks noChangeArrowheads="1"/>
          </p:cNvSpPr>
          <p:nvPr/>
        </p:nvSpPr>
        <p:spPr bwMode="auto">
          <a:xfrm>
            <a:off x="6134100" y="1743075"/>
            <a:ext cx="2514600" cy="1257300"/>
          </a:xfrm>
          <a:prstGeom prst="rect">
            <a:avLst/>
          </a:prstGeom>
          <a:solidFill>
            <a:srgbClr val="FFFF00"/>
          </a:solidFill>
          <a:ln w="9525">
            <a:miter lim="800000"/>
            <a:headEnd/>
            <a:tailEnd/>
          </a:ln>
          <a:scene3d>
            <a:camera prst="legacyPerspectiveFront">
              <a:rot lat="20099993" lon="1500000" rev="0"/>
            </a:camera>
            <a:lightRig rig="legacyFlat4" dir="b"/>
          </a:scene3d>
          <a:sp3d extrusionH="430200" prstMaterial="legacyPlastic">
            <a:bevelT w="13500" h="13500" prst="angle"/>
            <a:bevelB w="13500" h="13500" prst="angle"/>
            <a:extrusionClr>
              <a:srgbClr val="FFFF00"/>
            </a:extrusionClr>
          </a:sp3d>
        </p:spPr>
        <p:txBody>
          <a:bodyPr wrap="none" anchor="ctr">
            <a:flatTx/>
          </a:bodyPr>
          <a:lstStyle/>
          <a:p>
            <a:pPr algn="ctr" eaLnBrk="0" hangingPunct="0"/>
            <a:endParaRPr lang="en-US" sz="1200">
              <a:solidFill>
                <a:prstClr val="black"/>
              </a:solidFill>
              <a:cs typeface="+mn-cs"/>
            </a:endParaRPr>
          </a:p>
        </p:txBody>
      </p:sp>
      <p:sp>
        <p:nvSpPr>
          <p:cNvPr id="26629" name="AutoShape 13"/>
          <p:cNvSpPr>
            <a:spLocks noChangeArrowheads="1"/>
          </p:cNvSpPr>
          <p:nvPr/>
        </p:nvSpPr>
        <p:spPr bwMode="auto">
          <a:xfrm>
            <a:off x="6400800" y="1885950"/>
            <a:ext cx="1981200" cy="971550"/>
          </a:xfrm>
          <a:prstGeom prst="roundRect">
            <a:avLst>
              <a:gd name="adj" fmla="val 16667"/>
            </a:avLst>
          </a:prstGeom>
          <a:solidFill>
            <a:srgbClr val="CCFFFF"/>
          </a:solidFill>
          <a:ln w="9525">
            <a:round/>
            <a:headEnd/>
            <a:tailEnd/>
          </a:ln>
          <a:scene3d>
            <a:camera prst="legacyPerspectiveFront">
              <a:rot lat="20099993" lon="1500000" rev="0"/>
            </a:camera>
            <a:lightRig rig="legacyFlat4" dir="b"/>
          </a:scene3d>
          <a:sp3d prstMaterial="legacyMatte">
            <a:bevelT w="13500" h="13500" prst="angle"/>
            <a:bevelB w="13500" h="13500" prst="angle"/>
            <a:extrusionClr>
              <a:srgbClr val="CCFFFF"/>
            </a:extrusionClr>
          </a:sp3d>
        </p:spPr>
        <p:txBody>
          <a:bodyPr wrap="none" anchor="ctr">
            <a:flatTx/>
          </a:bodyPr>
          <a:lstStyle/>
          <a:p>
            <a:pPr algn="ctr" eaLnBrk="0" hangingPunct="0"/>
            <a:endParaRPr lang="en-US" sz="1600">
              <a:solidFill>
                <a:prstClr val="black"/>
              </a:solidFill>
              <a:cs typeface="+mn-cs"/>
            </a:endParaRPr>
          </a:p>
        </p:txBody>
      </p:sp>
      <p:sp>
        <p:nvSpPr>
          <p:cNvPr id="26630" name="Freeform 20"/>
          <p:cNvSpPr>
            <a:spLocks/>
          </p:cNvSpPr>
          <p:nvPr/>
        </p:nvSpPr>
        <p:spPr bwMode="auto">
          <a:xfrm>
            <a:off x="6438900" y="1800225"/>
            <a:ext cx="1905000" cy="1143000"/>
          </a:xfrm>
          <a:custGeom>
            <a:avLst/>
            <a:gdLst>
              <a:gd name="T0" fmla="*/ 2147483647 w 1200"/>
              <a:gd name="T1" fmla="*/ 2147483647 h 960"/>
              <a:gd name="T2" fmla="*/ 2147483647 w 1200"/>
              <a:gd name="T3" fmla="*/ 0 h 960"/>
              <a:gd name="T4" fmla="*/ 2147483647 w 1200"/>
              <a:gd name="T5" fmla="*/ 2147483647 h 960"/>
              <a:gd name="T6" fmla="*/ 0 w 1200"/>
              <a:gd name="T7" fmla="*/ 2147483647 h 960"/>
              <a:gd name="T8" fmla="*/ 2147483647 w 1200"/>
              <a:gd name="T9" fmla="*/ 2147483647 h 960"/>
              <a:gd name="T10" fmla="*/ 0 60000 65536"/>
              <a:gd name="T11" fmla="*/ 0 60000 65536"/>
              <a:gd name="T12" fmla="*/ 0 60000 65536"/>
              <a:gd name="T13" fmla="*/ 0 60000 65536"/>
              <a:gd name="T14" fmla="*/ 0 60000 65536"/>
              <a:gd name="T15" fmla="*/ 0 w 1200"/>
              <a:gd name="T16" fmla="*/ 0 h 960"/>
              <a:gd name="T17" fmla="*/ 1200 w 1200"/>
              <a:gd name="T18" fmla="*/ 960 h 960"/>
            </a:gdLst>
            <a:ahLst/>
            <a:cxnLst>
              <a:cxn ang="T10">
                <a:pos x="T0" y="T1"/>
              </a:cxn>
              <a:cxn ang="T11">
                <a:pos x="T2" y="T3"/>
              </a:cxn>
              <a:cxn ang="T12">
                <a:pos x="T4" y="T5"/>
              </a:cxn>
              <a:cxn ang="T13">
                <a:pos x="T6" y="T7"/>
              </a:cxn>
              <a:cxn ang="T14">
                <a:pos x="T8" y="T9"/>
              </a:cxn>
            </a:cxnLst>
            <a:rect l="T15" t="T16" r="T17" b="T18"/>
            <a:pathLst>
              <a:path w="1200" h="960">
                <a:moveTo>
                  <a:pt x="48" y="240"/>
                </a:moveTo>
                <a:lnTo>
                  <a:pt x="1152" y="0"/>
                </a:lnTo>
                <a:lnTo>
                  <a:pt x="1200" y="768"/>
                </a:lnTo>
                <a:lnTo>
                  <a:pt x="0" y="960"/>
                </a:lnTo>
                <a:lnTo>
                  <a:pt x="48" y="240"/>
                </a:lnTo>
                <a:close/>
              </a:path>
            </a:pathLst>
          </a:custGeom>
          <a:noFill/>
          <a:ln w="9525">
            <a:solidFill>
              <a:schemeClr val="bg1"/>
            </a:solidFill>
            <a:round/>
            <a:headEnd/>
            <a:tailEnd/>
          </a:ln>
        </p:spPr>
        <p:txBody>
          <a:bodyPr wrap="none" anchor="ctr"/>
          <a:lstStyle/>
          <a:p>
            <a:pPr algn="ctr" eaLnBrk="0" hangingPunct="0"/>
            <a:endParaRPr lang="en-US" sz="1200">
              <a:solidFill>
                <a:prstClr val="black"/>
              </a:solidFill>
              <a:cs typeface="+mn-cs"/>
            </a:endParaRPr>
          </a:p>
        </p:txBody>
      </p:sp>
      <p:sp>
        <p:nvSpPr>
          <p:cNvPr id="26631" name="Freeform 22"/>
          <p:cNvSpPr>
            <a:spLocks/>
          </p:cNvSpPr>
          <p:nvPr/>
        </p:nvSpPr>
        <p:spPr bwMode="auto">
          <a:xfrm>
            <a:off x="4991100" y="771525"/>
            <a:ext cx="3657600" cy="2514600"/>
          </a:xfrm>
          <a:custGeom>
            <a:avLst/>
            <a:gdLst>
              <a:gd name="T0" fmla="*/ 2147483647 w 1908"/>
              <a:gd name="T1" fmla="*/ 2147483647 h 1728"/>
              <a:gd name="T2" fmla="*/ 2147483647 w 1908"/>
              <a:gd name="T3" fmla="*/ 0 h 1728"/>
              <a:gd name="T4" fmla="*/ 2147483647 w 1908"/>
              <a:gd name="T5" fmla="*/ 2147483647 h 1728"/>
              <a:gd name="T6" fmla="*/ 0 w 1908"/>
              <a:gd name="T7" fmla="*/ 2147483647 h 1728"/>
              <a:gd name="T8" fmla="*/ 2147483647 w 1908"/>
              <a:gd name="T9" fmla="*/ 2147483647 h 1728"/>
              <a:gd name="T10" fmla="*/ 0 60000 65536"/>
              <a:gd name="T11" fmla="*/ 0 60000 65536"/>
              <a:gd name="T12" fmla="*/ 0 60000 65536"/>
              <a:gd name="T13" fmla="*/ 0 60000 65536"/>
              <a:gd name="T14" fmla="*/ 0 60000 65536"/>
              <a:gd name="T15" fmla="*/ 0 w 1908"/>
              <a:gd name="T16" fmla="*/ 0 h 1728"/>
              <a:gd name="T17" fmla="*/ 1908 w 1908"/>
              <a:gd name="T18" fmla="*/ 1728 h 1728"/>
            </a:gdLst>
            <a:ahLst/>
            <a:cxnLst>
              <a:cxn ang="T10">
                <a:pos x="T0" y="T1"/>
              </a:cxn>
              <a:cxn ang="T11">
                <a:pos x="T2" y="T3"/>
              </a:cxn>
              <a:cxn ang="T12">
                <a:pos x="T4" y="T5"/>
              </a:cxn>
              <a:cxn ang="T13">
                <a:pos x="T6" y="T7"/>
              </a:cxn>
              <a:cxn ang="T14">
                <a:pos x="T8" y="T9"/>
              </a:cxn>
            </a:cxnLst>
            <a:rect l="T15" t="T16" r="T17" b="T18"/>
            <a:pathLst>
              <a:path w="1908" h="1728">
                <a:moveTo>
                  <a:pt x="75" y="432"/>
                </a:moveTo>
                <a:lnTo>
                  <a:pt x="1797" y="0"/>
                </a:lnTo>
                <a:lnTo>
                  <a:pt x="1908" y="1440"/>
                </a:lnTo>
                <a:lnTo>
                  <a:pt x="0" y="1728"/>
                </a:lnTo>
                <a:lnTo>
                  <a:pt x="75" y="432"/>
                </a:lnTo>
                <a:close/>
              </a:path>
            </a:pathLst>
          </a:custGeom>
          <a:solidFill>
            <a:srgbClr val="00CCFF">
              <a:alpha val="30196"/>
            </a:srgbClr>
          </a:solidFill>
          <a:ln>
            <a:headEnd/>
            <a:tailEnd/>
          </a:ln>
        </p:spPr>
        <p:style>
          <a:lnRef idx="2">
            <a:schemeClr val="accent3">
              <a:shade val="50000"/>
            </a:schemeClr>
          </a:lnRef>
          <a:fillRef idx="1001">
            <a:schemeClr val="lt2"/>
          </a:fillRef>
          <a:effectRef idx="0">
            <a:schemeClr val="accent3"/>
          </a:effectRef>
          <a:fontRef idx="minor">
            <a:schemeClr val="lt1"/>
          </a:fontRef>
        </p:style>
        <p:txBody>
          <a:bodyPr wrap="none" anchor="ctr"/>
          <a:lstStyle/>
          <a:p>
            <a:pPr algn="ctr" eaLnBrk="0" hangingPunct="0"/>
            <a:endParaRPr lang="en-US" sz="1200">
              <a:solidFill>
                <a:prstClr val="black"/>
              </a:solidFill>
            </a:endParaRPr>
          </a:p>
        </p:txBody>
      </p:sp>
      <p:sp>
        <p:nvSpPr>
          <p:cNvPr id="26632" name="Line 23"/>
          <p:cNvSpPr>
            <a:spLocks noChangeShapeType="1"/>
          </p:cNvSpPr>
          <p:nvPr/>
        </p:nvSpPr>
        <p:spPr bwMode="auto">
          <a:xfrm flipH="1" flipV="1">
            <a:off x="5143500" y="1428752"/>
            <a:ext cx="1371600" cy="657225"/>
          </a:xfrm>
          <a:prstGeom prst="line">
            <a:avLst/>
          </a:prstGeom>
          <a:noFill/>
          <a:ln w="9525">
            <a:solidFill>
              <a:schemeClr val="bg1"/>
            </a:solidFill>
            <a:round/>
            <a:headEnd/>
            <a:tailEnd/>
          </a:ln>
        </p:spPr>
        <p:txBody>
          <a:bodyPr wrap="none" anchor="ctr"/>
          <a:lstStyle/>
          <a:p>
            <a:pPr algn="ctr" eaLnBrk="0" hangingPunct="0"/>
            <a:endParaRPr lang="en-US" sz="1200">
              <a:solidFill>
                <a:prstClr val="black"/>
              </a:solidFill>
              <a:cs typeface="+mn-cs"/>
            </a:endParaRPr>
          </a:p>
        </p:txBody>
      </p:sp>
      <p:sp>
        <p:nvSpPr>
          <p:cNvPr id="26633" name="Line 24"/>
          <p:cNvSpPr>
            <a:spLocks noChangeShapeType="1"/>
          </p:cNvSpPr>
          <p:nvPr/>
        </p:nvSpPr>
        <p:spPr bwMode="auto">
          <a:xfrm flipH="1">
            <a:off x="5010150" y="2943225"/>
            <a:ext cx="1428750" cy="328613"/>
          </a:xfrm>
          <a:prstGeom prst="line">
            <a:avLst/>
          </a:prstGeom>
          <a:noFill/>
          <a:ln w="9525">
            <a:solidFill>
              <a:schemeClr val="bg1"/>
            </a:solidFill>
            <a:round/>
            <a:headEnd/>
            <a:tailEnd/>
          </a:ln>
        </p:spPr>
        <p:txBody>
          <a:bodyPr wrap="none" anchor="ctr"/>
          <a:lstStyle/>
          <a:p>
            <a:pPr algn="ctr" eaLnBrk="0" hangingPunct="0"/>
            <a:endParaRPr lang="en-US" sz="1200">
              <a:solidFill>
                <a:prstClr val="black"/>
              </a:solidFill>
              <a:cs typeface="+mn-cs"/>
            </a:endParaRPr>
          </a:p>
        </p:txBody>
      </p:sp>
      <p:sp>
        <p:nvSpPr>
          <p:cNvPr id="26634" name="Line 25"/>
          <p:cNvSpPr>
            <a:spLocks noChangeShapeType="1"/>
          </p:cNvSpPr>
          <p:nvPr/>
        </p:nvSpPr>
        <p:spPr bwMode="auto">
          <a:xfrm flipV="1">
            <a:off x="8267700" y="785817"/>
            <a:ext cx="152400" cy="1014413"/>
          </a:xfrm>
          <a:prstGeom prst="line">
            <a:avLst/>
          </a:prstGeom>
          <a:noFill/>
          <a:ln w="9525">
            <a:solidFill>
              <a:schemeClr val="bg1"/>
            </a:solidFill>
            <a:round/>
            <a:headEnd/>
            <a:tailEnd/>
          </a:ln>
        </p:spPr>
        <p:txBody>
          <a:bodyPr wrap="none" anchor="ctr"/>
          <a:lstStyle/>
          <a:p>
            <a:pPr algn="ctr" eaLnBrk="0" hangingPunct="0"/>
            <a:endParaRPr lang="en-US" sz="1200">
              <a:solidFill>
                <a:prstClr val="black"/>
              </a:solidFill>
              <a:cs typeface="+mn-cs"/>
            </a:endParaRPr>
          </a:p>
        </p:txBody>
      </p:sp>
      <p:sp>
        <p:nvSpPr>
          <p:cNvPr id="26635" name="Line 26"/>
          <p:cNvSpPr>
            <a:spLocks noChangeShapeType="1"/>
          </p:cNvSpPr>
          <p:nvPr/>
        </p:nvSpPr>
        <p:spPr bwMode="auto">
          <a:xfrm>
            <a:off x="8343900" y="2714625"/>
            <a:ext cx="285750" cy="157163"/>
          </a:xfrm>
          <a:prstGeom prst="line">
            <a:avLst/>
          </a:prstGeom>
          <a:noFill/>
          <a:ln w="9525">
            <a:solidFill>
              <a:schemeClr val="bg1"/>
            </a:solidFill>
            <a:round/>
            <a:headEnd/>
            <a:tailEnd/>
          </a:ln>
        </p:spPr>
        <p:txBody>
          <a:bodyPr wrap="none" anchor="ctr"/>
          <a:lstStyle/>
          <a:p>
            <a:pPr algn="ctr" eaLnBrk="0" hangingPunct="0"/>
            <a:endParaRPr lang="en-US" sz="1200">
              <a:solidFill>
                <a:prstClr val="black"/>
              </a:solidFill>
              <a:cs typeface="+mn-cs"/>
            </a:endParaRPr>
          </a:p>
        </p:txBody>
      </p:sp>
      <p:sp>
        <p:nvSpPr>
          <p:cNvPr id="26636" name="Text Box 29"/>
          <p:cNvSpPr txBox="1">
            <a:spLocks noChangeArrowheads="1"/>
          </p:cNvSpPr>
          <p:nvPr/>
        </p:nvSpPr>
        <p:spPr bwMode="auto">
          <a:xfrm rot="-675697">
            <a:off x="7046160" y="2214355"/>
            <a:ext cx="617477" cy="338554"/>
          </a:xfrm>
          <a:prstGeom prst="rect">
            <a:avLst/>
          </a:prstGeom>
          <a:noFill/>
          <a:ln w="9525">
            <a:noFill/>
            <a:miter lim="800000"/>
            <a:headEnd/>
            <a:tailEnd/>
          </a:ln>
        </p:spPr>
        <p:txBody>
          <a:bodyPr wrap="none">
            <a:spAutoFit/>
          </a:bodyPr>
          <a:lstStyle/>
          <a:p>
            <a:pPr eaLnBrk="0" hangingPunct="0"/>
            <a:r>
              <a:rPr lang="en-US" sz="1600">
                <a:solidFill>
                  <a:prstClr val="black"/>
                </a:solidFill>
                <a:cs typeface="+mn-cs"/>
              </a:rPr>
              <a:t>Area</a:t>
            </a:r>
          </a:p>
        </p:txBody>
      </p:sp>
      <p:sp>
        <p:nvSpPr>
          <p:cNvPr id="26637" name="Freeform 30"/>
          <p:cNvSpPr>
            <a:spLocks/>
          </p:cNvSpPr>
          <p:nvPr/>
        </p:nvSpPr>
        <p:spPr bwMode="auto">
          <a:xfrm>
            <a:off x="5067300" y="1533525"/>
            <a:ext cx="3505200" cy="723900"/>
          </a:xfrm>
          <a:custGeom>
            <a:avLst/>
            <a:gdLst>
              <a:gd name="T0" fmla="*/ 0 w 2208"/>
              <a:gd name="T1" fmla="*/ 2147483647 h 608"/>
              <a:gd name="T2" fmla="*/ 2147483647 w 2208"/>
              <a:gd name="T3" fmla="*/ 2147483647 h 608"/>
              <a:gd name="T4" fmla="*/ 2147483647 w 2208"/>
              <a:gd name="T5" fmla="*/ 2147483647 h 608"/>
              <a:gd name="T6" fmla="*/ 0 60000 65536"/>
              <a:gd name="T7" fmla="*/ 0 60000 65536"/>
              <a:gd name="T8" fmla="*/ 0 60000 65536"/>
              <a:gd name="T9" fmla="*/ 0 w 2208"/>
              <a:gd name="T10" fmla="*/ 0 h 608"/>
              <a:gd name="T11" fmla="*/ 2208 w 2208"/>
              <a:gd name="T12" fmla="*/ 608 h 608"/>
            </a:gdLst>
            <a:ahLst/>
            <a:cxnLst>
              <a:cxn ang="T6">
                <a:pos x="T0" y="T1"/>
              </a:cxn>
              <a:cxn ang="T7">
                <a:pos x="T2" y="T3"/>
              </a:cxn>
              <a:cxn ang="T8">
                <a:pos x="T4" y="T5"/>
              </a:cxn>
            </a:cxnLst>
            <a:rect l="T9" t="T10" r="T11" b="T12"/>
            <a:pathLst>
              <a:path w="2208" h="608">
                <a:moveTo>
                  <a:pt x="0" y="608"/>
                </a:moveTo>
                <a:cubicBezTo>
                  <a:pt x="118" y="516"/>
                  <a:pt x="340" y="112"/>
                  <a:pt x="708" y="56"/>
                </a:cubicBezTo>
                <a:cubicBezTo>
                  <a:pt x="1076" y="0"/>
                  <a:pt x="1896" y="227"/>
                  <a:pt x="2208" y="272"/>
                </a:cubicBezTo>
              </a:path>
            </a:pathLst>
          </a:custGeom>
          <a:ln>
            <a:headEnd type="triangle" w="med" len="med"/>
            <a:tailEnd type="triangle" w="med" len="med"/>
          </a:ln>
        </p:spPr>
        <p:style>
          <a:lnRef idx="1">
            <a:schemeClr val="dk1"/>
          </a:lnRef>
          <a:fillRef idx="0">
            <a:schemeClr val="dk1"/>
          </a:fillRef>
          <a:effectRef idx="0">
            <a:schemeClr val="dk1"/>
          </a:effectRef>
          <a:fontRef idx="minor">
            <a:schemeClr val="tx1"/>
          </a:fontRef>
        </p:style>
        <p:txBody>
          <a:bodyPr wrap="none" anchor="ctr"/>
          <a:lstStyle/>
          <a:p>
            <a:pPr algn="ctr" eaLnBrk="0" hangingPunct="0"/>
            <a:endParaRPr lang="en-US" sz="1200">
              <a:solidFill>
                <a:prstClr val="black"/>
              </a:solidFill>
            </a:endParaRPr>
          </a:p>
        </p:txBody>
      </p:sp>
      <p:sp>
        <p:nvSpPr>
          <p:cNvPr id="26638" name="Freeform 31"/>
          <p:cNvSpPr>
            <a:spLocks/>
          </p:cNvSpPr>
          <p:nvPr/>
        </p:nvSpPr>
        <p:spPr bwMode="auto">
          <a:xfrm>
            <a:off x="5921380" y="1057275"/>
            <a:ext cx="1050925" cy="2000250"/>
          </a:xfrm>
          <a:custGeom>
            <a:avLst/>
            <a:gdLst>
              <a:gd name="T0" fmla="*/ 2147483647 w 662"/>
              <a:gd name="T1" fmla="*/ 0 h 1680"/>
              <a:gd name="T2" fmla="*/ 2147483647 w 662"/>
              <a:gd name="T3" fmla="*/ 2147483647 h 1680"/>
              <a:gd name="T4" fmla="*/ 2147483647 w 662"/>
              <a:gd name="T5" fmla="*/ 2147483647 h 1680"/>
              <a:gd name="T6" fmla="*/ 0 60000 65536"/>
              <a:gd name="T7" fmla="*/ 0 60000 65536"/>
              <a:gd name="T8" fmla="*/ 0 60000 65536"/>
              <a:gd name="T9" fmla="*/ 0 w 662"/>
              <a:gd name="T10" fmla="*/ 0 h 1680"/>
              <a:gd name="T11" fmla="*/ 662 w 662"/>
              <a:gd name="T12" fmla="*/ 1680 h 1680"/>
            </a:gdLst>
            <a:ahLst/>
            <a:cxnLst>
              <a:cxn ang="T6">
                <a:pos x="T0" y="T1"/>
              </a:cxn>
              <a:cxn ang="T7">
                <a:pos x="T2" y="T3"/>
              </a:cxn>
              <a:cxn ang="T8">
                <a:pos x="T4" y="T5"/>
              </a:cxn>
            </a:cxnLst>
            <a:rect l="T9" t="T10" r="T11" b="T12"/>
            <a:pathLst>
              <a:path w="662" h="1680">
                <a:moveTo>
                  <a:pt x="578" y="0"/>
                </a:moveTo>
                <a:cubicBezTo>
                  <a:pt x="482" y="90"/>
                  <a:pt x="0" y="260"/>
                  <a:pt x="14" y="540"/>
                </a:cubicBezTo>
                <a:cubicBezTo>
                  <a:pt x="28" y="820"/>
                  <a:pt x="527" y="1442"/>
                  <a:pt x="662" y="1680"/>
                </a:cubicBezTo>
              </a:path>
            </a:pathLst>
          </a:custGeom>
          <a:ln>
            <a:headEnd type="triangle" w="med" len="med"/>
            <a:tailEnd type="triangle" w="med" len="med"/>
          </a:ln>
        </p:spPr>
        <p:style>
          <a:lnRef idx="1">
            <a:schemeClr val="dk1"/>
          </a:lnRef>
          <a:fillRef idx="0">
            <a:schemeClr val="dk1"/>
          </a:fillRef>
          <a:effectRef idx="0">
            <a:schemeClr val="dk1"/>
          </a:effectRef>
          <a:fontRef idx="minor">
            <a:schemeClr val="tx1"/>
          </a:fontRef>
        </p:style>
        <p:txBody>
          <a:bodyPr wrap="none" anchor="ctr"/>
          <a:lstStyle/>
          <a:p>
            <a:pPr algn="ctr" eaLnBrk="0" hangingPunct="0"/>
            <a:endParaRPr lang="en-US" sz="1200">
              <a:solidFill>
                <a:prstClr val="black"/>
              </a:solidFill>
            </a:endParaRPr>
          </a:p>
        </p:txBody>
      </p:sp>
      <p:sp>
        <p:nvSpPr>
          <p:cNvPr id="26639" name="Text Box 32"/>
          <p:cNvSpPr txBox="1">
            <a:spLocks noChangeArrowheads="1"/>
          </p:cNvSpPr>
          <p:nvPr/>
        </p:nvSpPr>
        <p:spPr bwMode="auto">
          <a:xfrm rot="-600922">
            <a:off x="6437000" y="1185655"/>
            <a:ext cx="1305550" cy="338554"/>
          </a:xfrm>
          <a:prstGeom prst="rect">
            <a:avLst/>
          </a:prstGeom>
          <a:noFill/>
          <a:ln w="9525">
            <a:noFill/>
            <a:miter lim="800000"/>
            <a:headEnd/>
            <a:tailEnd/>
          </a:ln>
        </p:spPr>
        <p:txBody>
          <a:bodyPr wrap="none">
            <a:spAutoFit/>
          </a:bodyPr>
          <a:lstStyle/>
          <a:p>
            <a:pPr eaLnBrk="0" hangingPunct="0"/>
            <a:r>
              <a:rPr lang="en-US" sz="1600" b="1">
                <a:solidFill>
                  <a:prstClr val="black"/>
                </a:solidFill>
                <a:cs typeface="+mn-cs"/>
              </a:rPr>
              <a:t>Solid Angle</a:t>
            </a:r>
            <a:endParaRPr lang="en-US" sz="1600">
              <a:solidFill>
                <a:prstClr val="black"/>
              </a:solidFill>
              <a:cs typeface="+mn-cs"/>
            </a:endParaRPr>
          </a:p>
        </p:txBody>
      </p:sp>
      <p:sp>
        <p:nvSpPr>
          <p:cNvPr id="21" name="TextBox 20"/>
          <p:cNvSpPr txBox="1"/>
          <p:nvPr/>
        </p:nvSpPr>
        <p:spPr>
          <a:xfrm>
            <a:off x="5759353" y="3368180"/>
            <a:ext cx="2121093" cy="369332"/>
          </a:xfrm>
          <a:prstGeom prst="rect">
            <a:avLst/>
          </a:prstGeom>
          <a:noFill/>
        </p:spPr>
        <p:txBody>
          <a:bodyPr wrap="none" rtlCol="0">
            <a:spAutoFit/>
          </a:bodyPr>
          <a:lstStyle/>
          <a:p>
            <a:r>
              <a:rPr lang="en-US" dirty="0"/>
              <a:t>Practical definition:</a:t>
            </a:r>
          </a:p>
        </p:txBody>
      </p:sp>
      <p:sp>
        <p:nvSpPr>
          <p:cNvPr id="2" name="TextBox 1">
            <a:extLst>
              <a:ext uri="{FF2B5EF4-FFF2-40B4-BE49-F238E27FC236}">
                <a16:creationId xmlns:a16="http://schemas.microsoft.com/office/drawing/2014/main" id="{653D6BE7-6C6B-49E7-87D3-946B2147B40F}"/>
              </a:ext>
            </a:extLst>
          </p:cNvPr>
          <p:cNvSpPr txBox="1"/>
          <p:nvPr/>
        </p:nvSpPr>
        <p:spPr>
          <a:xfrm>
            <a:off x="-6880" y="4320750"/>
            <a:ext cx="4631167" cy="200055"/>
          </a:xfrm>
          <a:prstGeom prst="rect">
            <a:avLst/>
          </a:prstGeom>
          <a:noFill/>
        </p:spPr>
        <p:txBody>
          <a:bodyPr wrap="square" rtlCol="0">
            <a:spAutoFit/>
          </a:bodyPr>
          <a:lstStyle/>
          <a:p>
            <a:r>
              <a:rPr lang="en-US" sz="700" dirty="0"/>
              <a:t>For more information, visit: </a:t>
            </a:r>
            <a:r>
              <a:rPr lang="en-US" sz="700" dirty="0">
                <a:solidFill>
                  <a:srgbClr val="0070C0"/>
                </a:solidFill>
                <a:hlinkClick r:id="rId2">
                  <a:extLst>
                    <a:ext uri="{A12FA001-AC4F-418D-AE19-62706E023703}">
                      <ahyp:hlinkClr xmlns:ahyp="http://schemas.microsoft.com/office/drawing/2018/hyperlinkcolor" val="tx"/>
                    </a:ext>
                  </a:extLst>
                </a:hlinkClick>
              </a:rPr>
              <a:t>https://training.ti.com/etendue-how-brief-introduction-etendue-projection-systems</a:t>
            </a:r>
            <a:r>
              <a:rPr lang="en-US" sz="700" dirty="0">
                <a:solidFill>
                  <a:srgbClr val="0070C0"/>
                </a:solidFill>
              </a:rPr>
              <a:t>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BA2EC90-7B55-4E07-BF4D-EB6950C55996}"/>
                  </a:ext>
                </a:extLst>
              </p:cNvPr>
              <p:cNvSpPr txBox="1"/>
              <p:nvPr/>
            </p:nvSpPr>
            <p:spPr>
              <a:xfrm>
                <a:off x="5235614" y="3762805"/>
                <a:ext cx="3122064" cy="523220"/>
              </a:xfrm>
              <a:prstGeom prst="rect">
                <a:avLst/>
              </a:prstGeom>
              <a:solidFill>
                <a:srgbClr val="FFFFCC"/>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𝐸𝑡𝑒𝑛𝑑𝑢𝑒</m:t>
                      </m:r>
                      <m:r>
                        <a:rPr lang="en-US" sz="1400" b="0" i="1" smtClean="0">
                          <a:latin typeface="Cambria Math" panose="02040503050406030204" pitchFamily="18" charset="0"/>
                        </a:rPr>
                        <m:t> ≅ </m:t>
                      </m:r>
                      <m:r>
                        <a:rPr lang="en-US" sz="1400" b="0" i="1" smtClean="0">
                          <a:latin typeface="Cambria Math" panose="02040503050406030204" pitchFamily="18" charset="0"/>
                          <a:ea typeface="Cambria Math" panose="02040503050406030204" pitchFamily="18" charset="0"/>
                        </a:rPr>
                        <m:t>𝜋</m:t>
                      </m:r>
                      <m:r>
                        <a:rPr lang="en-US" sz="1400" b="0" i="1" smtClean="0">
                          <a:latin typeface="Cambria Math" panose="02040503050406030204" pitchFamily="18" charset="0"/>
                          <a:ea typeface="Cambria Math" panose="02040503050406030204" pitchFamily="18" charset="0"/>
                        </a:rPr>
                        <m:t> ×</m:t>
                      </m:r>
                      <m:r>
                        <a:rPr lang="en-US" sz="1400" b="0" i="1" smtClean="0">
                          <a:latin typeface="Cambria Math" panose="02040503050406030204" pitchFamily="18" charset="0"/>
                          <a:ea typeface="Cambria Math" panose="02040503050406030204" pitchFamily="18" charset="0"/>
                        </a:rPr>
                        <m:t>𝐴𝑟𝑒𝑎</m:t>
                      </m:r>
                      <m:r>
                        <a:rPr lang="en-US" sz="1400" b="0" i="1" smtClean="0">
                          <a:latin typeface="Cambria Math" panose="02040503050406030204" pitchFamily="18" charset="0"/>
                          <a:ea typeface="Cambria Math" panose="02040503050406030204" pitchFamily="18" charset="0"/>
                        </a:rPr>
                        <m:t> × </m:t>
                      </m:r>
                      <m:func>
                        <m:funcPr>
                          <m:ctrlPr>
                            <a:rPr lang="en-US" sz="1400" b="0" i="1" smtClean="0">
                              <a:latin typeface="Cambria Math" panose="02040503050406030204" pitchFamily="18" charset="0"/>
                              <a:ea typeface="Cambria Math" panose="02040503050406030204" pitchFamily="18" charset="0"/>
                            </a:rPr>
                          </m:ctrlPr>
                        </m:funcPr>
                        <m:fName>
                          <m:sSup>
                            <m:sSupPr>
                              <m:ctrlPr>
                                <a:rPr lang="en-US" sz="1400" b="0" i="1" smtClean="0">
                                  <a:latin typeface="Cambria Math" panose="02040503050406030204" pitchFamily="18" charset="0"/>
                                  <a:ea typeface="Cambria Math" panose="02040503050406030204" pitchFamily="18" charset="0"/>
                                </a:rPr>
                              </m:ctrlPr>
                            </m:sSupPr>
                            <m:e>
                              <m:r>
                                <m:rPr>
                                  <m:sty m:val="p"/>
                                </m:rPr>
                                <a:rPr lang="en-US" sz="1400" b="0" i="0" smtClean="0">
                                  <a:latin typeface="Cambria Math" panose="02040503050406030204" pitchFamily="18" charset="0"/>
                                  <a:ea typeface="Cambria Math" panose="02040503050406030204" pitchFamily="18" charset="0"/>
                                </a:rPr>
                                <m:t>sin</m:t>
                              </m:r>
                            </m:e>
                            <m:sup>
                              <m:r>
                                <a:rPr lang="en-US" sz="1400" b="0" i="1" smtClean="0">
                                  <a:latin typeface="Cambria Math" panose="02040503050406030204" pitchFamily="18" charset="0"/>
                                  <a:ea typeface="Cambria Math" panose="02040503050406030204" pitchFamily="18" charset="0"/>
                                </a:rPr>
                                <m:t>2</m:t>
                              </m:r>
                            </m:sup>
                          </m:sSup>
                        </m:fName>
                        <m:e>
                          <m:r>
                            <a:rPr lang="en-US" sz="1400" b="0" i="1" smtClean="0">
                              <a:latin typeface="Cambria Math" panose="02040503050406030204" pitchFamily="18" charset="0"/>
                              <a:ea typeface="Cambria Math" panose="02040503050406030204" pitchFamily="18" charset="0"/>
                            </a:rPr>
                            <m:t>𝜃</m:t>
                          </m:r>
                        </m:e>
                      </m:func>
                    </m:oMath>
                  </m:oMathPara>
                </a14:m>
                <a:endParaRPr lang="en-US" sz="1400" b="0" dirty="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 </m:t>
                      </m:r>
                      <m:r>
                        <a:rPr lang="en-US" sz="1400" b="0" i="1" smtClean="0">
                          <a:latin typeface="Cambria Math" panose="02040503050406030204" pitchFamily="18" charset="0"/>
                        </a:rPr>
                        <m:t>𝐸𝑡𝑒𝑛𝑑𝑢𝑒</m:t>
                      </m:r>
                      <m:r>
                        <a:rPr lang="en-US" sz="1400" b="0" i="1" smtClean="0">
                          <a:latin typeface="Cambria Math" panose="02040503050406030204" pitchFamily="18" charset="0"/>
                        </a:rPr>
                        <m:t> ≅</m:t>
                      </m:r>
                      <m:r>
                        <a:rPr lang="en-US" sz="1400" b="0" i="1" smtClean="0">
                          <a:latin typeface="Cambria Math" panose="02040503050406030204" pitchFamily="18" charset="0"/>
                          <a:ea typeface="Cambria Math" panose="02040503050406030204" pitchFamily="18" charset="0"/>
                        </a:rPr>
                        <m:t>𝐴𝑟𝑒𝑎</m:t>
                      </m:r>
                      <m:r>
                        <a:rPr lang="en-US" sz="1400" b="0" i="1" smtClean="0">
                          <a:latin typeface="Cambria Math" panose="02040503050406030204" pitchFamily="18" charset="0"/>
                          <a:ea typeface="Cambria Math" panose="02040503050406030204" pitchFamily="18" charset="0"/>
                        </a:rPr>
                        <m:t> ×</m:t>
                      </m:r>
                      <m:r>
                        <a:rPr lang="en-US" sz="1400" b="0" i="1" smtClean="0">
                          <a:latin typeface="Cambria Math" panose="02040503050406030204" pitchFamily="18" charset="0"/>
                          <a:ea typeface="Cambria Math" panose="02040503050406030204" pitchFamily="18" charset="0"/>
                        </a:rPr>
                        <m:t>𝑆𝑜𝑙𝑖𝑑</m:t>
                      </m:r>
                      <m:r>
                        <a:rPr lang="en-US" sz="1400" b="0" i="1" smtClean="0">
                          <a:latin typeface="Cambria Math" panose="02040503050406030204" pitchFamily="18" charset="0"/>
                          <a:ea typeface="Cambria Math" panose="02040503050406030204" pitchFamily="18" charset="0"/>
                        </a:rPr>
                        <m:t> </m:t>
                      </m:r>
                      <m:r>
                        <a:rPr lang="en-US" sz="1400" b="0" i="1" smtClean="0">
                          <a:latin typeface="Cambria Math" panose="02040503050406030204" pitchFamily="18" charset="0"/>
                          <a:ea typeface="Cambria Math" panose="02040503050406030204" pitchFamily="18" charset="0"/>
                        </a:rPr>
                        <m:t>𝐴𝑛𝑔𝑙𝑒</m:t>
                      </m:r>
                    </m:oMath>
                  </m:oMathPara>
                </a14:m>
                <a:endParaRPr lang="en-US" sz="1400" dirty="0"/>
              </a:p>
            </p:txBody>
          </p:sp>
        </mc:Choice>
        <mc:Fallback xmlns="">
          <p:sp>
            <p:nvSpPr>
              <p:cNvPr id="10" name="TextBox 9">
                <a:extLst>
                  <a:ext uri="{FF2B5EF4-FFF2-40B4-BE49-F238E27FC236}">
                    <a16:creationId xmlns:a16="http://schemas.microsoft.com/office/drawing/2014/main" id="{BBA2EC90-7B55-4E07-BF4D-EB6950C55996}"/>
                  </a:ext>
                </a:extLst>
              </p:cNvPr>
              <p:cNvSpPr txBox="1">
                <a:spLocks noRot="1" noChangeAspect="1" noMove="1" noResize="1" noEditPoints="1" noAdjustHandles="1" noChangeArrowheads="1" noChangeShapeType="1" noTextEdit="1"/>
              </p:cNvSpPr>
              <p:nvPr/>
            </p:nvSpPr>
            <p:spPr>
              <a:xfrm>
                <a:off x="5235614" y="3762805"/>
                <a:ext cx="3122064" cy="523220"/>
              </a:xfrm>
              <a:prstGeom prst="rect">
                <a:avLst/>
              </a:prstGeom>
              <a:blipFill>
                <a:blip r:embed="rId3"/>
                <a:stretch>
                  <a:fillRect b="-4651"/>
                </a:stretch>
              </a:blipFill>
            </p:spPr>
            <p:txBody>
              <a:bodyPr/>
              <a:lstStyle/>
              <a:p>
                <a:r>
                  <a:rPr lang="en-US">
                    <a:noFill/>
                  </a:rPr>
                  <a:t> </a:t>
                </a:r>
              </a:p>
            </p:txBody>
          </p:sp>
        </mc:Fallback>
      </mc:AlternateContent>
    </p:spTree>
    <p:extLst>
      <p:ext uri="{BB962C8B-B14F-4D97-AF65-F5344CB8AC3E}">
        <p14:creationId xmlns:p14="http://schemas.microsoft.com/office/powerpoint/2010/main" val="1693744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Etendue</a:t>
            </a:r>
            <a:r>
              <a:rPr lang="en-US" dirty="0"/>
              <a:t>: LED source illustration</a:t>
            </a:r>
          </a:p>
        </p:txBody>
      </p:sp>
      <p:graphicFrame>
        <p:nvGraphicFramePr>
          <p:cNvPr id="172" name="Content Placeholder 171"/>
          <p:cNvGraphicFramePr>
            <a:graphicFrameLocks noGrp="1" noChangeAspect="1"/>
          </p:cNvGraphicFramePr>
          <p:nvPr>
            <p:ph idx="1"/>
            <p:extLst>
              <p:ext uri="{D42A27DB-BD31-4B8C-83A1-F6EECF244321}">
                <p14:modId xmlns:p14="http://schemas.microsoft.com/office/powerpoint/2010/main" val="3074171121"/>
              </p:ext>
            </p:extLst>
          </p:nvPr>
        </p:nvGraphicFramePr>
        <p:xfrm>
          <a:off x="2484611" y="1181613"/>
          <a:ext cx="165100" cy="215900"/>
        </p:xfrm>
        <a:graphic>
          <a:graphicData uri="http://schemas.openxmlformats.org/presentationml/2006/ole">
            <mc:AlternateContent xmlns:mc="http://schemas.openxmlformats.org/markup-compatibility/2006">
              <mc:Choice xmlns:v="urn:schemas-microsoft-com:vml" Requires="v">
                <p:oleObj spid="_x0000_s13931" name="Equation" r:id="rId3" imgW="164880" imgH="215640" progId="Equation.3">
                  <p:embed/>
                </p:oleObj>
              </mc:Choice>
              <mc:Fallback>
                <p:oleObj name="Equation" r:id="rId3" imgW="164880" imgH="215640" progId="Equation.3">
                  <p:embed/>
                  <p:pic>
                    <p:nvPicPr>
                      <p:cNvPr id="172" name="Content Placeholder 171"/>
                      <p:cNvPicPr/>
                      <p:nvPr/>
                    </p:nvPicPr>
                    <p:blipFill>
                      <a:blip r:embed="rId4"/>
                      <a:stretch>
                        <a:fillRect/>
                      </a:stretch>
                    </p:blipFill>
                    <p:spPr>
                      <a:xfrm>
                        <a:off x="2484611" y="1181613"/>
                        <a:ext cx="165100" cy="215900"/>
                      </a:xfrm>
                      <a:prstGeom prst="rect">
                        <a:avLst/>
                      </a:prstGeom>
                    </p:spPr>
                  </p:pic>
                </p:oleObj>
              </mc:Fallback>
            </mc:AlternateContent>
          </a:graphicData>
        </a:graphic>
      </p:graphicFrame>
      <p:sp>
        <p:nvSpPr>
          <p:cNvPr id="4" name="Slide Number Placeholder 3"/>
          <p:cNvSpPr>
            <a:spLocks noGrp="1"/>
          </p:cNvSpPr>
          <p:nvPr>
            <p:ph type="sldNum" sz="quarter" idx="10"/>
          </p:nvPr>
        </p:nvSpPr>
        <p:spPr/>
        <p:txBody>
          <a:bodyPr/>
          <a:lstStyle/>
          <a:p>
            <a:fld id="{3B20521C-F793-4067-BB07-C7AF74E21EF3}" type="slidenum">
              <a:rPr lang="en-US" smtClean="0"/>
              <a:pPr/>
              <a:t>14</a:t>
            </a:fld>
            <a:endParaRPr lang="en-US"/>
          </a:p>
        </p:txBody>
      </p:sp>
      <p:sp>
        <p:nvSpPr>
          <p:cNvPr id="5" name="Rectangle 4"/>
          <p:cNvSpPr/>
          <p:nvPr/>
        </p:nvSpPr>
        <p:spPr>
          <a:xfrm>
            <a:off x="693423" y="1202841"/>
            <a:ext cx="45719" cy="185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1359546" y="968073"/>
            <a:ext cx="304800" cy="672923"/>
            <a:chOff x="1092200" y="1549400"/>
            <a:chExt cx="304800" cy="876300"/>
          </a:xfrm>
        </p:grpSpPr>
        <p:sp>
          <p:nvSpPr>
            <p:cNvPr id="6" name="Rectangle 5"/>
            <p:cNvSpPr/>
            <p:nvPr/>
          </p:nvSpPr>
          <p:spPr>
            <a:xfrm>
              <a:off x="1143000" y="1549400"/>
              <a:ext cx="190500" cy="8763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092200" y="1549400"/>
              <a:ext cx="304800" cy="876300"/>
            </a:xfrm>
            <a:prstGeom prst="ellipse">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 name="Straight Connector 10"/>
          <p:cNvCxnSpPr>
            <a:stCxn id="5" idx="0"/>
          </p:cNvCxnSpPr>
          <p:nvPr/>
        </p:nvCxnSpPr>
        <p:spPr>
          <a:xfrm>
            <a:off x="716278" y="1202841"/>
            <a:ext cx="1591336" cy="183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5" idx="2"/>
          </p:cNvCxnSpPr>
          <p:nvPr/>
        </p:nvCxnSpPr>
        <p:spPr>
          <a:xfrm flipV="1">
            <a:off x="716278" y="1204785"/>
            <a:ext cx="1591336" cy="183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5" idx="1"/>
            <a:endCxn id="7" idx="0"/>
          </p:cNvCxnSpPr>
          <p:nvPr/>
        </p:nvCxnSpPr>
        <p:spPr>
          <a:xfrm flipV="1">
            <a:off x="693418" y="968073"/>
            <a:ext cx="818528" cy="3276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7" idx="0"/>
          </p:cNvCxnSpPr>
          <p:nvPr/>
        </p:nvCxnSpPr>
        <p:spPr>
          <a:xfrm>
            <a:off x="1511950" y="968073"/>
            <a:ext cx="783579" cy="327641"/>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1542831" y="1292891"/>
            <a:ext cx="824854" cy="34095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5" idx="3"/>
            <a:endCxn id="7" idx="4"/>
          </p:cNvCxnSpPr>
          <p:nvPr/>
        </p:nvCxnSpPr>
        <p:spPr>
          <a:xfrm>
            <a:off x="739148" y="1295709"/>
            <a:ext cx="772809" cy="345282"/>
          </a:xfrm>
          <a:prstGeom prst="line">
            <a:avLst/>
          </a:prstGeom>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739148" y="2145816"/>
            <a:ext cx="45719" cy="185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p:cNvGrpSpPr/>
          <p:nvPr/>
        </p:nvGrpSpPr>
        <p:grpSpPr>
          <a:xfrm>
            <a:off x="1771504" y="1946440"/>
            <a:ext cx="264462" cy="672923"/>
            <a:chOff x="1092200" y="1549400"/>
            <a:chExt cx="304800" cy="876300"/>
          </a:xfrm>
        </p:grpSpPr>
        <p:sp>
          <p:nvSpPr>
            <p:cNvPr id="39" name="Rectangle 38"/>
            <p:cNvSpPr/>
            <p:nvPr/>
          </p:nvSpPr>
          <p:spPr>
            <a:xfrm>
              <a:off x="1143000" y="1549400"/>
              <a:ext cx="190500" cy="8763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1092200" y="1549400"/>
              <a:ext cx="304800" cy="876300"/>
            </a:xfrm>
            <a:prstGeom prst="ellipse">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2" name="Straight Connector 41"/>
          <p:cNvCxnSpPr>
            <a:stCxn id="37" idx="0"/>
          </p:cNvCxnSpPr>
          <p:nvPr/>
        </p:nvCxnSpPr>
        <p:spPr>
          <a:xfrm>
            <a:off x="761997" y="2145820"/>
            <a:ext cx="2759736" cy="274163"/>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37" idx="2"/>
          </p:cNvCxnSpPr>
          <p:nvPr/>
        </p:nvCxnSpPr>
        <p:spPr>
          <a:xfrm flipV="1">
            <a:off x="761997" y="2134081"/>
            <a:ext cx="2759736" cy="197477"/>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37" idx="1"/>
            <a:endCxn id="40" idx="0"/>
          </p:cNvCxnSpPr>
          <p:nvPr/>
        </p:nvCxnSpPr>
        <p:spPr>
          <a:xfrm flipV="1">
            <a:off x="739137" y="1946440"/>
            <a:ext cx="1164598" cy="292249"/>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879485" y="1946435"/>
            <a:ext cx="1605909" cy="330592"/>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40" idx="4"/>
          </p:cNvCxnSpPr>
          <p:nvPr/>
        </p:nvCxnSpPr>
        <p:spPr>
          <a:xfrm flipV="1">
            <a:off x="1903736" y="2277032"/>
            <a:ext cx="1605909" cy="342331"/>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37" idx="3"/>
            <a:endCxn id="40" idx="4"/>
          </p:cNvCxnSpPr>
          <p:nvPr/>
        </p:nvCxnSpPr>
        <p:spPr>
          <a:xfrm>
            <a:off x="784867" y="2238686"/>
            <a:ext cx="1118879" cy="380674"/>
          </a:xfrm>
          <a:prstGeom prst="line">
            <a:avLst/>
          </a:prstGeom>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779812" y="3156534"/>
            <a:ext cx="45719" cy="185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71"/>
          <p:cNvGrpSpPr/>
          <p:nvPr/>
        </p:nvGrpSpPr>
        <p:grpSpPr>
          <a:xfrm>
            <a:off x="2035966" y="2907149"/>
            <a:ext cx="152400" cy="672923"/>
            <a:chOff x="1092200" y="1549400"/>
            <a:chExt cx="304800" cy="876300"/>
          </a:xfrm>
        </p:grpSpPr>
        <p:sp>
          <p:nvSpPr>
            <p:cNvPr id="73" name="Rectangle 72"/>
            <p:cNvSpPr/>
            <p:nvPr/>
          </p:nvSpPr>
          <p:spPr>
            <a:xfrm>
              <a:off x="1143000" y="1549400"/>
              <a:ext cx="190500" cy="8763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1092200" y="1549400"/>
              <a:ext cx="304800" cy="876300"/>
            </a:xfrm>
            <a:prstGeom prst="ellipse">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6" name="Straight Connector 75"/>
          <p:cNvCxnSpPr>
            <a:stCxn id="71" idx="0"/>
          </p:cNvCxnSpPr>
          <p:nvPr/>
        </p:nvCxnSpPr>
        <p:spPr>
          <a:xfrm>
            <a:off x="802672" y="3156539"/>
            <a:ext cx="3995579" cy="354035"/>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71" idx="2"/>
          </p:cNvCxnSpPr>
          <p:nvPr/>
        </p:nvCxnSpPr>
        <p:spPr>
          <a:xfrm flipV="1">
            <a:off x="802672" y="3104430"/>
            <a:ext cx="3995579" cy="237847"/>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71" idx="1"/>
            <a:endCxn id="74" idx="0"/>
          </p:cNvCxnSpPr>
          <p:nvPr/>
        </p:nvCxnSpPr>
        <p:spPr>
          <a:xfrm flipV="1">
            <a:off x="779804" y="2907145"/>
            <a:ext cx="1332365" cy="342258"/>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a:stCxn id="74" idx="0"/>
            <a:endCxn id="135" idx="1"/>
          </p:cNvCxnSpPr>
          <p:nvPr/>
        </p:nvCxnSpPr>
        <p:spPr>
          <a:xfrm>
            <a:off x="2112166" y="2907147"/>
            <a:ext cx="2686074" cy="388034"/>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p:cNvCxnSpPr>
            <a:stCxn id="74" idx="4"/>
            <a:endCxn id="135" idx="1"/>
          </p:cNvCxnSpPr>
          <p:nvPr/>
        </p:nvCxnSpPr>
        <p:spPr>
          <a:xfrm flipV="1">
            <a:off x="2112166" y="3295179"/>
            <a:ext cx="2686074" cy="2848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p:cNvCxnSpPr>
            <a:stCxn id="71" idx="3"/>
            <a:endCxn id="74" idx="4"/>
          </p:cNvCxnSpPr>
          <p:nvPr/>
        </p:nvCxnSpPr>
        <p:spPr>
          <a:xfrm>
            <a:off x="825520" y="3249407"/>
            <a:ext cx="1286646" cy="330665"/>
          </a:xfrm>
          <a:prstGeom prst="line">
            <a:avLst/>
          </a:prstGeom>
        </p:spPr>
        <p:style>
          <a:lnRef idx="1">
            <a:schemeClr val="accent1"/>
          </a:lnRef>
          <a:fillRef idx="0">
            <a:schemeClr val="accent1"/>
          </a:fillRef>
          <a:effectRef idx="0">
            <a:schemeClr val="accent1"/>
          </a:effectRef>
          <a:fontRef idx="minor">
            <a:schemeClr val="tx1"/>
          </a:fontRef>
        </p:style>
      </p:cxnSp>
      <p:sp>
        <p:nvSpPr>
          <p:cNvPr id="133" name="Rectangle 132"/>
          <p:cNvSpPr/>
          <p:nvPr/>
        </p:nvSpPr>
        <p:spPr>
          <a:xfrm>
            <a:off x="2316591" y="1187144"/>
            <a:ext cx="45719" cy="2347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p:cNvSpPr/>
          <p:nvPr/>
        </p:nvSpPr>
        <p:spPr>
          <a:xfrm>
            <a:off x="3521744" y="2096782"/>
            <a:ext cx="45719" cy="3514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p:cNvSpPr/>
          <p:nvPr/>
        </p:nvSpPr>
        <p:spPr>
          <a:xfrm>
            <a:off x="4798240" y="3079793"/>
            <a:ext cx="78560" cy="4307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2" name="Straight Connector 141"/>
          <p:cNvCxnSpPr>
            <a:endCxn id="133" idx="1"/>
          </p:cNvCxnSpPr>
          <p:nvPr/>
        </p:nvCxnSpPr>
        <p:spPr>
          <a:xfrm>
            <a:off x="1511957" y="1304534"/>
            <a:ext cx="804635" cy="1"/>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a:stCxn id="40" idx="6"/>
          </p:cNvCxnSpPr>
          <p:nvPr/>
        </p:nvCxnSpPr>
        <p:spPr>
          <a:xfrm>
            <a:off x="2035966" y="2282902"/>
            <a:ext cx="1449422" cy="1"/>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a:endCxn id="135" idx="1"/>
          </p:cNvCxnSpPr>
          <p:nvPr/>
        </p:nvCxnSpPr>
        <p:spPr>
          <a:xfrm>
            <a:off x="2232132" y="3257901"/>
            <a:ext cx="2566115" cy="37283"/>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60" name="Arc 159"/>
          <p:cNvSpPr/>
          <p:nvPr/>
        </p:nvSpPr>
        <p:spPr>
          <a:xfrm rot="10800000">
            <a:off x="1914274" y="1011201"/>
            <a:ext cx="714375" cy="563384"/>
          </a:xfrm>
          <a:prstGeom prst="arc">
            <a:avLst>
              <a:gd name="adj1" fmla="val 18698012"/>
              <a:gd name="adj2" fmla="val 0"/>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1" name="Arc 160"/>
          <p:cNvSpPr/>
          <p:nvPr/>
        </p:nvSpPr>
        <p:spPr>
          <a:xfrm rot="10800000" flipV="1">
            <a:off x="1903746" y="895307"/>
            <a:ext cx="714375" cy="473164"/>
          </a:xfrm>
          <a:prstGeom prst="arc">
            <a:avLst>
              <a:gd name="adj1" fmla="val 18698012"/>
              <a:gd name="adj2" fmla="val 0"/>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3" name="Straight Connector 162"/>
          <p:cNvCxnSpPr/>
          <p:nvPr/>
        </p:nvCxnSpPr>
        <p:spPr>
          <a:xfrm>
            <a:off x="2466985" y="1202840"/>
            <a:ext cx="17581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2481142" y="1421915"/>
            <a:ext cx="161663" cy="19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Arrow Connector 166"/>
          <p:cNvCxnSpPr/>
          <p:nvPr/>
        </p:nvCxnSpPr>
        <p:spPr>
          <a:xfrm flipH="1">
            <a:off x="2545360" y="1011199"/>
            <a:ext cx="9524" cy="17264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9" name="Straight Arrow Connector 168"/>
          <p:cNvCxnSpPr/>
          <p:nvPr/>
        </p:nvCxnSpPr>
        <p:spPr>
          <a:xfrm flipH="1" flipV="1">
            <a:off x="2554885" y="1436367"/>
            <a:ext cx="8928" cy="20462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73" name="Object 172"/>
          <p:cNvGraphicFramePr>
            <a:graphicFrameLocks noGrp="1" noChangeAspect="1"/>
          </p:cNvGraphicFramePr>
          <p:nvPr>
            <p:extLst>
              <p:ext uri="{D42A27DB-BD31-4B8C-83A1-F6EECF244321}">
                <p14:modId xmlns:p14="http://schemas.microsoft.com/office/powerpoint/2010/main" val="3424555838"/>
              </p:ext>
            </p:extLst>
          </p:nvPr>
        </p:nvGraphicFramePr>
        <p:xfrm>
          <a:off x="2079636" y="719451"/>
          <a:ext cx="258763" cy="320279"/>
        </p:xfrm>
        <a:graphic>
          <a:graphicData uri="http://schemas.openxmlformats.org/presentationml/2006/ole">
            <mc:AlternateContent xmlns:mc="http://schemas.openxmlformats.org/markup-compatibility/2006">
              <mc:Choice xmlns:v="urn:schemas-microsoft-com:vml" Requires="v">
                <p:oleObj spid="_x0000_s13932" name="Equation" r:id="rId5" imgW="152280" imgH="215640" progId="Equation.3">
                  <p:embed/>
                </p:oleObj>
              </mc:Choice>
              <mc:Fallback>
                <p:oleObj name="Equation" r:id="rId5" imgW="152280" imgH="215640" progId="Equation.3">
                  <p:embed/>
                  <p:pic>
                    <p:nvPicPr>
                      <p:cNvPr id="173" name="Object 172"/>
                      <p:cNvPicPr>
                        <a:picLocks noGrp="1" noChangeAspect="1" noChangeArrowheads="1"/>
                      </p:cNvPicPr>
                      <p:nvPr/>
                    </p:nvPicPr>
                    <p:blipFill>
                      <a:blip r:embed="rId6"/>
                      <a:srcRect/>
                      <a:stretch>
                        <a:fillRect/>
                      </a:stretch>
                    </p:blipFill>
                    <p:spPr bwMode="auto">
                      <a:xfrm>
                        <a:off x="2079636" y="719451"/>
                        <a:ext cx="258763" cy="320279"/>
                      </a:xfrm>
                      <a:prstGeom prst="rect">
                        <a:avLst/>
                      </a:prstGeom>
                      <a:noFill/>
                      <a:ln>
                        <a:noFill/>
                      </a:ln>
                    </p:spPr>
                  </p:pic>
                </p:oleObj>
              </mc:Fallback>
            </mc:AlternateContent>
          </a:graphicData>
        </a:graphic>
      </p:graphicFrame>
      <p:sp>
        <p:nvSpPr>
          <p:cNvPr id="175" name="Arc 174"/>
          <p:cNvSpPr/>
          <p:nvPr/>
        </p:nvSpPr>
        <p:spPr>
          <a:xfrm rot="10800000">
            <a:off x="2862839" y="1990794"/>
            <a:ext cx="714375" cy="563384"/>
          </a:xfrm>
          <a:prstGeom prst="arc">
            <a:avLst>
              <a:gd name="adj1" fmla="val 18698012"/>
              <a:gd name="adj2" fmla="val 0"/>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6" name="Arc 175"/>
          <p:cNvSpPr/>
          <p:nvPr/>
        </p:nvSpPr>
        <p:spPr>
          <a:xfrm rot="10800000" flipV="1">
            <a:off x="2862839" y="1897496"/>
            <a:ext cx="714375" cy="473164"/>
          </a:xfrm>
          <a:prstGeom prst="arc">
            <a:avLst>
              <a:gd name="adj1" fmla="val 18698012"/>
              <a:gd name="adj2" fmla="val 0"/>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7" name="Straight Connector 176"/>
          <p:cNvCxnSpPr/>
          <p:nvPr/>
        </p:nvCxnSpPr>
        <p:spPr>
          <a:xfrm>
            <a:off x="3678917" y="2096115"/>
            <a:ext cx="17581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3693073" y="2448212"/>
            <a:ext cx="161663" cy="19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Arrow Connector 178"/>
          <p:cNvCxnSpPr/>
          <p:nvPr/>
        </p:nvCxnSpPr>
        <p:spPr>
          <a:xfrm flipH="1">
            <a:off x="3757291" y="1904473"/>
            <a:ext cx="9524" cy="17264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0" name="Straight Arrow Connector 179"/>
          <p:cNvCxnSpPr/>
          <p:nvPr/>
        </p:nvCxnSpPr>
        <p:spPr>
          <a:xfrm flipH="1" flipV="1">
            <a:off x="3766816" y="2462664"/>
            <a:ext cx="8928" cy="20462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81" name="Content Placeholder 171"/>
          <p:cNvGraphicFramePr>
            <a:graphicFrameLocks noChangeAspect="1"/>
          </p:cNvGraphicFramePr>
          <p:nvPr>
            <p:extLst>
              <p:ext uri="{D42A27DB-BD31-4B8C-83A1-F6EECF244321}">
                <p14:modId xmlns:p14="http://schemas.microsoft.com/office/powerpoint/2010/main" val="838121218"/>
              </p:ext>
            </p:extLst>
          </p:nvPr>
        </p:nvGraphicFramePr>
        <p:xfrm>
          <a:off x="3676648" y="2127125"/>
          <a:ext cx="306387" cy="278606"/>
        </p:xfrm>
        <a:graphic>
          <a:graphicData uri="http://schemas.openxmlformats.org/presentationml/2006/ole">
            <mc:AlternateContent xmlns:mc="http://schemas.openxmlformats.org/markup-compatibility/2006">
              <mc:Choice xmlns:v="urn:schemas-microsoft-com:vml" Requires="v">
                <p:oleObj spid="_x0000_s13933" name="Equation" r:id="rId7" imgW="177480" imgH="215640" progId="Equation.3">
                  <p:embed/>
                </p:oleObj>
              </mc:Choice>
              <mc:Fallback>
                <p:oleObj name="Equation" r:id="rId7" imgW="177480" imgH="215640" progId="Equation.3">
                  <p:embed/>
                  <p:pic>
                    <p:nvPicPr>
                      <p:cNvPr id="181" name="Content Placeholder 171"/>
                      <p:cNvPicPr/>
                      <p:nvPr/>
                    </p:nvPicPr>
                    <p:blipFill>
                      <a:blip r:embed="rId8"/>
                      <a:stretch>
                        <a:fillRect/>
                      </a:stretch>
                    </p:blipFill>
                    <p:spPr>
                      <a:xfrm>
                        <a:off x="3676648" y="2127125"/>
                        <a:ext cx="306387" cy="278606"/>
                      </a:xfrm>
                      <a:prstGeom prst="rect">
                        <a:avLst/>
                      </a:prstGeom>
                    </p:spPr>
                  </p:pic>
                </p:oleObj>
              </mc:Fallback>
            </mc:AlternateContent>
          </a:graphicData>
        </a:graphic>
      </p:graphicFrame>
      <p:graphicFrame>
        <p:nvGraphicFramePr>
          <p:cNvPr id="182" name="Object 181"/>
          <p:cNvGraphicFramePr>
            <a:graphicFrameLocks noGrp="1" noChangeAspect="1"/>
          </p:cNvGraphicFramePr>
          <p:nvPr>
            <p:extLst>
              <p:ext uri="{D42A27DB-BD31-4B8C-83A1-F6EECF244321}">
                <p14:modId xmlns:p14="http://schemas.microsoft.com/office/powerpoint/2010/main" val="1766764154"/>
              </p:ext>
            </p:extLst>
          </p:nvPr>
        </p:nvGraphicFramePr>
        <p:xfrm>
          <a:off x="3080319" y="1676703"/>
          <a:ext cx="279400" cy="320279"/>
        </p:xfrm>
        <a:graphic>
          <a:graphicData uri="http://schemas.openxmlformats.org/presentationml/2006/ole">
            <mc:AlternateContent xmlns:mc="http://schemas.openxmlformats.org/markup-compatibility/2006">
              <mc:Choice xmlns:v="urn:schemas-microsoft-com:vml" Requires="v">
                <p:oleObj spid="_x0000_s13934" name="Equation" r:id="rId9" imgW="164880" imgH="215640" progId="Equation.3">
                  <p:embed/>
                </p:oleObj>
              </mc:Choice>
              <mc:Fallback>
                <p:oleObj name="Equation" r:id="rId9" imgW="164880" imgH="215640" progId="Equation.3">
                  <p:embed/>
                  <p:pic>
                    <p:nvPicPr>
                      <p:cNvPr id="182" name="Object 181"/>
                      <p:cNvPicPr>
                        <a:picLocks noGrp="1" noChangeAspect="1" noChangeArrowheads="1"/>
                      </p:cNvPicPr>
                      <p:nvPr/>
                    </p:nvPicPr>
                    <p:blipFill>
                      <a:blip r:embed="rId10"/>
                      <a:srcRect/>
                      <a:stretch>
                        <a:fillRect/>
                      </a:stretch>
                    </p:blipFill>
                    <p:spPr bwMode="auto">
                      <a:xfrm>
                        <a:off x="3080319" y="1676703"/>
                        <a:ext cx="279400" cy="320279"/>
                      </a:xfrm>
                      <a:prstGeom prst="rect">
                        <a:avLst/>
                      </a:prstGeom>
                      <a:noFill/>
                      <a:ln>
                        <a:noFill/>
                      </a:ln>
                    </p:spPr>
                  </p:pic>
                </p:oleObj>
              </mc:Fallback>
            </mc:AlternateContent>
          </a:graphicData>
        </a:graphic>
      </p:graphicFrame>
      <p:sp>
        <p:nvSpPr>
          <p:cNvPr id="184" name="Arc 183"/>
          <p:cNvSpPr/>
          <p:nvPr/>
        </p:nvSpPr>
        <p:spPr>
          <a:xfrm rot="10800000">
            <a:off x="4162436" y="2966892"/>
            <a:ext cx="714375" cy="563384"/>
          </a:xfrm>
          <a:prstGeom prst="arc">
            <a:avLst>
              <a:gd name="adj1" fmla="val 18698012"/>
              <a:gd name="adj2" fmla="val 0"/>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5" name="Arc 184"/>
          <p:cNvSpPr/>
          <p:nvPr/>
        </p:nvSpPr>
        <p:spPr>
          <a:xfrm rot="10800000" flipV="1">
            <a:off x="4162436" y="2967281"/>
            <a:ext cx="714375" cy="473164"/>
          </a:xfrm>
          <a:prstGeom prst="arc">
            <a:avLst>
              <a:gd name="adj1" fmla="val 18698012"/>
              <a:gd name="adj2" fmla="val 0"/>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86" name="Straight Connector 185"/>
          <p:cNvCxnSpPr/>
          <p:nvPr/>
        </p:nvCxnSpPr>
        <p:spPr>
          <a:xfrm>
            <a:off x="4968986" y="3087303"/>
            <a:ext cx="17581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4973608" y="3507202"/>
            <a:ext cx="161663" cy="19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Arrow Connector 187"/>
          <p:cNvCxnSpPr/>
          <p:nvPr/>
        </p:nvCxnSpPr>
        <p:spPr>
          <a:xfrm flipH="1">
            <a:off x="5047360" y="2895661"/>
            <a:ext cx="9524" cy="17264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flipH="1" flipV="1">
            <a:off x="5047360" y="3521654"/>
            <a:ext cx="8928" cy="20462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90" name="Content Placeholder 171"/>
          <p:cNvGraphicFramePr>
            <a:graphicFrameLocks noChangeAspect="1"/>
          </p:cNvGraphicFramePr>
          <p:nvPr>
            <p:extLst>
              <p:ext uri="{D42A27DB-BD31-4B8C-83A1-F6EECF244321}">
                <p14:modId xmlns:p14="http://schemas.microsoft.com/office/powerpoint/2010/main" val="2225820730"/>
              </p:ext>
            </p:extLst>
          </p:nvPr>
        </p:nvGraphicFramePr>
        <p:xfrm>
          <a:off x="4957841" y="3115465"/>
          <a:ext cx="306388" cy="295275"/>
        </p:xfrm>
        <a:graphic>
          <a:graphicData uri="http://schemas.openxmlformats.org/presentationml/2006/ole">
            <mc:AlternateContent xmlns:mc="http://schemas.openxmlformats.org/markup-compatibility/2006">
              <mc:Choice xmlns:v="urn:schemas-microsoft-com:vml" Requires="v">
                <p:oleObj spid="_x0000_s13935" name="Equation" r:id="rId11" imgW="177480" imgH="228600" progId="Equation.3">
                  <p:embed/>
                </p:oleObj>
              </mc:Choice>
              <mc:Fallback>
                <p:oleObj name="Equation" r:id="rId11" imgW="177480" imgH="228600" progId="Equation.3">
                  <p:embed/>
                  <p:pic>
                    <p:nvPicPr>
                      <p:cNvPr id="190" name="Content Placeholder 171"/>
                      <p:cNvPicPr/>
                      <p:nvPr/>
                    </p:nvPicPr>
                    <p:blipFill>
                      <a:blip r:embed="rId12"/>
                      <a:stretch>
                        <a:fillRect/>
                      </a:stretch>
                    </p:blipFill>
                    <p:spPr>
                      <a:xfrm>
                        <a:off x="4957841" y="3115465"/>
                        <a:ext cx="306388" cy="295275"/>
                      </a:xfrm>
                      <a:prstGeom prst="rect">
                        <a:avLst/>
                      </a:prstGeom>
                    </p:spPr>
                  </p:pic>
                </p:oleObj>
              </mc:Fallback>
            </mc:AlternateContent>
          </a:graphicData>
        </a:graphic>
      </p:graphicFrame>
      <p:graphicFrame>
        <p:nvGraphicFramePr>
          <p:cNvPr id="191" name="Object 190"/>
          <p:cNvGraphicFramePr>
            <a:graphicFrameLocks noGrp="1" noChangeAspect="1"/>
          </p:cNvGraphicFramePr>
          <p:nvPr>
            <p:extLst>
              <p:ext uri="{D42A27DB-BD31-4B8C-83A1-F6EECF244321}">
                <p14:modId xmlns:p14="http://schemas.microsoft.com/office/powerpoint/2010/main" val="3202025003"/>
              </p:ext>
            </p:extLst>
          </p:nvPr>
        </p:nvGraphicFramePr>
        <p:xfrm>
          <a:off x="4308475" y="2637545"/>
          <a:ext cx="279400" cy="339328"/>
        </p:xfrm>
        <a:graphic>
          <a:graphicData uri="http://schemas.openxmlformats.org/presentationml/2006/ole">
            <mc:AlternateContent xmlns:mc="http://schemas.openxmlformats.org/markup-compatibility/2006">
              <mc:Choice xmlns:v="urn:schemas-microsoft-com:vml" Requires="v">
                <p:oleObj spid="_x0000_s13936" name="Equation" r:id="rId13" imgW="164880" imgH="228600" progId="Equation.3">
                  <p:embed/>
                </p:oleObj>
              </mc:Choice>
              <mc:Fallback>
                <p:oleObj name="Equation" r:id="rId13" imgW="164880" imgH="228600" progId="Equation.3">
                  <p:embed/>
                  <p:pic>
                    <p:nvPicPr>
                      <p:cNvPr id="191" name="Object 190"/>
                      <p:cNvPicPr>
                        <a:picLocks noGrp="1" noChangeAspect="1" noChangeArrowheads="1"/>
                      </p:cNvPicPr>
                      <p:nvPr/>
                    </p:nvPicPr>
                    <p:blipFill>
                      <a:blip r:embed="rId14"/>
                      <a:srcRect/>
                      <a:stretch>
                        <a:fillRect/>
                      </a:stretch>
                    </p:blipFill>
                    <p:spPr bwMode="auto">
                      <a:xfrm>
                        <a:off x="4308475" y="2637545"/>
                        <a:ext cx="279400" cy="33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a14="http://schemas.microsoft.com/office/drawing/2010/main">
        <mc:Choice Requires="a14">
          <p:sp>
            <p:nvSpPr>
              <p:cNvPr id="192" name="Object 191"/>
              <p:cNvSpPr txBox="1"/>
              <p:nvPr/>
            </p:nvSpPr>
            <p:spPr bwMode="auto">
              <a:xfrm>
                <a:off x="4351534" y="1568132"/>
                <a:ext cx="4262437" cy="295275"/>
              </a:xfrm>
              <a:prstGeom prst="rect">
                <a:avLst/>
              </a:prstGeom>
              <a:noFill/>
              <a:ln>
                <a:noFill/>
              </a:ln>
              <a:extLst/>
            </p:spPr>
            <p:txBody>
              <a:bodyPr>
                <a:noAutofit/>
              </a:bodyPr>
              <a:lstStyle>
                <a:defPPr>
                  <a:defRPr lang="en-US"/>
                </a:defPPr>
                <a:lvl1pPr>
                  <a:defRPr i="1">
                    <a:solidFill>
                      <a:srgbClr val="000000"/>
                    </a:solidFill>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sz="1500" i="1">
                              <a:latin typeface="Cambria Math" panose="02040503050406030204" pitchFamily="18" charset="0"/>
                            </a:rPr>
                          </m:ctrlPr>
                        </m:sSubPr>
                        <m:e>
                          <m:r>
                            <a:rPr lang="en-US" sz="1500">
                              <a:latin typeface="Cambria Math" panose="02040503050406030204" pitchFamily="18" charset="0"/>
                            </a:rPr>
                            <m:t>𝑑</m:t>
                          </m:r>
                        </m:e>
                        <m:sub>
                          <m:r>
                            <a:rPr lang="en-US" sz="1500">
                              <a:latin typeface="Cambria Math" panose="02040503050406030204" pitchFamily="18" charset="0"/>
                            </a:rPr>
                            <m:t>1</m:t>
                          </m:r>
                        </m:sub>
                      </m:sSub>
                      <m:func>
                        <m:funcPr>
                          <m:ctrlPr>
                            <a:rPr lang="en-US" sz="1500" i="1">
                              <a:latin typeface="Cambria Math" panose="02040503050406030204" pitchFamily="18" charset="0"/>
                            </a:rPr>
                          </m:ctrlPr>
                        </m:funcPr>
                        <m:fName>
                          <m:sSub>
                            <m:sSubPr>
                              <m:ctrlPr>
                                <a:rPr lang="en-US" sz="1500" i="1">
                                  <a:latin typeface="Cambria Math" panose="02040503050406030204" pitchFamily="18" charset="0"/>
                                </a:rPr>
                              </m:ctrlPr>
                            </m:sSubPr>
                            <m:e>
                              <m:r>
                                <m:rPr>
                                  <m:sty m:val="p"/>
                                </m:rPr>
                                <a:rPr lang="en-US" sz="1500">
                                  <a:latin typeface="Cambria Math" panose="02040503050406030204" pitchFamily="18" charset="0"/>
                                </a:rPr>
                                <m:t>sin</m:t>
                              </m:r>
                              <m:r>
                                <a:rPr lang="en-US" sz="1500">
                                  <a:latin typeface="Cambria Math" panose="02040503050406030204" pitchFamily="18" charset="0"/>
                                </a:rPr>
                                <m:t>𝜃</m:t>
                              </m:r>
                            </m:e>
                            <m:sub>
                              <m:r>
                                <a:rPr lang="en-US" sz="1500">
                                  <a:latin typeface="Cambria Math" panose="02040503050406030204" pitchFamily="18" charset="0"/>
                                </a:rPr>
                                <m:t>1</m:t>
                              </m:r>
                            </m:sub>
                          </m:sSub>
                        </m:fName>
                        <m:e>
                          <m:r>
                            <a:rPr lang="en-US" sz="1500">
                              <a:latin typeface="Cambria Math" panose="02040503050406030204" pitchFamily="18" charset="0"/>
                            </a:rPr>
                            <m:t>=</m:t>
                          </m:r>
                        </m:e>
                      </m:func>
                      <m:sSub>
                        <m:sSubPr>
                          <m:ctrlPr>
                            <a:rPr lang="en-US" sz="1500" i="1">
                              <a:latin typeface="Cambria Math" panose="02040503050406030204" pitchFamily="18" charset="0"/>
                            </a:rPr>
                          </m:ctrlPr>
                        </m:sSubPr>
                        <m:e>
                          <m:r>
                            <a:rPr lang="en-US" sz="1500">
                              <a:latin typeface="Cambria Math" panose="02040503050406030204" pitchFamily="18" charset="0"/>
                            </a:rPr>
                            <m:t>𝑑</m:t>
                          </m:r>
                        </m:e>
                        <m:sub>
                          <m:r>
                            <a:rPr lang="en-US" sz="1500">
                              <a:latin typeface="Cambria Math" panose="02040503050406030204" pitchFamily="18" charset="0"/>
                            </a:rPr>
                            <m:t>2</m:t>
                          </m:r>
                        </m:sub>
                      </m:sSub>
                      <m:func>
                        <m:funcPr>
                          <m:ctrlPr>
                            <a:rPr lang="en-US" sz="1500" i="1">
                              <a:latin typeface="Cambria Math" panose="02040503050406030204" pitchFamily="18" charset="0"/>
                            </a:rPr>
                          </m:ctrlPr>
                        </m:funcPr>
                        <m:fName>
                          <m:sSub>
                            <m:sSubPr>
                              <m:ctrlPr>
                                <a:rPr lang="en-US" sz="1500" i="1">
                                  <a:latin typeface="Cambria Math" panose="02040503050406030204" pitchFamily="18" charset="0"/>
                                </a:rPr>
                              </m:ctrlPr>
                            </m:sSubPr>
                            <m:e>
                              <m:r>
                                <m:rPr>
                                  <m:sty m:val="p"/>
                                </m:rPr>
                                <a:rPr lang="en-US" sz="1500">
                                  <a:latin typeface="Cambria Math" panose="02040503050406030204" pitchFamily="18" charset="0"/>
                                </a:rPr>
                                <m:t>sin</m:t>
                              </m:r>
                              <m:r>
                                <a:rPr lang="en-US" sz="1500">
                                  <a:latin typeface="Cambria Math" panose="02040503050406030204" pitchFamily="18" charset="0"/>
                                </a:rPr>
                                <m:t>𝜃</m:t>
                              </m:r>
                            </m:e>
                            <m:sub>
                              <m:r>
                                <a:rPr lang="en-US" sz="1500">
                                  <a:latin typeface="Cambria Math" panose="02040503050406030204" pitchFamily="18" charset="0"/>
                                </a:rPr>
                                <m:t>2</m:t>
                              </m:r>
                            </m:sub>
                          </m:sSub>
                        </m:fName>
                        <m:e>
                          <m:r>
                            <a:rPr lang="en-US" sz="1500">
                              <a:latin typeface="Cambria Math" panose="02040503050406030204" pitchFamily="18" charset="0"/>
                            </a:rPr>
                            <m:t>=</m:t>
                          </m:r>
                        </m:e>
                      </m:func>
                      <m:sSub>
                        <m:sSubPr>
                          <m:ctrlPr>
                            <a:rPr lang="en-US" sz="1500" i="1">
                              <a:latin typeface="Cambria Math" panose="02040503050406030204" pitchFamily="18" charset="0"/>
                            </a:rPr>
                          </m:ctrlPr>
                        </m:sSubPr>
                        <m:e>
                          <m:r>
                            <a:rPr lang="en-US" sz="1500">
                              <a:latin typeface="Cambria Math" panose="02040503050406030204" pitchFamily="18" charset="0"/>
                            </a:rPr>
                            <m:t>𝑑</m:t>
                          </m:r>
                        </m:e>
                        <m:sub>
                          <m:r>
                            <a:rPr lang="en-US" sz="1500">
                              <a:latin typeface="Cambria Math" panose="02040503050406030204" pitchFamily="18" charset="0"/>
                            </a:rPr>
                            <m:t>3</m:t>
                          </m:r>
                        </m:sub>
                      </m:sSub>
                      <m:func>
                        <m:funcPr>
                          <m:ctrlPr>
                            <a:rPr lang="en-US" sz="1500" i="1">
                              <a:latin typeface="Cambria Math" panose="02040503050406030204" pitchFamily="18" charset="0"/>
                            </a:rPr>
                          </m:ctrlPr>
                        </m:funcPr>
                        <m:fName>
                          <m:sSub>
                            <m:sSubPr>
                              <m:ctrlPr>
                                <a:rPr lang="en-US" sz="1500" i="1">
                                  <a:latin typeface="Cambria Math" panose="02040503050406030204" pitchFamily="18" charset="0"/>
                                </a:rPr>
                              </m:ctrlPr>
                            </m:sSubPr>
                            <m:e>
                              <m:r>
                                <m:rPr>
                                  <m:sty m:val="p"/>
                                </m:rPr>
                                <a:rPr lang="en-US" sz="1500">
                                  <a:latin typeface="Cambria Math" panose="02040503050406030204" pitchFamily="18" charset="0"/>
                                </a:rPr>
                                <m:t>sin</m:t>
                              </m:r>
                              <m:r>
                                <a:rPr lang="en-US" sz="1500">
                                  <a:latin typeface="Cambria Math" panose="02040503050406030204" pitchFamily="18" charset="0"/>
                                </a:rPr>
                                <m:t>𝜃</m:t>
                              </m:r>
                            </m:e>
                            <m:sub>
                              <m:r>
                                <a:rPr lang="en-US" sz="1500">
                                  <a:latin typeface="Cambria Math" panose="02040503050406030204" pitchFamily="18" charset="0"/>
                                </a:rPr>
                                <m:t>3</m:t>
                              </m:r>
                            </m:sub>
                          </m:sSub>
                        </m:fName>
                        <m:e>
                          <m:r>
                            <a:rPr lang="en-US" sz="1500">
                              <a:latin typeface="Cambria Math" panose="02040503050406030204" pitchFamily="18" charset="0"/>
                            </a:rPr>
                            <m:t>=</m:t>
                          </m:r>
                        </m:e>
                      </m:func>
                      <m:r>
                        <m:rPr>
                          <m:nor/>
                        </m:rPr>
                        <a:rPr lang="en-US" sz="1500"/>
                        <m:t>constant</m:t>
                      </m:r>
                    </m:oMath>
                  </m:oMathPara>
                </a14:m>
                <a:endParaRPr lang="en-US" sz="1500" dirty="0"/>
              </a:p>
            </p:txBody>
          </p:sp>
        </mc:Choice>
        <mc:Fallback xmlns="">
          <p:sp>
            <p:nvSpPr>
              <p:cNvPr id="192" name="Object 191"/>
              <p:cNvSpPr txBox="1">
                <a:spLocks noRot="1" noChangeAspect="1" noMove="1" noResize="1" noEditPoints="1" noAdjustHandles="1" noChangeArrowheads="1" noChangeShapeType="1" noTextEdit="1"/>
              </p:cNvSpPr>
              <p:nvPr/>
            </p:nvSpPr>
            <p:spPr bwMode="auto">
              <a:xfrm>
                <a:off x="4351534" y="1568132"/>
                <a:ext cx="4262437" cy="295275"/>
              </a:xfrm>
              <a:prstGeom prst="rect">
                <a:avLst/>
              </a:prstGeom>
              <a:blipFill>
                <a:blip r:embed="rId15"/>
                <a:stretch>
                  <a:fillRect b="-6122"/>
                </a:stretch>
              </a:blipFill>
              <a:ln>
                <a:noFill/>
              </a:ln>
              <a:extLst/>
            </p:spPr>
            <p:txBody>
              <a:bodyPr/>
              <a:lstStyle/>
              <a:p>
                <a:r>
                  <a:rPr lang="en-US">
                    <a:noFill/>
                  </a:rPr>
                  <a:t> </a:t>
                </a:r>
              </a:p>
            </p:txBody>
          </p:sp>
        </mc:Fallback>
      </mc:AlternateContent>
      <p:sp>
        <p:nvSpPr>
          <p:cNvPr id="193" name="TextBox 192"/>
          <p:cNvSpPr txBox="1"/>
          <p:nvPr/>
        </p:nvSpPr>
        <p:spPr>
          <a:xfrm>
            <a:off x="4215547" y="675458"/>
            <a:ext cx="4630306" cy="276999"/>
          </a:xfrm>
          <a:prstGeom prst="rect">
            <a:avLst/>
          </a:prstGeom>
          <a:noFill/>
        </p:spPr>
        <p:txBody>
          <a:bodyPr wrap="square" rtlCol="0">
            <a:spAutoFit/>
          </a:bodyPr>
          <a:lstStyle/>
          <a:p>
            <a:r>
              <a:rPr lang="en-US" sz="1200" dirty="0"/>
              <a:t>Note: inverse relationship between beam size and beam angle</a:t>
            </a:r>
          </a:p>
        </p:txBody>
      </p:sp>
      <p:sp>
        <p:nvSpPr>
          <p:cNvPr id="194" name="TextBox 193"/>
          <p:cNvSpPr txBox="1"/>
          <p:nvPr/>
        </p:nvSpPr>
        <p:spPr>
          <a:xfrm>
            <a:off x="5953125" y="2325605"/>
            <a:ext cx="2441694" cy="646331"/>
          </a:xfrm>
          <a:prstGeom prst="rect">
            <a:avLst/>
          </a:prstGeom>
          <a:noFill/>
        </p:spPr>
        <p:txBody>
          <a:bodyPr wrap="none" rtlCol="0">
            <a:spAutoFit/>
          </a:bodyPr>
          <a:lstStyle/>
          <a:p>
            <a:r>
              <a:rPr lang="en-US" dirty="0"/>
              <a:t>Constant depends on </a:t>
            </a:r>
          </a:p>
          <a:p>
            <a:r>
              <a:rPr lang="en-US" dirty="0"/>
              <a:t>source Etendue</a:t>
            </a:r>
          </a:p>
        </p:txBody>
      </p:sp>
      <p:cxnSp>
        <p:nvCxnSpPr>
          <p:cNvPr id="9" name="Straight Arrow Connector 8"/>
          <p:cNvCxnSpPr/>
          <p:nvPr/>
        </p:nvCxnSpPr>
        <p:spPr>
          <a:xfrm flipV="1">
            <a:off x="7792883" y="1897499"/>
            <a:ext cx="272955" cy="38540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915142" y="3872715"/>
            <a:ext cx="2698175" cy="646331"/>
          </a:xfrm>
          <a:prstGeom prst="rect">
            <a:avLst/>
          </a:prstGeom>
          <a:noFill/>
        </p:spPr>
        <p:txBody>
          <a:bodyPr wrap="none" rtlCol="0">
            <a:spAutoFit/>
          </a:bodyPr>
          <a:lstStyle/>
          <a:p>
            <a:r>
              <a:rPr lang="en-US" sz="1200" dirty="0"/>
              <a:t>Electrical transformer analogy: </a:t>
            </a:r>
          </a:p>
          <a:p>
            <a:r>
              <a:rPr lang="en-US" sz="1200" dirty="0"/>
              <a:t>Power (constant) = current x voltage</a:t>
            </a:r>
          </a:p>
          <a:p>
            <a:r>
              <a:rPr lang="en-US" sz="1200" dirty="0"/>
              <a:t>Etendue (constant) = area x tilt angle</a:t>
            </a:r>
          </a:p>
        </p:txBody>
      </p:sp>
      <p:pic>
        <p:nvPicPr>
          <p:cNvPr id="7771" name="Picture 162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76514" y="3719781"/>
            <a:ext cx="1818305" cy="788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75" name="Object 191">
                <a:extLst>
                  <a:ext uri="{FF2B5EF4-FFF2-40B4-BE49-F238E27FC236}">
                    <a16:creationId xmlns:a16="http://schemas.microsoft.com/office/drawing/2014/main" id="{795A6EAD-CEDF-4B06-91FD-42C48F5156D6}"/>
                  </a:ext>
                </a:extLst>
              </p:cNvPr>
              <p:cNvSpPr txBox="1"/>
              <p:nvPr/>
            </p:nvSpPr>
            <p:spPr bwMode="auto">
              <a:xfrm>
                <a:off x="4587875" y="1199894"/>
                <a:ext cx="4262437" cy="295275"/>
              </a:xfrm>
              <a:prstGeom prst="rect">
                <a:avLst/>
              </a:prstGeom>
              <a:noFill/>
              <a:ln>
                <a:noFill/>
              </a:ln>
              <a:extLst/>
            </p:spPr>
            <p:txBody>
              <a:bodyPr>
                <a:normAutofit fontScale="85000" lnSpcReduction="20000"/>
              </a:bodyPr>
              <a:lstStyle/>
              <a:p>
                <a14:m>
                  <m:oMath xmlns:m="http://schemas.openxmlformats.org/officeDocument/2006/math">
                    <m:sSub>
                      <m:sSubPr>
                        <m:ctrlPr>
                          <a:rPr lang="en-US" i="1" smtClean="0">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𝑑</m:t>
                        </m:r>
                      </m:e>
                      <m:sub>
                        <m:r>
                          <a:rPr lang="en-US" b="0" i="1" smtClean="0">
                            <a:solidFill>
                              <a:srgbClr val="000000"/>
                            </a:solidFill>
                            <a:latin typeface="Cambria Math" panose="02040503050406030204" pitchFamily="18" charset="0"/>
                          </a:rPr>
                          <m:t>3</m:t>
                        </m:r>
                      </m:sub>
                    </m:sSub>
                    <m:r>
                      <a:rPr lang="en-US" b="0" i="1" smtClean="0">
                        <a:solidFill>
                          <a:srgbClr val="000000"/>
                        </a:solidFill>
                        <a:latin typeface="Cambria Math" panose="02040503050406030204" pitchFamily="18" charset="0"/>
                      </a:rPr>
                      <m:t>&gt;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𝑑</m:t>
                        </m:r>
                      </m:e>
                      <m:sub>
                        <m:r>
                          <a:rPr lang="en-US" i="1">
                            <a:solidFill>
                              <a:srgbClr val="000000"/>
                            </a:solidFill>
                            <a:latin typeface="Cambria Math" panose="02040503050406030204" pitchFamily="18" charset="0"/>
                          </a:rPr>
                          <m:t>2</m:t>
                        </m:r>
                      </m:sub>
                    </m:sSub>
                    <m:r>
                      <a:rPr lang="en-US" b="0" i="1" smtClean="0">
                        <a:solidFill>
                          <a:srgbClr val="000000"/>
                        </a:solidFill>
                        <a:latin typeface="Cambria Math" panose="02040503050406030204" pitchFamily="18" charset="0"/>
                      </a:rPr>
                      <m:t>&gt;</m:t>
                    </m:r>
                    <m:sSub>
                      <m:sSubPr>
                        <m:ctrlPr>
                          <a:rPr lang="en-US" i="1" smtClean="0">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𝑑</m:t>
                        </m:r>
                      </m:e>
                      <m:sub>
                        <m:r>
                          <a:rPr lang="en-US" b="0" i="1" smtClean="0">
                            <a:solidFill>
                              <a:srgbClr val="000000"/>
                            </a:solidFill>
                            <a:latin typeface="Cambria Math" panose="02040503050406030204" pitchFamily="18" charset="0"/>
                          </a:rPr>
                          <m:t>1</m:t>
                        </m:r>
                      </m:sub>
                    </m:sSub>
                  </m:oMath>
                </a14:m>
                <a:r>
                  <a:rPr lang="en-US" dirty="0"/>
                  <a:t>   and </a:t>
                </a:r>
                <a14:m>
                  <m:oMath xmlns:m="http://schemas.openxmlformats.org/officeDocument/2006/math">
                    <m:sSub>
                      <m:sSubPr>
                        <m:ctrlPr>
                          <a:rPr lang="en-US" i="1">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   </m:t>
                        </m:r>
                        <m:r>
                          <a:rPr lang="en-US" i="1" smtClean="0">
                            <a:solidFill>
                              <a:srgbClr val="000000"/>
                            </a:solidFill>
                            <a:latin typeface="Cambria Math" panose="02040503050406030204" pitchFamily="18" charset="0"/>
                            <a:ea typeface="Cambria Math" panose="02040503050406030204" pitchFamily="18" charset="0"/>
                          </a:rPr>
                          <m:t>𝜃</m:t>
                        </m:r>
                      </m:e>
                      <m:sub>
                        <m:r>
                          <a:rPr lang="en-US" b="0" i="1" smtClean="0">
                            <a:solidFill>
                              <a:srgbClr val="000000"/>
                            </a:solidFill>
                            <a:latin typeface="Cambria Math" panose="02040503050406030204" pitchFamily="18" charset="0"/>
                          </a:rPr>
                          <m:t>1</m:t>
                        </m:r>
                      </m:sub>
                    </m:sSub>
                    <m:r>
                      <a:rPr lang="en-US" i="1">
                        <a:solidFill>
                          <a:srgbClr val="000000"/>
                        </a:solidFill>
                        <a:latin typeface="Cambria Math" panose="02040503050406030204" pitchFamily="18" charset="0"/>
                      </a:rPr>
                      <m:t>&gt;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ea typeface="Cambria Math" panose="02040503050406030204" pitchFamily="18" charset="0"/>
                          </a:rPr>
                          <m:t>𝜃</m:t>
                        </m:r>
                      </m:e>
                      <m:sub>
                        <m:r>
                          <a:rPr lang="en-US" b="0" i="1" smtClean="0">
                            <a:solidFill>
                              <a:srgbClr val="000000"/>
                            </a:solidFill>
                            <a:latin typeface="Cambria Math" panose="02040503050406030204" pitchFamily="18" charset="0"/>
                          </a:rPr>
                          <m:t>2</m:t>
                        </m:r>
                      </m:sub>
                    </m:sSub>
                    <m:r>
                      <a:rPr lang="en-US" i="1">
                        <a:solidFill>
                          <a:srgbClr val="000000"/>
                        </a:solidFill>
                        <a:latin typeface="Cambria Math" panose="02040503050406030204" pitchFamily="18" charset="0"/>
                      </a:rPr>
                      <m:t>&gt;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ea typeface="Cambria Math" panose="02040503050406030204" pitchFamily="18" charset="0"/>
                          </a:rPr>
                          <m:t>𝜃</m:t>
                        </m:r>
                      </m:e>
                      <m:sub>
                        <m:r>
                          <a:rPr lang="en-US" b="0" i="1" smtClean="0">
                            <a:solidFill>
                              <a:srgbClr val="000000"/>
                            </a:solidFill>
                            <a:latin typeface="Cambria Math" panose="02040503050406030204" pitchFamily="18" charset="0"/>
                            <a:ea typeface="Cambria Math" panose="02040503050406030204" pitchFamily="18" charset="0"/>
                          </a:rPr>
                          <m:t>3</m:t>
                        </m:r>
                      </m:sub>
                    </m:sSub>
                  </m:oMath>
                </a14:m>
                <a:r>
                  <a:rPr lang="en-US" dirty="0"/>
                  <a:t> but…</a:t>
                </a:r>
              </a:p>
            </p:txBody>
          </p:sp>
        </mc:Choice>
        <mc:Fallback xmlns="">
          <p:sp>
            <p:nvSpPr>
              <p:cNvPr id="75" name="Object 191">
                <a:extLst>
                  <a:ext uri="{FF2B5EF4-FFF2-40B4-BE49-F238E27FC236}">
                    <a16:creationId xmlns:a16="http://schemas.microsoft.com/office/drawing/2014/main" id="{795A6EAD-CEDF-4B06-91FD-42C48F5156D6}"/>
                  </a:ext>
                </a:extLst>
              </p:cNvPr>
              <p:cNvSpPr txBox="1">
                <a:spLocks noRot="1" noChangeAspect="1" noMove="1" noResize="1" noEditPoints="1" noAdjustHandles="1" noChangeArrowheads="1" noChangeShapeType="1" noTextEdit="1"/>
              </p:cNvSpPr>
              <p:nvPr/>
            </p:nvSpPr>
            <p:spPr bwMode="auto">
              <a:xfrm>
                <a:off x="4587875" y="1199894"/>
                <a:ext cx="4262437" cy="295275"/>
              </a:xfrm>
              <a:prstGeom prst="rect">
                <a:avLst/>
              </a:prstGeom>
              <a:blipFill>
                <a:blip r:embed="rId17"/>
                <a:stretch>
                  <a:fillRect t="-18750" b="-16667"/>
                </a:stretch>
              </a:blipFill>
              <a:ln>
                <a:noFill/>
              </a:ln>
              <a:extLst/>
            </p:spPr>
            <p:txBody>
              <a:bodyPr/>
              <a:lstStyle/>
              <a:p>
                <a:r>
                  <a:rPr lang="en-US">
                    <a:noFill/>
                  </a:rPr>
                  <a:t> </a:t>
                </a:r>
              </a:p>
            </p:txBody>
          </p:sp>
        </mc:Fallback>
      </mc:AlternateContent>
      <p:sp>
        <p:nvSpPr>
          <p:cNvPr id="83" name="TextBox 82">
            <a:extLst>
              <a:ext uri="{FF2B5EF4-FFF2-40B4-BE49-F238E27FC236}">
                <a16:creationId xmlns:a16="http://schemas.microsoft.com/office/drawing/2014/main" id="{8DB9B6CA-A052-4653-8004-FF675B411E88}"/>
              </a:ext>
            </a:extLst>
          </p:cNvPr>
          <p:cNvSpPr txBox="1"/>
          <p:nvPr/>
        </p:nvSpPr>
        <p:spPr>
          <a:xfrm>
            <a:off x="346599" y="952457"/>
            <a:ext cx="478921" cy="261610"/>
          </a:xfrm>
          <a:prstGeom prst="rect">
            <a:avLst/>
          </a:prstGeom>
          <a:noFill/>
        </p:spPr>
        <p:txBody>
          <a:bodyPr wrap="square" rtlCol="0">
            <a:spAutoFit/>
          </a:bodyPr>
          <a:lstStyle/>
          <a:p>
            <a:r>
              <a:rPr lang="en-US" sz="1050" dirty="0">
                <a:solidFill>
                  <a:srgbClr val="00B050"/>
                </a:solidFill>
              </a:rPr>
              <a:t>LED</a:t>
            </a:r>
          </a:p>
        </p:txBody>
      </p:sp>
      <p:sp>
        <p:nvSpPr>
          <p:cNvPr id="84" name="TextBox 83">
            <a:extLst>
              <a:ext uri="{FF2B5EF4-FFF2-40B4-BE49-F238E27FC236}">
                <a16:creationId xmlns:a16="http://schemas.microsoft.com/office/drawing/2014/main" id="{2CD57AF6-3DE0-458F-8840-C29FDD3E3869}"/>
              </a:ext>
            </a:extLst>
          </p:cNvPr>
          <p:cNvSpPr txBox="1"/>
          <p:nvPr/>
        </p:nvSpPr>
        <p:spPr>
          <a:xfrm>
            <a:off x="2100732" y="1421176"/>
            <a:ext cx="478921" cy="246221"/>
          </a:xfrm>
          <a:prstGeom prst="rect">
            <a:avLst/>
          </a:prstGeom>
          <a:noFill/>
        </p:spPr>
        <p:txBody>
          <a:bodyPr wrap="square" rtlCol="0">
            <a:spAutoFit/>
          </a:bodyPr>
          <a:lstStyle/>
          <a:p>
            <a:r>
              <a:rPr lang="en-US" sz="1000" dirty="0">
                <a:solidFill>
                  <a:srgbClr val="00B050"/>
                </a:solidFill>
              </a:rPr>
              <a:t>DMD</a:t>
            </a:r>
          </a:p>
        </p:txBody>
      </p:sp>
    </p:spTree>
    <p:extLst>
      <p:ext uri="{BB962C8B-B14F-4D97-AF65-F5344CB8AC3E}">
        <p14:creationId xmlns:p14="http://schemas.microsoft.com/office/powerpoint/2010/main" val="3645150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4" descr="anim.gif">
            <a:extLst>
              <a:ext uri="{FF2B5EF4-FFF2-40B4-BE49-F238E27FC236}">
                <a16:creationId xmlns:a16="http://schemas.microsoft.com/office/drawing/2014/main" id="{C5682150-9ED7-46FF-946A-3B078771E922}"/>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545360" y="2302817"/>
            <a:ext cx="2537432" cy="2331620"/>
          </a:xfrm>
          <a:prstGeom prst="rect">
            <a:avLst/>
          </a:prstGeom>
          <a:noFill/>
          <a:ln w="9525">
            <a:noFill/>
            <a:miter lim="800000"/>
            <a:headEnd/>
            <a:tailEnd/>
          </a:ln>
        </p:spPr>
      </p:pic>
      <p:sp>
        <p:nvSpPr>
          <p:cNvPr id="5" name="Title 4">
            <a:extLst>
              <a:ext uri="{FF2B5EF4-FFF2-40B4-BE49-F238E27FC236}">
                <a16:creationId xmlns:a16="http://schemas.microsoft.com/office/drawing/2014/main" id="{2878FAB3-7597-4FF4-9F86-3969F6F04741}"/>
              </a:ext>
            </a:extLst>
          </p:cNvPr>
          <p:cNvSpPr>
            <a:spLocks noGrp="1"/>
          </p:cNvSpPr>
          <p:nvPr>
            <p:ph type="title"/>
          </p:nvPr>
        </p:nvSpPr>
        <p:spPr/>
        <p:txBody>
          <a:bodyPr/>
          <a:lstStyle/>
          <a:p>
            <a:r>
              <a:rPr lang="en-US" dirty="0"/>
              <a:t>About the Pixels</a:t>
            </a:r>
          </a:p>
        </p:txBody>
      </p:sp>
      <p:pic>
        <p:nvPicPr>
          <p:cNvPr id="32" name="Picture 2" descr="anim.gif">
            <a:extLst>
              <a:ext uri="{FF2B5EF4-FFF2-40B4-BE49-F238E27FC236}">
                <a16:creationId xmlns:a16="http://schemas.microsoft.com/office/drawing/2014/main" id="{328366C8-8499-4BEB-91A2-E7D9A5E09758}"/>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flipH="1">
            <a:off x="5613938" y="137546"/>
            <a:ext cx="2331695" cy="2087913"/>
          </a:xfrm>
          <a:prstGeom prst="rect">
            <a:avLst/>
          </a:prstGeom>
          <a:noFill/>
          <a:ln w="9525">
            <a:noFill/>
            <a:miter lim="800000"/>
            <a:headEnd/>
            <a:tailEnd/>
          </a:ln>
        </p:spPr>
      </p:pic>
      <p:sp>
        <p:nvSpPr>
          <p:cNvPr id="33" name="AutoShape 5">
            <a:extLst>
              <a:ext uri="{FF2B5EF4-FFF2-40B4-BE49-F238E27FC236}">
                <a16:creationId xmlns:a16="http://schemas.microsoft.com/office/drawing/2014/main" id="{F948A9EE-CFDA-48EC-8D16-B0B094B514C2}"/>
              </a:ext>
            </a:extLst>
          </p:cNvPr>
          <p:cNvSpPr>
            <a:spLocks noChangeArrowheads="1"/>
          </p:cNvSpPr>
          <p:nvPr/>
        </p:nvSpPr>
        <p:spPr bwMode="auto">
          <a:xfrm flipH="1">
            <a:off x="6620241" y="119181"/>
            <a:ext cx="319088" cy="167879"/>
          </a:xfrm>
          <a:prstGeom prst="curvedDownArrow">
            <a:avLst>
              <a:gd name="adj1" fmla="val 42220"/>
              <a:gd name="adj2" fmla="val 84458"/>
              <a:gd name="adj3" fmla="val 33333"/>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35" name="Line 7">
            <a:extLst>
              <a:ext uri="{FF2B5EF4-FFF2-40B4-BE49-F238E27FC236}">
                <a16:creationId xmlns:a16="http://schemas.microsoft.com/office/drawing/2014/main" id="{A9800189-B891-4709-8BFD-C36C013D1D3C}"/>
              </a:ext>
            </a:extLst>
          </p:cNvPr>
          <p:cNvSpPr>
            <a:spLocks noChangeShapeType="1"/>
          </p:cNvSpPr>
          <p:nvPr/>
        </p:nvSpPr>
        <p:spPr bwMode="auto">
          <a:xfrm>
            <a:off x="4566965" y="972138"/>
            <a:ext cx="991791" cy="0"/>
          </a:xfrm>
          <a:prstGeom prst="line">
            <a:avLst/>
          </a:prstGeom>
          <a:noFill/>
          <a:ln w="76200">
            <a:solidFill>
              <a:schemeClr val="tx1">
                <a:lumMod val="50000"/>
                <a:lumOff val="50000"/>
              </a:schemeClr>
            </a:solidFill>
            <a:round/>
            <a:headEnd/>
            <a:tailEnd type="triangle" w="med" len="med"/>
          </a:ln>
          <a:effectLst>
            <a:outerShdw blurRad="50800" dist="38100" dir="2700000" algn="tl"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Arial"/>
              <a:ea typeface="+mn-ea"/>
              <a:cs typeface="+mn-cs"/>
            </a:endParaRPr>
          </a:p>
        </p:txBody>
      </p:sp>
      <p:sp>
        <p:nvSpPr>
          <p:cNvPr id="36" name="Text Box 8">
            <a:extLst>
              <a:ext uri="{FF2B5EF4-FFF2-40B4-BE49-F238E27FC236}">
                <a16:creationId xmlns:a16="http://schemas.microsoft.com/office/drawing/2014/main" id="{6F84A5FC-ABD0-47DF-AB70-6CFC81A21008}"/>
              </a:ext>
            </a:extLst>
          </p:cNvPr>
          <p:cNvSpPr txBox="1">
            <a:spLocks noChangeArrowheads="1"/>
          </p:cNvSpPr>
          <p:nvPr/>
        </p:nvSpPr>
        <p:spPr bwMode="auto">
          <a:xfrm>
            <a:off x="4540202" y="998890"/>
            <a:ext cx="895024" cy="253916"/>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pitchFamily="34" charset="0"/>
                <a:ea typeface="+mn-ea"/>
                <a:cs typeface="+mn-cs"/>
              </a:rPr>
              <a:t>Illumination</a:t>
            </a:r>
          </a:p>
        </p:txBody>
      </p:sp>
      <p:sp>
        <p:nvSpPr>
          <p:cNvPr id="37" name="Line 9">
            <a:extLst>
              <a:ext uri="{FF2B5EF4-FFF2-40B4-BE49-F238E27FC236}">
                <a16:creationId xmlns:a16="http://schemas.microsoft.com/office/drawing/2014/main" id="{89ACE515-9EC7-44F7-BA86-C22CD78055F5}"/>
              </a:ext>
            </a:extLst>
          </p:cNvPr>
          <p:cNvSpPr>
            <a:spLocks noChangeShapeType="1"/>
          </p:cNvSpPr>
          <p:nvPr/>
        </p:nvSpPr>
        <p:spPr bwMode="auto">
          <a:xfrm flipV="1">
            <a:off x="7953621" y="975512"/>
            <a:ext cx="1014413" cy="1191"/>
          </a:xfrm>
          <a:prstGeom prst="line">
            <a:avLst/>
          </a:prstGeom>
          <a:noFill/>
          <a:ln w="76200">
            <a:solidFill>
              <a:schemeClr val="tx1">
                <a:lumMod val="50000"/>
                <a:lumOff val="50000"/>
              </a:schemeClr>
            </a:solidFill>
            <a:round/>
            <a:headEnd/>
            <a:tailEnd type="triangle" w="med" len="med"/>
          </a:ln>
          <a:effectLst>
            <a:outerShdw blurRad="50800" dist="38100" dir="2700000" algn="tl"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Arial"/>
              <a:ea typeface="+mn-ea"/>
              <a:cs typeface="+mn-cs"/>
            </a:endParaRPr>
          </a:p>
        </p:txBody>
      </p:sp>
      <p:sp>
        <p:nvSpPr>
          <p:cNvPr id="38" name="Text Box 10">
            <a:extLst>
              <a:ext uri="{FF2B5EF4-FFF2-40B4-BE49-F238E27FC236}">
                <a16:creationId xmlns:a16="http://schemas.microsoft.com/office/drawing/2014/main" id="{C301B574-FE57-4692-892B-0287E3D40D31}"/>
              </a:ext>
            </a:extLst>
          </p:cNvPr>
          <p:cNvSpPr txBox="1">
            <a:spLocks noChangeArrowheads="1"/>
          </p:cNvSpPr>
          <p:nvPr/>
        </p:nvSpPr>
        <p:spPr bwMode="auto">
          <a:xfrm>
            <a:off x="8043532" y="1011836"/>
            <a:ext cx="749440" cy="253916"/>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pitchFamily="34" charset="0"/>
                <a:ea typeface="+mn-ea"/>
                <a:cs typeface="+mn-cs"/>
              </a:rPr>
              <a:t>Off-state</a:t>
            </a:r>
          </a:p>
        </p:txBody>
      </p:sp>
      <p:sp>
        <p:nvSpPr>
          <p:cNvPr id="39" name="AutoShape 5">
            <a:extLst>
              <a:ext uri="{FF2B5EF4-FFF2-40B4-BE49-F238E27FC236}">
                <a16:creationId xmlns:a16="http://schemas.microsoft.com/office/drawing/2014/main" id="{4443AAF2-C3B7-46B9-975F-D27B6E124412}"/>
              </a:ext>
            </a:extLst>
          </p:cNvPr>
          <p:cNvSpPr>
            <a:spLocks noChangeArrowheads="1"/>
          </p:cNvSpPr>
          <p:nvPr/>
        </p:nvSpPr>
        <p:spPr bwMode="auto">
          <a:xfrm flipH="1">
            <a:off x="6641140" y="2637346"/>
            <a:ext cx="294084" cy="123825"/>
          </a:xfrm>
          <a:prstGeom prst="curvedDownArrow">
            <a:avLst>
              <a:gd name="adj1" fmla="val 41859"/>
              <a:gd name="adj2" fmla="val 83730"/>
              <a:gd name="adj3" fmla="val 33333"/>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40" name="AutoShape 6">
            <a:extLst>
              <a:ext uri="{FF2B5EF4-FFF2-40B4-BE49-F238E27FC236}">
                <a16:creationId xmlns:a16="http://schemas.microsoft.com/office/drawing/2014/main" id="{24806D00-9891-4CED-9233-91661FAE11A6}"/>
              </a:ext>
            </a:extLst>
          </p:cNvPr>
          <p:cNvSpPr>
            <a:spLocks noChangeArrowheads="1"/>
          </p:cNvSpPr>
          <p:nvPr/>
        </p:nvSpPr>
        <p:spPr bwMode="auto">
          <a:xfrm>
            <a:off x="7726281" y="3072636"/>
            <a:ext cx="148828" cy="253603"/>
          </a:xfrm>
          <a:prstGeom prst="curvedLeftArrow">
            <a:avLst>
              <a:gd name="adj1" fmla="val 34080"/>
              <a:gd name="adj2" fmla="val 68160"/>
              <a:gd name="adj3" fmla="val 33333"/>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43" name="Line 9">
            <a:extLst>
              <a:ext uri="{FF2B5EF4-FFF2-40B4-BE49-F238E27FC236}">
                <a16:creationId xmlns:a16="http://schemas.microsoft.com/office/drawing/2014/main" id="{ACD66D0E-5BB8-4AB1-A6DC-982D65FF5065}"/>
              </a:ext>
            </a:extLst>
          </p:cNvPr>
          <p:cNvSpPr>
            <a:spLocks noChangeShapeType="1"/>
          </p:cNvSpPr>
          <p:nvPr/>
        </p:nvSpPr>
        <p:spPr bwMode="auto">
          <a:xfrm flipV="1">
            <a:off x="5334187" y="3671068"/>
            <a:ext cx="749439" cy="498371"/>
          </a:xfrm>
          <a:prstGeom prst="line">
            <a:avLst/>
          </a:prstGeom>
          <a:noFill/>
          <a:ln w="76200">
            <a:solidFill>
              <a:schemeClr val="tx1">
                <a:lumMod val="50000"/>
                <a:lumOff val="50000"/>
              </a:schemeClr>
            </a:solidFill>
            <a:round/>
            <a:headEnd/>
            <a:tailEnd type="triangle" w="med" len="med"/>
          </a:ln>
          <a:effectLst>
            <a:outerShdw blurRad="50800" dist="38100" dir="2700000" algn="tl"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52" name="Straight Connector 51">
            <a:extLst>
              <a:ext uri="{FF2B5EF4-FFF2-40B4-BE49-F238E27FC236}">
                <a16:creationId xmlns:a16="http://schemas.microsoft.com/office/drawing/2014/main" id="{6DD1E17B-C5A1-4515-BED9-45497C096972}"/>
              </a:ext>
            </a:extLst>
          </p:cNvPr>
          <p:cNvCxnSpPr>
            <a:cxnSpLocks/>
          </p:cNvCxnSpPr>
          <p:nvPr/>
        </p:nvCxnSpPr>
        <p:spPr>
          <a:xfrm>
            <a:off x="4360053" y="2563235"/>
            <a:ext cx="4719509"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8C581755-F0D6-44A0-BA1B-256D8930DBA9}"/>
              </a:ext>
            </a:extLst>
          </p:cNvPr>
          <p:cNvSpPr txBox="1"/>
          <p:nvPr/>
        </p:nvSpPr>
        <p:spPr>
          <a:xfrm>
            <a:off x="4389573" y="302224"/>
            <a:ext cx="1694053" cy="523220"/>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Torsional Design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charset="0"/>
                <a:ea typeface="+mn-ea"/>
                <a:cs typeface="+mn-cs"/>
              </a:rPr>
              <a:t>(12° or 14.5° tilt)</a:t>
            </a:r>
          </a:p>
        </p:txBody>
      </p:sp>
      <p:sp>
        <p:nvSpPr>
          <p:cNvPr id="54" name="TextBox 53">
            <a:extLst>
              <a:ext uri="{FF2B5EF4-FFF2-40B4-BE49-F238E27FC236}">
                <a16:creationId xmlns:a16="http://schemas.microsoft.com/office/drawing/2014/main" id="{BC20A7D7-7811-4521-8CBF-6BE1F8CAA9AE}"/>
              </a:ext>
            </a:extLst>
          </p:cNvPr>
          <p:cNvSpPr txBox="1"/>
          <p:nvPr/>
        </p:nvSpPr>
        <p:spPr>
          <a:xfrm>
            <a:off x="4186553" y="2616445"/>
            <a:ext cx="2125957" cy="523220"/>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Cantilever Design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charset="0"/>
                <a:ea typeface="+mn-ea"/>
                <a:cs typeface="+mn-cs"/>
              </a:rPr>
              <a:t>(17° effective)</a:t>
            </a:r>
          </a:p>
        </p:txBody>
      </p:sp>
      <p:sp>
        <p:nvSpPr>
          <p:cNvPr id="56" name="Line 9">
            <a:extLst>
              <a:ext uri="{FF2B5EF4-FFF2-40B4-BE49-F238E27FC236}">
                <a16:creationId xmlns:a16="http://schemas.microsoft.com/office/drawing/2014/main" id="{37994C25-86EC-44DC-908C-E01426AE7E57}"/>
              </a:ext>
            </a:extLst>
          </p:cNvPr>
          <p:cNvSpPr>
            <a:spLocks noChangeShapeType="1"/>
          </p:cNvSpPr>
          <p:nvPr/>
        </p:nvSpPr>
        <p:spPr bwMode="auto">
          <a:xfrm flipV="1">
            <a:off x="8019724" y="3199727"/>
            <a:ext cx="1014413" cy="1191"/>
          </a:xfrm>
          <a:prstGeom prst="line">
            <a:avLst/>
          </a:prstGeom>
          <a:noFill/>
          <a:ln w="76200">
            <a:solidFill>
              <a:schemeClr val="tx1">
                <a:lumMod val="50000"/>
                <a:lumOff val="50000"/>
              </a:schemeClr>
            </a:solidFill>
            <a:round/>
            <a:headEnd/>
            <a:tailEnd type="triangle" w="med" len="med"/>
          </a:ln>
          <a:effectLst>
            <a:outerShdw blurRad="50800" dist="38100" dir="2700000" algn="tl"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Arial"/>
              <a:ea typeface="+mn-ea"/>
              <a:cs typeface="+mn-cs"/>
            </a:endParaRPr>
          </a:p>
        </p:txBody>
      </p:sp>
      <p:sp>
        <p:nvSpPr>
          <p:cNvPr id="57" name="Text Box 10">
            <a:extLst>
              <a:ext uri="{FF2B5EF4-FFF2-40B4-BE49-F238E27FC236}">
                <a16:creationId xmlns:a16="http://schemas.microsoft.com/office/drawing/2014/main" id="{DA6CCDD4-99AE-4115-B1AD-EB6E173A1148}"/>
              </a:ext>
            </a:extLst>
          </p:cNvPr>
          <p:cNvSpPr txBox="1">
            <a:spLocks noChangeArrowheads="1"/>
          </p:cNvSpPr>
          <p:nvPr/>
        </p:nvSpPr>
        <p:spPr bwMode="auto">
          <a:xfrm>
            <a:off x="8152210" y="3554559"/>
            <a:ext cx="749440" cy="253916"/>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pitchFamily="34" charset="0"/>
                <a:ea typeface="+mn-ea"/>
                <a:cs typeface="+mn-cs"/>
              </a:rPr>
              <a:t>Off-state</a:t>
            </a:r>
          </a:p>
        </p:txBody>
      </p:sp>
      <p:sp>
        <p:nvSpPr>
          <p:cNvPr id="58" name="Text Box 8">
            <a:extLst>
              <a:ext uri="{FF2B5EF4-FFF2-40B4-BE49-F238E27FC236}">
                <a16:creationId xmlns:a16="http://schemas.microsoft.com/office/drawing/2014/main" id="{E70968C3-7453-48B2-BB08-62FB56A8AA82}"/>
              </a:ext>
            </a:extLst>
          </p:cNvPr>
          <p:cNvSpPr txBox="1">
            <a:spLocks noChangeArrowheads="1"/>
          </p:cNvSpPr>
          <p:nvPr/>
        </p:nvSpPr>
        <p:spPr bwMode="auto">
          <a:xfrm>
            <a:off x="4759160" y="3726644"/>
            <a:ext cx="895024" cy="253916"/>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pitchFamily="34" charset="0"/>
                <a:ea typeface="+mn-ea"/>
                <a:cs typeface="+mn-cs"/>
              </a:rPr>
              <a:t>Illumination</a:t>
            </a:r>
          </a:p>
        </p:txBody>
      </p:sp>
      <p:graphicFrame>
        <p:nvGraphicFramePr>
          <p:cNvPr id="2" name="Table 1">
            <a:extLst>
              <a:ext uri="{FF2B5EF4-FFF2-40B4-BE49-F238E27FC236}">
                <a16:creationId xmlns:a16="http://schemas.microsoft.com/office/drawing/2014/main" id="{6BCD1B09-EE43-4CB2-BAF8-B002145B7B44}"/>
              </a:ext>
            </a:extLst>
          </p:cNvPr>
          <p:cNvGraphicFramePr>
            <a:graphicFrameLocks noGrp="1"/>
          </p:cNvGraphicFramePr>
          <p:nvPr>
            <p:extLst/>
          </p:nvPr>
        </p:nvGraphicFramePr>
        <p:xfrm>
          <a:off x="48695" y="1471674"/>
          <a:ext cx="4281873" cy="2200510"/>
        </p:xfrm>
        <a:graphic>
          <a:graphicData uri="http://schemas.openxmlformats.org/drawingml/2006/table">
            <a:tbl>
              <a:tblPr firstRow="1" bandRow="1">
                <a:tableStyleId>{5C22544A-7EE6-4342-B048-85BDC9FD1C3A}</a:tableStyleId>
              </a:tblPr>
              <a:tblGrid>
                <a:gridCol w="700046">
                  <a:extLst>
                    <a:ext uri="{9D8B030D-6E8A-4147-A177-3AD203B41FA5}">
                      <a16:colId xmlns:a16="http://schemas.microsoft.com/office/drawing/2014/main" val="1942763945"/>
                    </a:ext>
                  </a:extLst>
                </a:gridCol>
                <a:gridCol w="691793">
                  <a:extLst>
                    <a:ext uri="{9D8B030D-6E8A-4147-A177-3AD203B41FA5}">
                      <a16:colId xmlns:a16="http://schemas.microsoft.com/office/drawing/2014/main" val="3617917862"/>
                    </a:ext>
                  </a:extLst>
                </a:gridCol>
                <a:gridCol w="1424683">
                  <a:extLst>
                    <a:ext uri="{9D8B030D-6E8A-4147-A177-3AD203B41FA5}">
                      <a16:colId xmlns:a16="http://schemas.microsoft.com/office/drawing/2014/main" val="3523345862"/>
                    </a:ext>
                  </a:extLst>
                </a:gridCol>
                <a:gridCol w="780436">
                  <a:extLst>
                    <a:ext uri="{9D8B030D-6E8A-4147-A177-3AD203B41FA5}">
                      <a16:colId xmlns:a16="http://schemas.microsoft.com/office/drawing/2014/main" val="3157942763"/>
                    </a:ext>
                  </a:extLst>
                </a:gridCol>
                <a:gridCol w="684915">
                  <a:extLst>
                    <a:ext uri="{9D8B030D-6E8A-4147-A177-3AD203B41FA5}">
                      <a16:colId xmlns:a16="http://schemas.microsoft.com/office/drawing/2014/main" val="4201188362"/>
                    </a:ext>
                  </a:extLst>
                </a:gridCol>
              </a:tblGrid>
              <a:tr h="423175">
                <a:tc>
                  <a:txBody>
                    <a:bodyPr/>
                    <a:lstStyle/>
                    <a:p>
                      <a:endParaRPr lang="en-US" sz="900" dirty="0"/>
                    </a:p>
                  </a:txBody>
                  <a:tcPr/>
                </a:tc>
                <a:tc>
                  <a:txBody>
                    <a:bodyPr/>
                    <a:lstStyle/>
                    <a:p>
                      <a:pPr algn="ctr"/>
                      <a:r>
                        <a:rPr lang="en-US" sz="900" dirty="0"/>
                        <a:t>Acronym</a:t>
                      </a:r>
                    </a:p>
                  </a:txBody>
                  <a:tcPr anchor="ctr"/>
                </a:tc>
                <a:tc>
                  <a:txBody>
                    <a:bodyPr/>
                    <a:lstStyle/>
                    <a:p>
                      <a:pPr algn="ctr"/>
                      <a:r>
                        <a:rPr lang="en-US" sz="900" dirty="0"/>
                        <a:t>Name</a:t>
                      </a:r>
                    </a:p>
                  </a:txBody>
                  <a:tcPr anchor="ctr"/>
                </a:tc>
                <a:tc>
                  <a:txBody>
                    <a:bodyPr/>
                    <a:lstStyle/>
                    <a:p>
                      <a:pPr algn="ctr"/>
                      <a:r>
                        <a:rPr lang="en-US" sz="900" dirty="0"/>
                        <a:t>Year Introduced</a:t>
                      </a:r>
                    </a:p>
                  </a:txBody>
                  <a:tcPr anchor="ctr"/>
                </a:tc>
                <a:tc>
                  <a:txBody>
                    <a:bodyPr/>
                    <a:lstStyle/>
                    <a:p>
                      <a:pPr algn="ctr"/>
                      <a:r>
                        <a:rPr lang="en-US" sz="900" dirty="0"/>
                        <a:t>Mirror Pitch</a:t>
                      </a:r>
                    </a:p>
                  </a:txBody>
                  <a:tcPr anchor="ctr"/>
                </a:tc>
                <a:extLst>
                  <a:ext uri="{0D108BD9-81ED-4DB2-BD59-A6C34878D82A}">
                    <a16:rowId xmlns:a16="http://schemas.microsoft.com/office/drawing/2014/main" val="1420593157"/>
                  </a:ext>
                </a:extLst>
              </a:tr>
              <a:tr h="253905">
                <a:tc rowSpan="6">
                  <a:txBody>
                    <a:bodyPr/>
                    <a:lstStyle/>
                    <a:p>
                      <a:pPr algn="ctr"/>
                      <a:r>
                        <a:rPr lang="en-US" sz="900" dirty="0"/>
                        <a:t>Torsional</a:t>
                      </a:r>
                    </a:p>
                  </a:txBody>
                  <a:tcPr anchor="ctr"/>
                </a:tc>
                <a:tc>
                  <a:txBody>
                    <a:bodyPr/>
                    <a:lstStyle/>
                    <a:p>
                      <a:pPr algn="ctr"/>
                      <a:r>
                        <a:rPr lang="en-US" sz="900" dirty="0"/>
                        <a:t>FTP</a:t>
                      </a:r>
                    </a:p>
                  </a:txBody>
                  <a:tcPr marL="0" marR="0" anchor="ctr"/>
                </a:tc>
                <a:tc>
                  <a:txBody>
                    <a:bodyPr/>
                    <a:lstStyle/>
                    <a:p>
                      <a:pPr algn="ctr"/>
                      <a:r>
                        <a:rPr lang="en-US" sz="900" dirty="0"/>
                        <a:t>Fast Track Pixel</a:t>
                      </a:r>
                    </a:p>
                  </a:txBody>
                  <a:tcPr marL="0" marR="0" anchor="ctr"/>
                </a:tc>
                <a:tc>
                  <a:txBody>
                    <a:bodyPr/>
                    <a:lstStyle/>
                    <a:p>
                      <a:pPr algn="ctr"/>
                      <a:r>
                        <a:rPr lang="en-US" sz="900" dirty="0"/>
                        <a:t>2003</a:t>
                      </a:r>
                    </a:p>
                  </a:txBody>
                  <a:tcPr marL="0" marR="0" anchor="ctr"/>
                </a:tc>
                <a:tc>
                  <a:txBody>
                    <a:bodyPr/>
                    <a:lstStyle/>
                    <a:p>
                      <a:pPr algn="ctr"/>
                      <a:r>
                        <a:rPr lang="en-US" sz="900" dirty="0"/>
                        <a:t>13.68</a:t>
                      </a:r>
                      <a:r>
                        <a:rPr lang="el-GR" sz="900" dirty="0"/>
                        <a:t>μ</a:t>
                      </a:r>
                      <a:r>
                        <a:rPr lang="en-US" sz="900" dirty="0"/>
                        <a:t>m</a:t>
                      </a:r>
                    </a:p>
                  </a:txBody>
                  <a:tcPr marL="0" marR="0" anchor="ctr"/>
                </a:tc>
                <a:extLst>
                  <a:ext uri="{0D108BD9-81ED-4DB2-BD59-A6C34878D82A}">
                    <a16:rowId xmlns:a16="http://schemas.microsoft.com/office/drawing/2014/main" val="3341420906"/>
                  </a:ext>
                </a:extLst>
              </a:tr>
              <a:tr h="253905">
                <a:tc vMerge="1">
                  <a:txBody>
                    <a:bodyPr/>
                    <a:lstStyle/>
                    <a:p>
                      <a:pPr algn="ctr"/>
                      <a:endParaRPr lang="en-US" dirty="0"/>
                    </a:p>
                  </a:txBody>
                  <a:tcPr anchor="ctr"/>
                </a:tc>
                <a:tc>
                  <a:txBody>
                    <a:bodyPr/>
                    <a:lstStyle/>
                    <a:p>
                      <a:pPr algn="ctr"/>
                      <a:r>
                        <a:rPr lang="en-US" sz="900" dirty="0"/>
                        <a:t>SPD</a:t>
                      </a:r>
                    </a:p>
                  </a:txBody>
                  <a:tcPr marL="0" marR="0" anchor="ctr"/>
                </a:tc>
                <a:tc>
                  <a:txBody>
                    <a:bodyPr/>
                    <a:lstStyle/>
                    <a:p>
                      <a:pPr algn="ctr"/>
                      <a:r>
                        <a:rPr lang="en-US" sz="900" dirty="0"/>
                        <a:t>Small Pixel Development</a:t>
                      </a:r>
                    </a:p>
                  </a:txBody>
                  <a:tcPr marL="0" marR="0" anchor="ctr"/>
                </a:tc>
                <a:tc>
                  <a:txBody>
                    <a:bodyPr/>
                    <a:lstStyle/>
                    <a:p>
                      <a:pPr algn="ctr"/>
                      <a:r>
                        <a:rPr lang="en-US" sz="900" dirty="0"/>
                        <a:t>2004</a:t>
                      </a:r>
                    </a:p>
                  </a:txBody>
                  <a:tcPr marL="0" marR="0" anchor="ctr"/>
                </a:tc>
                <a:tc>
                  <a:txBody>
                    <a:bodyPr/>
                    <a:lstStyle/>
                    <a:p>
                      <a:pPr marL="0" marR="0" lvl="0" indent="0" algn="ctr" defTabSz="761790" rtl="0" eaLnBrk="1" fontAlgn="auto" latinLnBrk="0" hangingPunct="1">
                        <a:lnSpc>
                          <a:spcPct val="100000"/>
                        </a:lnSpc>
                        <a:spcBef>
                          <a:spcPts val="0"/>
                        </a:spcBef>
                        <a:spcAft>
                          <a:spcPts val="0"/>
                        </a:spcAft>
                        <a:buClrTx/>
                        <a:buSzTx/>
                        <a:buFontTx/>
                        <a:buNone/>
                        <a:tabLst/>
                        <a:defRPr/>
                      </a:pPr>
                      <a:r>
                        <a:rPr lang="en-US" sz="900" dirty="0"/>
                        <a:t>10.8</a:t>
                      </a:r>
                      <a:r>
                        <a:rPr lang="el-GR" sz="900" dirty="0"/>
                        <a:t>μ</a:t>
                      </a:r>
                      <a:r>
                        <a:rPr lang="en-US" sz="900" dirty="0"/>
                        <a:t>m</a:t>
                      </a:r>
                    </a:p>
                  </a:txBody>
                  <a:tcPr marL="0" marR="0" anchor="ctr"/>
                </a:tc>
                <a:extLst>
                  <a:ext uri="{0D108BD9-81ED-4DB2-BD59-A6C34878D82A}">
                    <a16:rowId xmlns:a16="http://schemas.microsoft.com/office/drawing/2014/main" val="712905862"/>
                  </a:ext>
                </a:extLst>
              </a:tr>
              <a:tr h="253905">
                <a:tc vMerge="1">
                  <a:txBody>
                    <a:bodyPr/>
                    <a:lstStyle/>
                    <a:p>
                      <a:pPr algn="ctr"/>
                      <a:endParaRPr lang="en-US" dirty="0"/>
                    </a:p>
                  </a:txBody>
                  <a:tcPr anchor="ctr"/>
                </a:tc>
                <a:tc>
                  <a:txBody>
                    <a:bodyPr/>
                    <a:lstStyle/>
                    <a:p>
                      <a:pPr algn="ctr"/>
                      <a:r>
                        <a:rPr lang="en-US" sz="900" dirty="0"/>
                        <a:t>VSP</a:t>
                      </a:r>
                    </a:p>
                  </a:txBody>
                  <a:tcPr marL="0" marR="0" anchor="ctr"/>
                </a:tc>
                <a:tc>
                  <a:txBody>
                    <a:bodyPr/>
                    <a:lstStyle/>
                    <a:p>
                      <a:pPr algn="ctr"/>
                      <a:r>
                        <a:rPr lang="en-US" sz="900" dirty="0"/>
                        <a:t>Voltage Scale Pixel</a:t>
                      </a:r>
                    </a:p>
                  </a:txBody>
                  <a:tcPr marL="0" marR="0" anchor="ctr"/>
                </a:tc>
                <a:tc>
                  <a:txBody>
                    <a:bodyPr/>
                    <a:lstStyle/>
                    <a:p>
                      <a:pPr algn="ctr"/>
                      <a:r>
                        <a:rPr lang="en-US" sz="900" dirty="0"/>
                        <a:t>2007</a:t>
                      </a:r>
                    </a:p>
                  </a:txBody>
                  <a:tcPr marL="0" marR="0" anchor="ctr"/>
                </a:tc>
                <a:tc>
                  <a:txBody>
                    <a:bodyPr/>
                    <a:lstStyle/>
                    <a:p>
                      <a:pPr marL="0" marR="0" lvl="0" indent="0" algn="ctr" defTabSz="761790" rtl="0" eaLnBrk="1" fontAlgn="auto" latinLnBrk="0" hangingPunct="1">
                        <a:lnSpc>
                          <a:spcPct val="100000"/>
                        </a:lnSpc>
                        <a:spcBef>
                          <a:spcPts val="0"/>
                        </a:spcBef>
                        <a:spcAft>
                          <a:spcPts val="0"/>
                        </a:spcAft>
                        <a:buClrTx/>
                        <a:buSzTx/>
                        <a:buFontTx/>
                        <a:buNone/>
                        <a:tabLst/>
                        <a:defRPr/>
                      </a:pPr>
                      <a:r>
                        <a:rPr lang="en-US" sz="900" dirty="0"/>
                        <a:t>7.6</a:t>
                      </a:r>
                      <a:r>
                        <a:rPr lang="el-GR" sz="900" dirty="0"/>
                        <a:t>μ</a:t>
                      </a:r>
                      <a:r>
                        <a:rPr lang="en-US" sz="900" dirty="0"/>
                        <a:t>m</a:t>
                      </a:r>
                    </a:p>
                  </a:txBody>
                  <a:tcPr marL="0" marR="0" anchor="ctr"/>
                </a:tc>
                <a:extLst>
                  <a:ext uri="{0D108BD9-81ED-4DB2-BD59-A6C34878D82A}">
                    <a16:rowId xmlns:a16="http://schemas.microsoft.com/office/drawing/2014/main" val="3661704768"/>
                  </a:ext>
                </a:extLst>
              </a:tr>
              <a:tr h="253905">
                <a:tc vMerge="1">
                  <a:txBody>
                    <a:bodyPr/>
                    <a:lstStyle/>
                    <a:p>
                      <a:pPr algn="ctr"/>
                      <a:endParaRPr lang="en-US" dirty="0"/>
                    </a:p>
                  </a:txBody>
                  <a:tcPr anchor="ctr"/>
                </a:tc>
                <a:tc>
                  <a:txBody>
                    <a:bodyPr/>
                    <a:lstStyle/>
                    <a:p>
                      <a:pPr algn="ctr"/>
                      <a:r>
                        <a:rPr lang="en-US" sz="900" dirty="0"/>
                        <a:t>HEP</a:t>
                      </a:r>
                    </a:p>
                  </a:txBody>
                  <a:tcPr marL="0" marR="0" anchor="ctr"/>
                </a:tc>
                <a:tc>
                  <a:txBody>
                    <a:bodyPr/>
                    <a:lstStyle/>
                    <a:p>
                      <a:pPr algn="ctr"/>
                      <a:r>
                        <a:rPr lang="en-US" sz="900" dirty="0"/>
                        <a:t>High Efficiency Pixel</a:t>
                      </a:r>
                    </a:p>
                  </a:txBody>
                  <a:tcPr marL="0" marR="0" anchor="ctr"/>
                </a:tc>
                <a:tc>
                  <a:txBody>
                    <a:bodyPr/>
                    <a:lstStyle/>
                    <a:p>
                      <a:pPr algn="ctr"/>
                      <a:r>
                        <a:rPr lang="en-US" sz="900" dirty="0"/>
                        <a:t>2019</a:t>
                      </a:r>
                    </a:p>
                  </a:txBody>
                  <a:tcPr marL="0" marR="0" anchor="ctr"/>
                </a:tc>
                <a:tc>
                  <a:txBody>
                    <a:bodyPr/>
                    <a:lstStyle/>
                    <a:p>
                      <a:pPr marL="0" marR="0" lvl="0" indent="0" algn="ctr" defTabSz="761790" rtl="0" eaLnBrk="1" fontAlgn="auto" latinLnBrk="0" hangingPunct="1">
                        <a:lnSpc>
                          <a:spcPct val="100000"/>
                        </a:lnSpc>
                        <a:spcBef>
                          <a:spcPts val="0"/>
                        </a:spcBef>
                        <a:spcAft>
                          <a:spcPts val="0"/>
                        </a:spcAft>
                        <a:buClrTx/>
                        <a:buSzTx/>
                        <a:buFontTx/>
                        <a:buNone/>
                        <a:tabLst/>
                        <a:defRPr/>
                      </a:pPr>
                      <a:r>
                        <a:rPr lang="en-US" sz="900" dirty="0"/>
                        <a:t>9.0</a:t>
                      </a:r>
                      <a:r>
                        <a:rPr lang="el-GR" sz="900" dirty="0"/>
                        <a:t>μ</a:t>
                      </a:r>
                      <a:r>
                        <a:rPr lang="en-US" sz="900" dirty="0"/>
                        <a:t>m</a:t>
                      </a:r>
                    </a:p>
                  </a:txBody>
                  <a:tcPr marL="0" marR="0" anchor="ctr"/>
                </a:tc>
                <a:extLst>
                  <a:ext uri="{0D108BD9-81ED-4DB2-BD59-A6C34878D82A}">
                    <a16:rowId xmlns:a16="http://schemas.microsoft.com/office/drawing/2014/main" val="1919718516"/>
                  </a:ext>
                </a:extLst>
              </a:tr>
              <a:tr h="253905">
                <a:tc vMerge="1">
                  <a:txBody>
                    <a:bodyPr/>
                    <a:lstStyle/>
                    <a:p>
                      <a:endParaRPr lang="en-US"/>
                    </a:p>
                  </a:txBody>
                  <a:tcPr/>
                </a:tc>
                <a:tc>
                  <a:txBody>
                    <a:bodyPr/>
                    <a:lstStyle/>
                    <a:p>
                      <a:pPr algn="ctr"/>
                      <a:r>
                        <a:rPr lang="en-US" sz="900" dirty="0"/>
                        <a:t>SST</a:t>
                      </a:r>
                    </a:p>
                  </a:txBody>
                  <a:tcPr marL="0" marR="0" anchor="ctr"/>
                </a:tc>
                <a:tc>
                  <a:txBody>
                    <a:bodyPr/>
                    <a:lstStyle/>
                    <a:p>
                      <a:pPr algn="ctr"/>
                      <a:r>
                        <a:rPr lang="en-US" sz="900" dirty="0"/>
                        <a:t>Single Spring Tip</a:t>
                      </a:r>
                    </a:p>
                  </a:txBody>
                  <a:tcPr marL="0" marR="0" anchor="ctr"/>
                </a:tc>
                <a:tc>
                  <a:txBody>
                    <a:bodyPr/>
                    <a:lstStyle/>
                    <a:p>
                      <a:pPr algn="ctr"/>
                      <a:r>
                        <a:rPr lang="en-US" sz="900" dirty="0"/>
                        <a:t>2023</a:t>
                      </a:r>
                    </a:p>
                  </a:txBody>
                  <a:tcPr marL="0" marR="0" anchor="ctr"/>
                </a:tc>
                <a:tc>
                  <a:txBody>
                    <a:bodyPr/>
                    <a:lstStyle/>
                    <a:p>
                      <a:pPr marL="0" marR="0" lvl="0" indent="0" algn="ctr" defTabSz="761790" rtl="0" eaLnBrk="1" fontAlgn="auto" latinLnBrk="0" hangingPunct="1">
                        <a:lnSpc>
                          <a:spcPct val="100000"/>
                        </a:lnSpc>
                        <a:spcBef>
                          <a:spcPts val="0"/>
                        </a:spcBef>
                        <a:spcAft>
                          <a:spcPts val="0"/>
                        </a:spcAft>
                        <a:buClrTx/>
                        <a:buSzTx/>
                        <a:buFontTx/>
                        <a:buNone/>
                        <a:tabLst/>
                        <a:defRPr/>
                      </a:pPr>
                      <a:r>
                        <a:rPr lang="en-US" sz="900" dirty="0"/>
                        <a:t>5.4</a:t>
                      </a:r>
                      <a:r>
                        <a:rPr lang="el-GR" sz="900" dirty="0"/>
                        <a:t>μ</a:t>
                      </a:r>
                      <a:r>
                        <a:rPr lang="en-US" sz="900" dirty="0"/>
                        <a:t>m</a:t>
                      </a:r>
                    </a:p>
                  </a:txBody>
                  <a:tcPr marL="0" marR="0" anchor="ctr"/>
                </a:tc>
                <a:extLst>
                  <a:ext uri="{0D108BD9-81ED-4DB2-BD59-A6C34878D82A}">
                    <a16:rowId xmlns:a16="http://schemas.microsoft.com/office/drawing/2014/main" val="2252964072"/>
                  </a:ext>
                </a:extLst>
              </a:tr>
              <a:tr h="253905">
                <a:tc vMerge="1">
                  <a:txBody>
                    <a:bodyPr/>
                    <a:lstStyle/>
                    <a:p>
                      <a:pPr algn="ctr"/>
                      <a:endParaRPr lang="en-US" dirty="0"/>
                    </a:p>
                  </a:txBody>
                  <a:tcPr anchor="ctr"/>
                </a:tc>
                <a:tc>
                  <a:txBody>
                    <a:bodyPr/>
                    <a:lstStyle/>
                    <a:p>
                      <a:pPr algn="ctr"/>
                      <a:r>
                        <a:rPr lang="en-US" sz="900" dirty="0"/>
                        <a:t>RDP</a:t>
                      </a:r>
                    </a:p>
                  </a:txBody>
                  <a:tcPr marL="0" marR="0" anchor="ctr"/>
                </a:tc>
                <a:tc>
                  <a:txBody>
                    <a:bodyPr/>
                    <a:lstStyle/>
                    <a:p>
                      <a:pPr algn="ctr"/>
                      <a:r>
                        <a:rPr lang="en-US" sz="900" dirty="0"/>
                        <a:t>Resolution Density Pixel</a:t>
                      </a:r>
                    </a:p>
                  </a:txBody>
                  <a:tcPr marL="0" marR="0" anchor="ctr"/>
                </a:tc>
                <a:tc>
                  <a:txBody>
                    <a:bodyPr/>
                    <a:lstStyle/>
                    <a:p>
                      <a:pPr algn="ctr"/>
                      <a:r>
                        <a:rPr lang="en-US" sz="900" dirty="0"/>
                        <a:t>2024</a:t>
                      </a:r>
                    </a:p>
                  </a:txBody>
                  <a:tcPr marL="0" marR="0" anchor="ctr"/>
                </a:tc>
                <a:tc>
                  <a:txBody>
                    <a:bodyPr/>
                    <a:lstStyle/>
                    <a:p>
                      <a:pPr marL="0" marR="0" lvl="0" indent="0" algn="ctr" defTabSz="761790" rtl="0" eaLnBrk="1" fontAlgn="auto" latinLnBrk="0" hangingPunct="1">
                        <a:lnSpc>
                          <a:spcPct val="100000"/>
                        </a:lnSpc>
                        <a:spcBef>
                          <a:spcPts val="0"/>
                        </a:spcBef>
                        <a:spcAft>
                          <a:spcPts val="0"/>
                        </a:spcAft>
                        <a:buClrTx/>
                        <a:buSzTx/>
                        <a:buFontTx/>
                        <a:buNone/>
                        <a:tabLst/>
                        <a:defRPr/>
                      </a:pPr>
                      <a:r>
                        <a:rPr lang="en-US" sz="900" dirty="0"/>
                        <a:t>4.5</a:t>
                      </a:r>
                      <a:r>
                        <a:rPr lang="el-GR" sz="900" dirty="0"/>
                        <a:t>μ</a:t>
                      </a:r>
                      <a:r>
                        <a:rPr lang="en-US" sz="900" dirty="0"/>
                        <a:t>m</a:t>
                      </a:r>
                    </a:p>
                  </a:txBody>
                  <a:tcPr marL="0" marR="0" anchor="ctr"/>
                </a:tc>
                <a:extLst>
                  <a:ext uri="{0D108BD9-81ED-4DB2-BD59-A6C34878D82A}">
                    <a16:rowId xmlns:a16="http://schemas.microsoft.com/office/drawing/2014/main" val="3292041789"/>
                  </a:ext>
                </a:extLst>
              </a:tr>
              <a:tr h="253905">
                <a:tc>
                  <a:txBody>
                    <a:bodyPr/>
                    <a:lstStyle/>
                    <a:p>
                      <a:pPr algn="ctr"/>
                      <a:r>
                        <a:rPr lang="en-US" sz="900" dirty="0"/>
                        <a:t>Cantilever</a:t>
                      </a:r>
                    </a:p>
                  </a:txBody>
                  <a:tcPr anchor="ctr"/>
                </a:tc>
                <a:tc>
                  <a:txBody>
                    <a:bodyPr/>
                    <a:lstStyle/>
                    <a:p>
                      <a:pPr algn="ctr"/>
                      <a:r>
                        <a:rPr lang="en-US" sz="900" dirty="0"/>
                        <a:t>TRP</a:t>
                      </a:r>
                    </a:p>
                  </a:txBody>
                  <a:tcPr marL="0" marR="0" anchor="ctr"/>
                </a:tc>
                <a:tc>
                  <a:txBody>
                    <a:bodyPr/>
                    <a:lstStyle/>
                    <a:p>
                      <a:pPr algn="ctr"/>
                      <a:r>
                        <a:rPr lang="en-US" sz="900" dirty="0"/>
                        <a:t>Tilt and Roll Pixel</a:t>
                      </a:r>
                    </a:p>
                  </a:txBody>
                  <a:tcPr marL="0" marR="0" anchor="ctr"/>
                </a:tc>
                <a:tc>
                  <a:txBody>
                    <a:bodyPr/>
                    <a:lstStyle/>
                    <a:p>
                      <a:pPr algn="ctr"/>
                      <a:r>
                        <a:rPr lang="en-US" sz="900" dirty="0"/>
                        <a:t>2013</a:t>
                      </a:r>
                    </a:p>
                  </a:txBody>
                  <a:tcPr marL="0" marR="0" anchor="ctr"/>
                </a:tc>
                <a:tc>
                  <a:txBody>
                    <a:bodyPr/>
                    <a:lstStyle/>
                    <a:p>
                      <a:pPr marL="0" marR="0" lvl="0" indent="0" algn="ctr" defTabSz="761790" rtl="0" eaLnBrk="1" fontAlgn="auto" latinLnBrk="0" hangingPunct="1">
                        <a:lnSpc>
                          <a:spcPct val="100000"/>
                        </a:lnSpc>
                        <a:spcBef>
                          <a:spcPts val="0"/>
                        </a:spcBef>
                        <a:spcAft>
                          <a:spcPts val="0"/>
                        </a:spcAft>
                        <a:buClrTx/>
                        <a:buSzTx/>
                        <a:buFontTx/>
                        <a:buNone/>
                        <a:tabLst/>
                        <a:defRPr/>
                      </a:pPr>
                      <a:r>
                        <a:rPr lang="en-US" sz="900" dirty="0"/>
                        <a:t>5.4</a:t>
                      </a:r>
                      <a:r>
                        <a:rPr lang="el-GR" sz="900" dirty="0"/>
                        <a:t>μ</a:t>
                      </a:r>
                      <a:r>
                        <a:rPr lang="en-US" sz="900" dirty="0"/>
                        <a:t>m</a:t>
                      </a:r>
                    </a:p>
                  </a:txBody>
                  <a:tcPr marL="0" marR="0" anchor="ctr"/>
                </a:tc>
                <a:extLst>
                  <a:ext uri="{0D108BD9-81ED-4DB2-BD59-A6C34878D82A}">
                    <a16:rowId xmlns:a16="http://schemas.microsoft.com/office/drawing/2014/main" val="1958884203"/>
                  </a:ext>
                </a:extLst>
              </a:tr>
            </a:tbl>
          </a:graphicData>
        </a:graphic>
      </p:graphicFrame>
      <p:grpSp>
        <p:nvGrpSpPr>
          <p:cNvPr id="10" name="Group 9">
            <a:extLst>
              <a:ext uri="{FF2B5EF4-FFF2-40B4-BE49-F238E27FC236}">
                <a16:creationId xmlns:a16="http://schemas.microsoft.com/office/drawing/2014/main" id="{89909DDE-9A4D-460B-9BE0-759C42B342C8}"/>
              </a:ext>
            </a:extLst>
          </p:cNvPr>
          <p:cNvGrpSpPr>
            <a:grpSpLocks noChangeAspect="1"/>
          </p:cNvGrpSpPr>
          <p:nvPr/>
        </p:nvGrpSpPr>
        <p:grpSpPr>
          <a:xfrm>
            <a:off x="5364740" y="1768390"/>
            <a:ext cx="891808" cy="607098"/>
            <a:chOff x="5211162" y="2144799"/>
            <a:chExt cx="1156916" cy="787570"/>
          </a:xfrm>
        </p:grpSpPr>
        <p:sp>
          <p:nvSpPr>
            <p:cNvPr id="9" name="Rectangle 8">
              <a:extLst>
                <a:ext uri="{FF2B5EF4-FFF2-40B4-BE49-F238E27FC236}">
                  <a16:creationId xmlns:a16="http://schemas.microsoft.com/office/drawing/2014/main" id="{BA125072-03A8-463F-8202-104B018A909C}"/>
                </a:ext>
              </a:extLst>
            </p:cNvPr>
            <p:cNvSpPr/>
            <p:nvPr/>
          </p:nvSpPr>
          <p:spPr>
            <a:xfrm>
              <a:off x="5211162" y="2145461"/>
              <a:ext cx="182880"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3C582650-42F8-4F51-8928-0ACD45F57600}"/>
                </a:ext>
              </a:extLst>
            </p:cNvPr>
            <p:cNvSpPr/>
            <p:nvPr/>
          </p:nvSpPr>
          <p:spPr>
            <a:xfrm>
              <a:off x="5405352" y="2145461"/>
              <a:ext cx="182880"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C10B120A-8F70-4AA8-9DFE-6ADCF46751AC}"/>
                </a:ext>
              </a:extLst>
            </p:cNvPr>
            <p:cNvSpPr/>
            <p:nvPr/>
          </p:nvSpPr>
          <p:spPr>
            <a:xfrm>
              <a:off x="5407438" y="2345112"/>
              <a:ext cx="182880"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A80AFCC8-1F8A-48A0-BFEF-D4596C0EFC41}"/>
                </a:ext>
              </a:extLst>
            </p:cNvPr>
            <p:cNvSpPr/>
            <p:nvPr/>
          </p:nvSpPr>
          <p:spPr>
            <a:xfrm>
              <a:off x="5211162" y="2347107"/>
              <a:ext cx="182880"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0" name="Rectangle 29">
              <a:extLst>
                <a:ext uri="{FF2B5EF4-FFF2-40B4-BE49-F238E27FC236}">
                  <a16:creationId xmlns:a16="http://schemas.microsoft.com/office/drawing/2014/main" id="{580382AF-84B8-4AC0-8BFF-414D430D2DE5}"/>
                </a:ext>
              </a:extLst>
            </p:cNvPr>
            <p:cNvSpPr/>
            <p:nvPr/>
          </p:nvSpPr>
          <p:spPr>
            <a:xfrm>
              <a:off x="5599542" y="2146122"/>
              <a:ext cx="182880"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4" name="Rectangle 33">
              <a:extLst>
                <a:ext uri="{FF2B5EF4-FFF2-40B4-BE49-F238E27FC236}">
                  <a16:creationId xmlns:a16="http://schemas.microsoft.com/office/drawing/2014/main" id="{086AAA4D-8706-41D8-981B-171E58E99AB3}"/>
                </a:ext>
              </a:extLst>
            </p:cNvPr>
            <p:cNvSpPr/>
            <p:nvPr/>
          </p:nvSpPr>
          <p:spPr>
            <a:xfrm>
              <a:off x="5603714" y="2345461"/>
              <a:ext cx="182880"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BF799E44-DDED-4970-91AE-8D98629A34AB}"/>
                </a:ext>
              </a:extLst>
            </p:cNvPr>
            <p:cNvSpPr/>
            <p:nvPr/>
          </p:nvSpPr>
          <p:spPr>
            <a:xfrm>
              <a:off x="5796818" y="2144800"/>
              <a:ext cx="182880"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5" name="Rectangle 54">
              <a:extLst>
                <a:ext uri="{FF2B5EF4-FFF2-40B4-BE49-F238E27FC236}">
                  <a16:creationId xmlns:a16="http://schemas.microsoft.com/office/drawing/2014/main" id="{5BE750E7-783E-48D2-B83F-4188B8BFDBD5}"/>
                </a:ext>
              </a:extLst>
            </p:cNvPr>
            <p:cNvSpPr/>
            <p:nvPr/>
          </p:nvSpPr>
          <p:spPr>
            <a:xfrm>
              <a:off x="5989366" y="2144799"/>
              <a:ext cx="182880"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9" name="Rectangle 58">
              <a:extLst>
                <a:ext uri="{FF2B5EF4-FFF2-40B4-BE49-F238E27FC236}">
                  <a16:creationId xmlns:a16="http://schemas.microsoft.com/office/drawing/2014/main" id="{1585F512-B496-4024-9B1C-95D6BC43C521}"/>
                </a:ext>
              </a:extLst>
            </p:cNvPr>
            <p:cNvSpPr/>
            <p:nvPr/>
          </p:nvSpPr>
          <p:spPr>
            <a:xfrm>
              <a:off x="5989366" y="2344394"/>
              <a:ext cx="182880"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0" name="Rectangle 59">
              <a:extLst>
                <a:ext uri="{FF2B5EF4-FFF2-40B4-BE49-F238E27FC236}">
                  <a16:creationId xmlns:a16="http://schemas.microsoft.com/office/drawing/2014/main" id="{6A1E043C-8A26-4594-8EAA-F44B80010A0E}"/>
                </a:ext>
              </a:extLst>
            </p:cNvPr>
            <p:cNvSpPr/>
            <p:nvPr/>
          </p:nvSpPr>
          <p:spPr>
            <a:xfrm>
              <a:off x="5796818" y="2346446"/>
              <a:ext cx="182880"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1" name="Rectangle 60">
              <a:extLst>
                <a:ext uri="{FF2B5EF4-FFF2-40B4-BE49-F238E27FC236}">
                  <a16:creationId xmlns:a16="http://schemas.microsoft.com/office/drawing/2014/main" id="{03D64DDC-2B7E-4740-81BF-F7E0FA4366D5}"/>
                </a:ext>
              </a:extLst>
            </p:cNvPr>
            <p:cNvSpPr/>
            <p:nvPr/>
          </p:nvSpPr>
          <p:spPr>
            <a:xfrm>
              <a:off x="6185198" y="2145461"/>
              <a:ext cx="182880"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2" name="Rectangle 61">
              <a:extLst>
                <a:ext uri="{FF2B5EF4-FFF2-40B4-BE49-F238E27FC236}">
                  <a16:creationId xmlns:a16="http://schemas.microsoft.com/office/drawing/2014/main" id="{2F852496-A764-474A-B110-3DD5C0B2B24A}"/>
                </a:ext>
              </a:extLst>
            </p:cNvPr>
            <p:cNvSpPr/>
            <p:nvPr/>
          </p:nvSpPr>
          <p:spPr>
            <a:xfrm>
              <a:off x="6184180" y="2344451"/>
              <a:ext cx="182880"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3" name="Rectangle 62">
              <a:extLst>
                <a:ext uri="{FF2B5EF4-FFF2-40B4-BE49-F238E27FC236}">
                  <a16:creationId xmlns:a16="http://schemas.microsoft.com/office/drawing/2014/main" id="{E170034F-19D4-4606-BA8F-2853C1AE71E7}"/>
                </a:ext>
              </a:extLst>
            </p:cNvPr>
            <p:cNvSpPr/>
            <p:nvPr/>
          </p:nvSpPr>
          <p:spPr>
            <a:xfrm>
              <a:off x="5211162" y="2544649"/>
              <a:ext cx="182880"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4" name="Rectangle 63">
              <a:extLst>
                <a:ext uri="{FF2B5EF4-FFF2-40B4-BE49-F238E27FC236}">
                  <a16:creationId xmlns:a16="http://schemas.microsoft.com/office/drawing/2014/main" id="{D800B66E-A3D7-49B1-B63D-E146FE34CC7D}"/>
                </a:ext>
              </a:extLst>
            </p:cNvPr>
            <p:cNvSpPr/>
            <p:nvPr/>
          </p:nvSpPr>
          <p:spPr>
            <a:xfrm>
              <a:off x="5405352" y="2544649"/>
              <a:ext cx="182880"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5" name="Rectangle 64">
              <a:extLst>
                <a:ext uri="{FF2B5EF4-FFF2-40B4-BE49-F238E27FC236}">
                  <a16:creationId xmlns:a16="http://schemas.microsoft.com/office/drawing/2014/main" id="{23DC7452-F73E-4D9A-AC20-C62076C7A81D}"/>
                </a:ext>
              </a:extLst>
            </p:cNvPr>
            <p:cNvSpPr/>
            <p:nvPr/>
          </p:nvSpPr>
          <p:spPr>
            <a:xfrm>
              <a:off x="5407438" y="2744300"/>
              <a:ext cx="182880"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6" name="Rectangle 65">
              <a:extLst>
                <a:ext uri="{FF2B5EF4-FFF2-40B4-BE49-F238E27FC236}">
                  <a16:creationId xmlns:a16="http://schemas.microsoft.com/office/drawing/2014/main" id="{9A23ED48-6860-4D2B-8BED-977A9D3BDA0D}"/>
                </a:ext>
              </a:extLst>
            </p:cNvPr>
            <p:cNvSpPr/>
            <p:nvPr/>
          </p:nvSpPr>
          <p:spPr>
            <a:xfrm>
              <a:off x="5211162" y="2746295"/>
              <a:ext cx="182880"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7" name="Rectangle 66">
              <a:extLst>
                <a:ext uri="{FF2B5EF4-FFF2-40B4-BE49-F238E27FC236}">
                  <a16:creationId xmlns:a16="http://schemas.microsoft.com/office/drawing/2014/main" id="{29C4BB68-0D6D-49CE-8547-8B7864BBBB09}"/>
                </a:ext>
              </a:extLst>
            </p:cNvPr>
            <p:cNvSpPr/>
            <p:nvPr/>
          </p:nvSpPr>
          <p:spPr>
            <a:xfrm>
              <a:off x="5599542" y="2545310"/>
              <a:ext cx="182880"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8" name="Rectangle 67">
              <a:extLst>
                <a:ext uri="{FF2B5EF4-FFF2-40B4-BE49-F238E27FC236}">
                  <a16:creationId xmlns:a16="http://schemas.microsoft.com/office/drawing/2014/main" id="{F79343D2-919A-4752-8BE6-B993FA194B2B}"/>
                </a:ext>
              </a:extLst>
            </p:cNvPr>
            <p:cNvSpPr/>
            <p:nvPr/>
          </p:nvSpPr>
          <p:spPr>
            <a:xfrm>
              <a:off x="5603714" y="2744649"/>
              <a:ext cx="182880"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9" name="Rectangle 68">
              <a:extLst>
                <a:ext uri="{FF2B5EF4-FFF2-40B4-BE49-F238E27FC236}">
                  <a16:creationId xmlns:a16="http://schemas.microsoft.com/office/drawing/2014/main" id="{B8BC05F1-9387-424A-8823-CB29143C090D}"/>
                </a:ext>
              </a:extLst>
            </p:cNvPr>
            <p:cNvSpPr/>
            <p:nvPr/>
          </p:nvSpPr>
          <p:spPr>
            <a:xfrm>
              <a:off x="5796818" y="2543988"/>
              <a:ext cx="182880"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0" name="Rectangle 69">
              <a:extLst>
                <a:ext uri="{FF2B5EF4-FFF2-40B4-BE49-F238E27FC236}">
                  <a16:creationId xmlns:a16="http://schemas.microsoft.com/office/drawing/2014/main" id="{19C791BE-4081-44B9-B127-5675EB42F112}"/>
                </a:ext>
              </a:extLst>
            </p:cNvPr>
            <p:cNvSpPr/>
            <p:nvPr/>
          </p:nvSpPr>
          <p:spPr>
            <a:xfrm>
              <a:off x="5990081" y="2543988"/>
              <a:ext cx="182880"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1" name="Rectangle 70">
              <a:extLst>
                <a:ext uri="{FF2B5EF4-FFF2-40B4-BE49-F238E27FC236}">
                  <a16:creationId xmlns:a16="http://schemas.microsoft.com/office/drawing/2014/main" id="{3EC27F56-31D3-4A1C-886D-111E18054002}"/>
                </a:ext>
              </a:extLst>
            </p:cNvPr>
            <p:cNvSpPr/>
            <p:nvPr/>
          </p:nvSpPr>
          <p:spPr>
            <a:xfrm>
              <a:off x="5989366" y="2743444"/>
              <a:ext cx="182880"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2" name="Rectangle 71">
              <a:extLst>
                <a:ext uri="{FF2B5EF4-FFF2-40B4-BE49-F238E27FC236}">
                  <a16:creationId xmlns:a16="http://schemas.microsoft.com/office/drawing/2014/main" id="{4056DDB7-C393-4AE2-ABBB-152498670639}"/>
                </a:ext>
              </a:extLst>
            </p:cNvPr>
            <p:cNvSpPr/>
            <p:nvPr/>
          </p:nvSpPr>
          <p:spPr>
            <a:xfrm>
              <a:off x="5796818" y="2745634"/>
              <a:ext cx="182880"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3" name="Rectangle 72">
              <a:extLst>
                <a:ext uri="{FF2B5EF4-FFF2-40B4-BE49-F238E27FC236}">
                  <a16:creationId xmlns:a16="http://schemas.microsoft.com/office/drawing/2014/main" id="{CC8D9007-3362-4DA5-A0ED-350C5F869291}"/>
                </a:ext>
              </a:extLst>
            </p:cNvPr>
            <p:cNvSpPr/>
            <p:nvPr/>
          </p:nvSpPr>
          <p:spPr>
            <a:xfrm>
              <a:off x="6185198" y="2544649"/>
              <a:ext cx="182880"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4" name="Rectangle 73">
              <a:extLst>
                <a:ext uri="{FF2B5EF4-FFF2-40B4-BE49-F238E27FC236}">
                  <a16:creationId xmlns:a16="http://schemas.microsoft.com/office/drawing/2014/main" id="{339F20AD-A99F-4B09-9DAE-2A1E3DC484CD}"/>
                </a:ext>
              </a:extLst>
            </p:cNvPr>
            <p:cNvSpPr/>
            <p:nvPr/>
          </p:nvSpPr>
          <p:spPr>
            <a:xfrm>
              <a:off x="6184180" y="2744162"/>
              <a:ext cx="182880"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11" name="Group 10">
            <a:extLst>
              <a:ext uri="{FF2B5EF4-FFF2-40B4-BE49-F238E27FC236}">
                <a16:creationId xmlns:a16="http://schemas.microsoft.com/office/drawing/2014/main" id="{A8D46640-9662-4962-9A18-A97EFAD85A02}"/>
              </a:ext>
            </a:extLst>
          </p:cNvPr>
          <p:cNvGrpSpPr>
            <a:grpSpLocks noChangeAspect="1"/>
          </p:cNvGrpSpPr>
          <p:nvPr/>
        </p:nvGrpSpPr>
        <p:grpSpPr>
          <a:xfrm>
            <a:off x="7427995" y="1751644"/>
            <a:ext cx="865970" cy="630947"/>
            <a:chOff x="7386299" y="2018430"/>
            <a:chExt cx="994619" cy="724681"/>
          </a:xfrm>
        </p:grpSpPr>
        <p:sp>
          <p:nvSpPr>
            <p:cNvPr id="42" name="Rectangle 41">
              <a:extLst>
                <a:ext uri="{FF2B5EF4-FFF2-40B4-BE49-F238E27FC236}">
                  <a16:creationId xmlns:a16="http://schemas.microsoft.com/office/drawing/2014/main" id="{BF687F5B-C3A6-4489-BEDE-C8E241D53608}"/>
                </a:ext>
              </a:extLst>
            </p:cNvPr>
            <p:cNvSpPr/>
            <p:nvPr/>
          </p:nvSpPr>
          <p:spPr>
            <a:xfrm rot="2736733">
              <a:off x="7543126" y="2023818"/>
              <a:ext cx="175584"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5" name="Rectangle 44">
              <a:extLst>
                <a:ext uri="{FF2B5EF4-FFF2-40B4-BE49-F238E27FC236}">
                  <a16:creationId xmlns:a16="http://schemas.microsoft.com/office/drawing/2014/main" id="{F615B96C-8155-452B-B070-ABA145B0CF21}"/>
                </a:ext>
              </a:extLst>
            </p:cNvPr>
            <p:cNvSpPr/>
            <p:nvPr/>
          </p:nvSpPr>
          <p:spPr>
            <a:xfrm rot="2736733">
              <a:off x="7807659" y="2019519"/>
              <a:ext cx="175584"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6" name="Rectangle 45">
              <a:extLst>
                <a:ext uri="{FF2B5EF4-FFF2-40B4-BE49-F238E27FC236}">
                  <a16:creationId xmlns:a16="http://schemas.microsoft.com/office/drawing/2014/main" id="{FCB9BD26-8B7B-4248-B81A-1BB6387D8180}"/>
                </a:ext>
              </a:extLst>
            </p:cNvPr>
            <p:cNvSpPr/>
            <p:nvPr/>
          </p:nvSpPr>
          <p:spPr>
            <a:xfrm rot="2736733">
              <a:off x="7671024" y="2158215"/>
              <a:ext cx="175584"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0A9A63B2-F582-49DF-840F-9AB944763EAA}"/>
                </a:ext>
              </a:extLst>
            </p:cNvPr>
            <p:cNvSpPr/>
            <p:nvPr/>
          </p:nvSpPr>
          <p:spPr>
            <a:xfrm rot="2736733">
              <a:off x="7935557" y="2150571"/>
              <a:ext cx="175584"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8" name="Rectangle 47">
              <a:extLst>
                <a:ext uri="{FF2B5EF4-FFF2-40B4-BE49-F238E27FC236}">
                  <a16:creationId xmlns:a16="http://schemas.microsoft.com/office/drawing/2014/main" id="{2AA787B9-0E1C-44B5-8D5B-6F459DA739DF}"/>
                </a:ext>
              </a:extLst>
            </p:cNvPr>
            <p:cNvSpPr/>
            <p:nvPr/>
          </p:nvSpPr>
          <p:spPr>
            <a:xfrm rot="2736733">
              <a:off x="8072654" y="2013185"/>
              <a:ext cx="175584"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5" name="Rectangle 74">
              <a:extLst>
                <a:ext uri="{FF2B5EF4-FFF2-40B4-BE49-F238E27FC236}">
                  <a16:creationId xmlns:a16="http://schemas.microsoft.com/office/drawing/2014/main" id="{CE5D20E2-5337-448C-ADCB-1CE07DFD35BE}"/>
                </a:ext>
              </a:extLst>
            </p:cNvPr>
            <p:cNvSpPr/>
            <p:nvPr/>
          </p:nvSpPr>
          <p:spPr>
            <a:xfrm rot="2736733">
              <a:off x="7800435" y="2289017"/>
              <a:ext cx="175584"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6" name="Rectangle 75">
              <a:extLst>
                <a:ext uri="{FF2B5EF4-FFF2-40B4-BE49-F238E27FC236}">
                  <a16:creationId xmlns:a16="http://schemas.microsoft.com/office/drawing/2014/main" id="{12656649-E3D1-4756-9750-707EBFC93BBF}"/>
                </a:ext>
              </a:extLst>
            </p:cNvPr>
            <p:cNvSpPr/>
            <p:nvPr/>
          </p:nvSpPr>
          <p:spPr>
            <a:xfrm rot="2736733">
              <a:off x="8063386" y="2281882"/>
              <a:ext cx="175584"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7" name="Rectangle 76">
              <a:extLst>
                <a:ext uri="{FF2B5EF4-FFF2-40B4-BE49-F238E27FC236}">
                  <a16:creationId xmlns:a16="http://schemas.microsoft.com/office/drawing/2014/main" id="{0F233DED-BEE9-48AA-A884-FFDDEA97C496}"/>
                </a:ext>
              </a:extLst>
            </p:cNvPr>
            <p:cNvSpPr/>
            <p:nvPr/>
          </p:nvSpPr>
          <p:spPr>
            <a:xfrm rot="2736733">
              <a:off x="8200089" y="2145462"/>
              <a:ext cx="175584"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8" name="Rectangle 77">
              <a:extLst>
                <a:ext uri="{FF2B5EF4-FFF2-40B4-BE49-F238E27FC236}">
                  <a16:creationId xmlns:a16="http://schemas.microsoft.com/office/drawing/2014/main" id="{82874D57-EC95-44A1-B82A-F6A7B35716F6}"/>
                </a:ext>
              </a:extLst>
            </p:cNvPr>
            <p:cNvSpPr/>
            <p:nvPr/>
          </p:nvSpPr>
          <p:spPr>
            <a:xfrm rot="2736733">
              <a:off x="7404142" y="2163393"/>
              <a:ext cx="175584"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9" name="Rectangle 78">
              <a:extLst>
                <a:ext uri="{FF2B5EF4-FFF2-40B4-BE49-F238E27FC236}">
                  <a16:creationId xmlns:a16="http://schemas.microsoft.com/office/drawing/2014/main" id="{5349F662-8092-4062-9675-824D05E80F4D}"/>
                </a:ext>
              </a:extLst>
            </p:cNvPr>
            <p:cNvSpPr/>
            <p:nvPr/>
          </p:nvSpPr>
          <p:spPr>
            <a:xfrm rot="2736733">
              <a:off x="7532040" y="2296523"/>
              <a:ext cx="175584"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0" name="Rectangle 79">
              <a:extLst>
                <a:ext uri="{FF2B5EF4-FFF2-40B4-BE49-F238E27FC236}">
                  <a16:creationId xmlns:a16="http://schemas.microsoft.com/office/drawing/2014/main" id="{EF8E6429-D2A0-418E-8F3A-CDB54463410D}"/>
                </a:ext>
              </a:extLst>
            </p:cNvPr>
            <p:cNvSpPr/>
            <p:nvPr/>
          </p:nvSpPr>
          <p:spPr>
            <a:xfrm rot="2736733">
              <a:off x="7659938" y="2424342"/>
              <a:ext cx="175584"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1" name="Rectangle 80">
              <a:extLst>
                <a:ext uri="{FF2B5EF4-FFF2-40B4-BE49-F238E27FC236}">
                  <a16:creationId xmlns:a16="http://schemas.microsoft.com/office/drawing/2014/main" id="{672EC41E-7D35-4E6F-A335-A00571615580}"/>
                </a:ext>
              </a:extLst>
            </p:cNvPr>
            <p:cNvSpPr/>
            <p:nvPr/>
          </p:nvSpPr>
          <p:spPr>
            <a:xfrm rot="2736733">
              <a:off x="7926750" y="2417450"/>
              <a:ext cx="175584"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2" name="Rectangle 81">
              <a:extLst>
                <a:ext uri="{FF2B5EF4-FFF2-40B4-BE49-F238E27FC236}">
                  <a16:creationId xmlns:a16="http://schemas.microsoft.com/office/drawing/2014/main" id="{97A1D34D-46CA-47CA-927B-91E98B3C0002}"/>
                </a:ext>
              </a:extLst>
            </p:cNvPr>
            <p:cNvSpPr/>
            <p:nvPr/>
          </p:nvSpPr>
          <p:spPr>
            <a:xfrm rot="2736733">
              <a:off x="7391544" y="2433606"/>
              <a:ext cx="175584"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3" name="Rectangle 82">
              <a:extLst>
                <a:ext uri="{FF2B5EF4-FFF2-40B4-BE49-F238E27FC236}">
                  <a16:creationId xmlns:a16="http://schemas.microsoft.com/office/drawing/2014/main" id="{ECF51A66-4012-4CFF-9ADF-6EED79D45FF3}"/>
                </a:ext>
              </a:extLst>
            </p:cNvPr>
            <p:cNvSpPr/>
            <p:nvPr/>
          </p:nvSpPr>
          <p:spPr>
            <a:xfrm rot="2736733">
              <a:off x="8194974" y="2415725"/>
              <a:ext cx="175584"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4" name="Rectangle 83">
              <a:extLst>
                <a:ext uri="{FF2B5EF4-FFF2-40B4-BE49-F238E27FC236}">
                  <a16:creationId xmlns:a16="http://schemas.microsoft.com/office/drawing/2014/main" id="{2E5F3429-E85E-415C-81DD-277D4FDE8D95}"/>
                </a:ext>
              </a:extLst>
            </p:cNvPr>
            <p:cNvSpPr/>
            <p:nvPr/>
          </p:nvSpPr>
          <p:spPr>
            <a:xfrm rot="2736733">
              <a:off x="7523302" y="2562282"/>
              <a:ext cx="175584"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5" name="Rectangle 84">
              <a:extLst>
                <a:ext uri="{FF2B5EF4-FFF2-40B4-BE49-F238E27FC236}">
                  <a16:creationId xmlns:a16="http://schemas.microsoft.com/office/drawing/2014/main" id="{7C4E6B00-58A1-47EA-AEBA-5DE5E314C9D6}"/>
                </a:ext>
              </a:extLst>
            </p:cNvPr>
            <p:cNvSpPr/>
            <p:nvPr/>
          </p:nvSpPr>
          <p:spPr>
            <a:xfrm rot="2736733">
              <a:off x="7787835" y="2557983"/>
              <a:ext cx="175584"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6" name="Rectangle 85">
              <a:extLst>
                <a:ext uri="{FF2B5EF4-FFF2-40B4-BE49-F238E27FC236}">
                  <a16:creationId xmlns:a16="http://schemas.microsoft.com/office/drawing/2014/main" id="{EADADACB-1798-4DC8-BE50-BCF4185E1A2D}"/>
                </a:ext>
              </a:extLst>
            </p:cNvPr>
            <p:cNvSpPr/>
            <p:nvPr/>
          </p:nvSpPr>
          <p:spPr>
            <a:xfrm rot="2736733">
              <a:off x="8052830" y="2551649"/>
              <a:ext cx="175584"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12" name="TextBox 11">
            <a:extLst>
              <a:ext uri="{FF2B5EF4-FFF2-40B4-BE49-F238E27FC236}">
                <a16:creationId xmlns:a16="http://schemas.microsoft.com/office/drawing/2014/main" id="{42159A45-BE5B-49A7-9886-161F6C37118F}"/>
              </a:ext>
            </a:extLst>
          </p:cNvPr>
          <p:cNvSpPr txBox="1"/>
          <p:nvPr/>
        </p:nvSpPr>
        <p:spPr>
          <a:xfrm>
            <a:off x="4580289" y="1895809"/>
            <a:ext cx="768846"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rPr>
              <a:t>‘Manhattan’ configuration</a:t>
            </a:r>
          </a:p>
        </p:txBody>
      </p:sp>
      <p:sp>
        <p:nvSpPr>
          <p:cNvPr id="87" name="TextBox 86">
            <a:extLst>
              <a:ext uri="{FF2B5EF4-FFF2-40B4-BE49-F238E27FC236}">
                <a16:creationId xmlns:a16="http://schemas.microsoft.com/office/drawing/2014/main" id="{AF6DC804-442F-49C4-8487-4BC708FECE95}"/>
              </a:ext>
            </a:extLst>
          </p:cNvPr>
          <p:cNvSpPr txBox="1"/>
          <p:nvPr/>
        </p:nvSpPr>
        <p:spPr>
          <a:xfrm>
            <a:off x="6628902" y="1885257"/>
            <a:ext cx="768846"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rPr>
              <a:t>‘Diamond’ configuration</a:t>
            </a:r>
          </a:p>
        </p:txBody>
      </p:sp>
      <p:grpSp>
        <p:nvGrpSpPr>
          <p:cNvPr id="88" name="Group 87">
            <a:extLst>
              <a:ext uri="{FF2B5EF4-FFF2-40B4-BE49-F238E27FC236}">
                <a16:creationId xmlns:a16="http://schemas.microsoft.com/office/drawing/2014/main" id="{DD5455A1-7638-4027-92D1-1CC832CB87B4}"/>
              </a:ext>
            </a:extLst>
          </p:cNvPr>
          <p:cNvGrpSpPr>
            <a:grpSpLocks noChangeAspect="1"/>
          </p:cNvGrpSpPr>
          <p:nvPr/>
        </p:nvGrpSpPr>
        <p:grpSpPr>
          <a:xfrm>
            <a:off x="6379934" y="4007894"/>
            <a:ext cx="891808" cy="607098"/>
            <a:chOff x="5211162" y="2144799"/>
            <a:chExt cx="1156916" cy="787570"/>
          </a:xfrm>
        </p:grpSpPr>
        <p:sp>
          <p:nvSpPr>
            <p:cNvPr id="89" name="Rectangle 88">
              <a:extLst>
                <a:ext uri="{FF2B5EF4-FFF2-40B4-BE49-F238E27FC236}">
                  <a16:creationId xmlns:a16="http://schemas.microsoft.com/office/drawing/2014/main" id="{D80362A6-A7A9-4458-B893-FD8F98232413}"/>
                </a:ext>
              </a:extLst>
            </p:cNvPr>
            <p:cNvSpPr/>
            <p:nvPr/>
          </p:nvSpPr>
          <p:spPr>
            <a:xfrm>
              <a:off x="5211162" y="2145461"/>
              <a:ext cx="182880"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0" name="Rectangle 89">
              <a:extLst>
                <a:ext uri="{FF2B5EF4-FFF2-40B4-BE49-F238E27FC236}">
                  <a16:creationId xmlns:a16="http://schemas.microsoft.com/office/drawing/2014/main" id="{BF009DD3-23EC-4C95-BEC0-049552168168}"/>
                </a:ext>
              </a:extLst>
            </p:cNvPr>
            <p:cNvSpPr/>
            <p:nvPr/>
          </p:nvSpPr>
          <p:spPr>
            <a:xfrm>
              <a:off x="5405352" y="2145461"/>
              <a:ext cx="182880"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1" name="Rectangle 90">
              <a:extLst>
                <a:ext uri="{FF2B5EF4-FFF2-40B4-BE49-F238E27FC236}">
                  <a16:creationId xmlns:a16="http://schemas.microsoft.com/office/drawing/2014/main" id="{2F34ED84-E687-4ACF-B74B-8C8C87F60624}"/>
                </a:ext>
              </a:extLst>
            </p:cNvPr>
            <p:cNvSpPr/>
            <p:nvPr/>
          </p:nvSpPr>
          <p:spPr>
            <a:xfrm>
              <a:off x="5407438" y="2345112"/>
              <a:ext cx="182880"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2" name="Rectangle 91">
              <a:extLst>
                <a:ext uri="{FF2B5EF4-FFF2-40B4-BE49-F238E27FC236}">
                  <a16:creationId xmlns:a16="http://schemas.microsoft.com/office/drawing/2014/main" id="{D6347066-3137-47B1-ACA1-0D6406D38512}"/>
                </a:ext>
              </a:extLst>
            </p:cNvPr>
            <p:cNvSpPr/>
            <p:nvPr/>
          </p:nvSpPr>
          <p:spPr>
            <a:xfrm>
              <a:off x="5211162" y="2347107"/>
              <a:ext cx="182880"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3" name="Rectangle 92">
              <a:extLst>
                <a:ext uri="{FF2B5EF4-FFF2-40B4-BE49-F238E27FC236}">
                  <a16:creationId xmlns:a16="http://schemas.microsoft.com/office/drawing/2014/main" id="{3C614C61-9DF6-4E1A-B2F0-2AA14CEDEAD8}"/>
                </a:ext>
              </a:extLst>
            </p:cNvPr>
            <p:cNvSpPr/>
            <p:nvPr/>
          </p:nvSpPr>
          <p:spPr>
            <a:xfrm>
              <a:off x="5599542" y="2146122"/>
              <a:ext cx="182880"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4" name="Rectangle 93">
              <a:extLst>
                <a:ext uri="{FF2B5EF4-FFF2-40B4-BE49-F238E27FC236}">
                  <a16:creationId xmlns:a16="http://schemas.microsoft.com/office/drawing/2014/main" id="{273F5D43-C4CB-4D08-B452-2A601DF16B87}"/>
                </a:ext>
              </a:extLst>
            </p:cNvPr>
            <p:cNvSpPr/>
            <p:nvPr/>
          </p:nvSpPr>
          <p:spPr>
            <a:xfrm>
              <a:off x="5603714" y="2345461"/>
              <a:ext cx="182880"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5" name="Rectangle 94">
              <a:extLst>
                <a:ext uri="{FF2B5EF4-FFF2-40B4-BE49-F238E27FC236}">
                  <a16:creationId xmlns:a16="http://schemas.microsoft.com/office/drawing/2014/main" id="{3195459E-0F8F-47B0-B1A4-8CB4E652C451}"/>
                </a:ext>
              </a:extLst>
            </p:cNvPr>
            <p:cNvSpPr/>
            <p:nvPr/>
          </p:nvSpPr>
          <p:spPr>
            <a:xfrm>
              <a:off x="5796818" y="2144800"/>
              <a:ext cx="182880"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6" name="Rectangle 95">
              <a:extLst>
                <a:ext uri="{FF2B5EF4-FFF2-40B4-BE49-F238E27FC236}">
                  <a16:creationId xmlns:a16="http://schemas.microsoft.com/office/drawing/2014/main" id="{BF32E45B-B596-4C55-BCAD-20F745B38F6F}"/>
                </a:ext>
              </a:extLst>
            </p:cNvPr>
            <p:cNvSpPr/>
            <p:nvPr/>
          </p:nvSpPr>
          <p:spPr>
            <a:xfrm>
              <a:off x="5989366" y="2144799"/>
              <a:ext cx="182880"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7" name="Rectangle 96">
              <a:extLst>
                <a:ext uri="{FF2B5EF4-FFF2-40B4-BE49-F238E27FC236}">
                  <a16:creationId xmlns:a16="http://schemas.microsoft.com/office/drawing/2014/main" id="{FDE91C11-29EC-4F20-81A6-447C6C23B078}"/>
                </a:ext>
              </a:extLst>
            </p:cNvPr>
            <p:cNvSpPr/>
            <p:nvPr/>
          </p:nvSpPr>
          <p:spPr>
            <a:xfrm>
              <a:off x="5989366" y="2344394"/>
              <a:ext cx="182880"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8" name="Rectangle 97">
              <a:extLst>
                <a:ext uri="{FF2B5EF4-FFF2-40B4-BE49-F238E27FC236}">
                  <a16:creationId xmlns:a16="http://schemas.microsoft.com/office/drawing/2014/main" id="{CE4D3D3A-1F3B-41B3-A16E-45899B8E238B}"/>
                </a:ext>
              </a:extLst>
            </p:cNvPr>
            <p:cNvSpPr/>
            <p:nvPr/>
          </p:nvSpPr>
          <p:spPr>
            <a:xfrm>
              <a:off x="5796818" y="2346446"/>
              <a:ext cx="182880"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9" name="Rectangle 98">
              <a:extLst>
                <a:ext uri="{FF2B5EF4-FFF2-40B4-BE49-F238E27FC236}">
                  <a16:creationId xmlns:a16="http://schemas.microsoft.com/office/drawing/2014/main" id="{65A22018-BBC4-46E9-90E3-7813365F7569}"/>
                </a:ext>
              </a:extLst>
            </p:cNvPr>
            <p:cNvSpPr/>
            <p:nvPr/>
          </p:nvSpPr>
          <p:spPr>
            <a:xfrm>
              <a:off x="6185198" y="2145461"/>
              <a:ext cx="182880"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0" name="Rectangle 99">
              <a:extLst>
                <a:ext uri="{FF2B5EF4-FFF2-40B4-BE49-F238E27FC236}">
                  <a16:creationId xmlns:a16="http://schemas.microsoft.com/office/drawing/2014/main" id="{15E063D5-B806-4A88-8493-860048626C0A}"/>
                </a:ext>
              </a:extLst>
            </p:cNvPr>
            <p:cNvSpPr/>
            <p:nvPr/>
          </p:nvSpPr>
          <p:spPr>
            <a:xfrm>
              <a:off x="6184180" y="2344451"/>
              <a:ext cx="182880"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1" name="Rectangle 100">
              <a:extLst>
                <a:ext uri="{FF2B5EF4-FFF2-40B4-BE49-F238E27FC236}">
                  <a16:creationId xmlns:a16="http://schemas.microsoft.com/office/drawing/2014/main" id="{6B3B74D4-19A0-4B03-A1AB-5EF2875A5BF9}"/>
                </a:ext>
              </a:extLst>
            </p:cNvPr>
            <p:cNvSpPr/>
            <p:nvPr/>
          </p:nvSpPr>
          <p:spPr>
            <a:xfrm>
              <a:off x="5211162" y="2544649"/>
              <a:ext cx="182880"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2" name="Rectangle 101">
              <a:extLst>
                <a:ext uri="{FF2B5EF4-FFF2-40B4-BE49-F238E27FC236}">
                  <a16:creationId xmlns:a16="http://schemas.microsoft.com/office/drawing/2014/main" id="{B2731E34-28BF-4538-9442-36BEC840EA1B}"/>
                </a:ext>
              </a:extLst>
            </p:cNvPr>
            <p:cNvSpPr/>
            <p:nvPr/>
          </p:nvSpPr>
          <p:spPr>
            <a:xfrm>
              <a:off x="5405352" y="2544649"/>
              <a:ext cx="182880"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3" name="Rectangle 102">
              <a:extLst>
                <a:ext uri="{FF2B5EF4-FFF2-40B4-BE49-F238E27FC236}">
                  <a16:creationId xmlns:a16="http://schemas.microsoft.com/office/drawing/2014/main" id="{ECE984A0-A858-4484-A4E8-1D8437A79DAC}"/>
                </a:ext>
              </a:extLst>
            </p:cNvPr>
            <p:cNvSpPr/>
            <p:nvPr/>
          </p:nvSpPr>
          <p:spPr>
            <a:xfrm>
              <a:off x="5407438" y="2744300"/>
              <a:ext cx="182880"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4" name="Rectangle 103">
              <a:extLst>
                <a:ext uri="{FF2B5EF4-FFF2-40B4-BE49-F238E27FC236}">
                  <a16:creationId xmlns:a16="http://schemas.microsoft.com/office/drawing/2014/main" id="{CDA5DEE8-87BC-4BA6-865E-A9C9C598BA8F}"/>
                </a:ext>
              </a:extLst>
            </p:cNvPr>
            <p:cNvSpPr/>
            <p:nvPr/>
          </p:nvSpPr>
          <p:spPr>
            <a:xfrm>
              <a:off x="5211162" y="2746295"/>
              <a:ext cx="182880"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5" name="Rectangle 104">
              <a:extLst>
                <a:ext uri="{FF2B5EF4-FFF2-40B4-BE49-F238E27FC236}">
                  <a16:creationId xmlns:a16="http://schemas.microsoft.com/office/drawing/2014/main" id="{87ADF35C-A64C-4C33-A491-815EFC25D8B7}"/>
                </a:ext>
              </a:extLst>
            </p:cNvPr>
            <p:cNvSpPr/>
            <p:nvPr/>
          </p:nvSpPr>
          <p:spPr>
            <a:xfrm>
              <a:off x="5599542" y="2545310"/>
              <a:ext cx="182880"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6" name="Rectangle 105">
              <a:extLst>
                <a:ext uri="{FF2B5EF4-FFF2-40B4-BE49-F238E27FC236}">
                  <a16:creationId xmlns:a16="http://schemas.microsoft.com/office/drawing/2014/main" id="{FF957A19-D7E0-41AC-8486-CC36325A04B4}"/>
                </a:ext>
              </a:extLst>
            </p:cNvPr>
            <p:cNvSpPr/>
            <p:nvPr/>
          </p:nvSpPr>
          <p:spPr>
            <a:xfrm>
              <a:off x="5603714" y="2744649"/>
              <a:ext cx="182880"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7" name="Rectangle 106">
              <a:extLst>
                <a:ext uri="{FF2B5EF4-FFF2-40B4-BE49-F238E27FC236}">
                  <a16:creationId xmlns:a16="http://schemas.microsoft.com/office/drawing/2014/main" id="{90824046-19FF-43B1-89F6-B0ACAF52F31E}"/>
                </a:ext>
              </a:extLst>
            </p:cNvPr>
            <p:cNvSpPr/>
            <p:nvPr/>
          </p:nvSpPr>
          <p:spPr>
            <a:xfrm>
              <a:off x="5796818" y="2543988"/>
              <a:ext cx="182880"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8" name="Rectangle 107">
              <a:extLst>
                <a:ext uri="{FF2B5EF4-FFF2-40B4-BE49-F238E27FC236}">
                  <a16:creationId xmlns:a16="http://schemas.microsoft.com/office/drawing/2014/main" id="{AC4724A1-12F3-460C-9A88-84517B7AC8FC}"/>
                </a:ext>
              </a:extLst>
            </p:cNvPr>
            <p:cNvSpPr/>
            <p:nvPr/>
          </p:nvSpPr>
          <p:spPr>
            <a:xfrm>
              <a:off x="5990081" y="2543988"/>
              <a:ext cx="182880"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9" name="Rectangle 108">
              <a:extLst>
                <a:ext uri="{FF2B5EF4-FFF2-40B4-BE49-F238E27FC236}">
                  <a16:creationId xmlns:a16="http://schemas.microsoft.com/office/drawing/2014/main" id="{C7C4AFA1-7BA4-4456-9451-02E1BA69E70B}"/>
                </a:ext>
              </a:extLst>
            </p:cNvPr>
            <p:cNvSpPr/>
            <p:nvPr/>
          </p:nvSpPr>
          <p:spPr>
            <a:xfrm>
              <a:off x="5989366" y="2743444"/>
              <a:ext cx="182880"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0" name="Rectangle 109">
              <a:extLst>
                <a:ext uri="{FF2B5EF4-FFF2-40B4-BE49-F238E27FC236}">
                  <a16:creationId xmlns:a16="http://schemas.microsoft.com/office/drawing/2014/main" id="{3F86A30A-9B03-4448-8236-1B8C1868D229}"/>
                </a:ext>
              </a:extLst>
            </p:cNvPr>
            <p:cNvSpPr/>
            <p:nvPr/>
          </p:nvSpPr>
          <p:spPr>
            <a:xfrm>
              <a:off x="5796818" y="2745634"/>
              <a:ext cx="182880"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1" name="Rectangle 110">
              <a:extLst>
                <a:ext uri="{FF2B5EF4-FFF2-40B4-BE49-F238E27FC236}">
                  <a16:creationId xmlns:a16="http://schemas.microsoft.com/office/drawing/2014/main" id="{F18E5662-079D-40FD-8C0D-A90BAD54CA02}"/>
                </a:ext>
              </a:extLst>
            </p:cNvPr>
            <p:cNvSpPr/>
            <p:nvPr/>
          </p:nvSpPr>
          <p:spPr>
            <a:xfrm>
              <a:off x="6185198" y="2544649"/>
              <a:ext cx="182880"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2" name="Rectangle 111">
              <a:extLst>
                <a:ext uri="{FF2B5EF4-FFF2-40B4-BE49-F238E27FC236}">
                  <a16:creationId xmlns:a16="http://schemas.microsoft.com/office/drawing/2014/main" id="{C62540EC-ECF0-4158-AB97-9B165CCD0793}"/>
                </a:ext>
              </a:extLst>
            </p:cNvPr>
            <p:cNvSpPr/>
            <p:nvPr/>
          </p:nvSpPr>
          <p:spPr>
            <a:xfrm>
              <a:off x="6184180" y="2744162"/>
              <a:ext cx="182880" cy="1860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113" name="TextBox 112">
            <a:extLst>
              <a:ext uri="{FF2B5EF4-FFF2-40B4-BE49-F238E27FC236}">
                <a16:creationId xmlns:a16="http://schemas.microsoft.com/office/drawing/2014/main" id="{D618AAB7-6006-4F3B-AEA7-5075286D1D1F}"/>
              </a:ext>
            </a:extLst>
          </p:cNvPr>
          <p:cNvSpPr txBox="1"/>
          <p:nvPr/>
        </p:nvSpPr>
        <p:spPr>
          <a:xfrm>
            <a:off x="5595483" y="4135313"/>
            <a:ext cx="768846"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rPr>
              <a:t>‘Manhattan’ configuration</a:t>
            </a:r>
          </a:p>
        </p:txBody>
      </p:sp>
      <p:sp>
        <p:nvSpPr>
          <p:cNvPr id="13" name="Slide Number Placeholder 12">
            <a:extLst>
              <a:ext uri="{FF2B5EF4-FFF2-40B4-BE49-F238E27FC236}">
                <a16:creationId xmlns:a16="http://schemas.microsoft.com/office/drawing/2014/main" id="{8D65138E-33A8-495F-B265-AED1A06DAE05}"/>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B97888F-6AF7-4263-B69D-592D8C33BAC7}" type="slidenum">
              <a:rPr kumimoji="0" lang="en-US" sz="7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7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5227147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CFB0B53-F53B-4CF8-AD14-D6D8441177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384" y="1431227"/>
            <a:ext cx="3984475" cy="2722954"/>
          </a:xfrm>
          <a:prstGeom prst="rect">
            <a:avLst/>
          </a:prstGeom>
        </p:spPr>
      </p:pic>
      <p:sp>
        <p:nvSpPr>
          <p:cNvPr id="2" name="Title 1">
            <a:extLst>
              <a:ext uri="{FF2B5EF4-FFF2-40B4-BE49-F238E27FC236}">
                <a16:creationId xmlns:a16="http://schemas.microsoft.com/office/drawing/2014/main" id="{EF5224C1-0479-452A-8DE6-8283BF9AE585}"/>
              </a:ext>
            </a:extLst>
          </p:cNvPr>
          <p:cNvSpPr>
            <a:spLocks noGrp="1"/>
          </p:cNvSpPr>
          <p:nvPr>
            <p:ph type="title"/>
          </p:nvPr>
        </p:nvSpPr>
        <p:spPr/>
        <p:txBody>
          <a:bodyPr/>
          <a:lstStyle/>
          <a:p>
            <a:r>
              <a:rPr lang="en-US" dirty="0"/>
              <a:t>Corner vs. Bottom Illumination</a:t>
            </a:r>
          </a:p>
        </p:txBody>
      </p:sp>
      <p:sp>
        <p:nvSpPr>
          <p:cNvPr id="4" name="Slide Number Placeholder 3">
            <a:extLst>
              <a:ext uri="{FF2B5EF4-FFF2-40B4-BE49-F238E27FC236}">
                <a16:creationId xmlns:a16="http://schemas.microsoft.com/office/drawing/2014/main" id="{28677084-48C7-426B-9951-FE3CEA90646E}"/>
              </a:ext>
            </a:extLst>
          </p:cNvPr>
          <p:cNvSpPr>
            <a:spLocks noGrp="1"/>
          </p:cNvSpPr>
          <p:nvPr>
            <p:ph type="sldNum" sz="quarter" idx="10"/>
          </p:nvPr>
        </p:nvSpPr>
        <p:spPr/>
        <p:txBody>
          <a:bodyPr/>
          <a:lstStyle/>
          <a:p>
            <a:pPr>
              <a:defRPr/>
            </a:pPr>
            <a:fld id="{2B97888F-6AF7-4263-B69D-592D8C33BAC7}" type="slidenum">
              <a:rPr lang="en-US" smtClean="0"/>
              <a:pPr>
                <a:defRPr/>
              </a:pPr>
              <a:t>16</a:t>
            </a:fld>
            <a:endParaRPr lang="en-US"/>
          </a:p>
        </p:txBody>
      </p:sp>
      <p:sp>
        <p:nvSpPr>
          <p:cNvPr id="6" name="Right Arrow 19">
            <a:extLst>
              <a:ext uri="{FF2B5EF4-FFF2-40B4-BE49-F238E27FC236}">
                <a16:creationId xmlns:a16="http://schemas.microsoft.com/office/drawing/2014/main" id="{4CDA609E-0F1A-41EF-881F-2D4DDF907C8C}"/>
              </a:ext>
            </a:extLst>
          </p:cNvPr>
          <p:cNvSpPr/>
          <p:nvPr/>
        </p:nvSpPr>
        <p:spPr>
          <a:xfrm rot="2657788">
            <a:off x="1532305" y="1748440"/>
            <a:ext cx="457891" cy="18832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6AFA60F-186F-41FF-B2DA-D164FA580F18}"/>
              </a:ext>
            </a:extLst>
          </p:cNvPr>
          <p:cNvSpPr txBox="1"/>
          <p:nvPr/>
        </p:nvSpPr>
        <p:spPr>
          <a:xfrm>
            <a:off x="623943" y="889924"/>
            <a:ext cx="3636085" cy="369332"/>
          </a:xfrm>
          <a:prstGeom prst="rect">
            <a:avLst/>
          </a:prstGeom>
          <a:noFill/>
        </p:spPr>
        <p:txBody>
          <a:bodyPr wrap="square" rtlCol="0">
            <a:spAutoFit/>
          </a:bodyPr>
          <a:lstStyle/>
          <a:p>
            <a:r>
              <a:rPr lang="en-US" i="1" dirty="0">
                <a:effectLst>
                  <a:outerShdw blurRad="38100" dist="38100" dir="2700000" algn="tl">
                    <a:srgbClr val="000000">
                      <a:alpha val="43137"/>
                    </a:srgbClr>
                  </a:outerShdw>
                </a:effectLst>
              </a:rPr>
              <a:t>Example: DLP650NE (VSP pixel)</a:t>
            </a:r>
          </a:p>
        </p:txBody>
      </p:sp>
      <p:pic>
        <p:nvPicPr>
          <p:cNvPr id="12" name="Picture 11">
            <a:extLst>
              <a:ext uri="{FF2B5EF4-FFF2-40B4-BE49-F238E27FC236}">
                <a16:creationId xmlns:a16="http://schemas.microsoft.com/office/drawing/2014/main" id="{34117F24-61AB-4487-861C-0BA012758A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9486" y="1643559"/>
            <a:ext cx="3860489" cy="2510622"/>
          </a:xfrm>
          <a:prstGeom prst="rect">
            <a:avLst/>
          </a:prstGeom>
        </p:spPr>
      </p:pic>
      <p:sp>
        <p:nvSpPr>
          <p:cNvPr id="13" name="Right Arrow 19">
            <a:extLst>
              <a:ext uri="{FF2B5EF4-FFF2-40B4-BE49-F238E27FC236}">
                <a16:creationId xmlns:a16="http://schemas.microsoft.com/office/drawing/2014/main" id="{C125487A-0D52-4F68-91AB-3B7E755CE07C}"/>
              </a:ext>
            </a:extLst>
          </p:cNvPr>
          <p:cNvSpPr/>
          <p:nvPr/>
        </p:nvSpPr>
        <p:spPr>
          <a:xfrm rot="16200000">
            <a:off x="6307229" y="3239349"/>
            <a:ext cx="368879" cy="17607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B5223C7-B52F-481A-B9E5-D5057042B038}"/>
              </a:ext>
            </a:extLst>
          </p:cNvPr>
          <p:cNvSpPr txBox="1"/>
          <p:nvPr/>
        </p:nvSpPr>
        <p:spPr>
          <a:xfrm>
            <a:off x="4849460" y="889924"/>
            <a:ext cx="3636085" cy="369332"/>
          </a:xfrm>
          <a:prstGeom prst="rect">
            <a:avLst/>
          </a:prstGeom>
          <a:noFill/>
        </p:spPr>
        <p:txBody>
          <a:bodyPr wrap="square" rtlCol="0">
            <a:spAutoFit/>
          </a:bodyPr>
          <a:lstStyle>
            <a:defPPr>
              <a:defRPr lang="en-US"/>
            </a:defPPr>
            <a:lvl1pPr>
              <a:defRPr i="1">
                <a:effectLst>
                  <a:outerShdw blurRad="38100" dist="38100" dir="2700000" algn="tl">
                    <a:srgbClr val="000000">
                      <a:alpha val="43137"/>
                    </a:srgbClr>
                  </a:outerShdw>
                </a:effectLst>
              </a:defRPr>
            </a:lvl1pPr>
          </a:lstStyle>
          <a:p>
            <a:r>
              <a:rPr lang="en-US" dirty="0"/>
              <a:t>Example: DLP480RE (TRP pixel)</a:t>
            </a:r>
          </a:p>
        </p:txBody>
      </p:sp>
    </p:spTree>
    <p:extLst>
      <p:ext uri="{BB962C8B-B14F-4D97-AF65-F5344CB8AC3E}">
        <p14:creationId xmlns:p14="http://schemas.microsoft.com/office/powerpoint/2010/main" val="41589238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DE0000"/>
                </a:solidFill>
              </a:rPr>
              <a:t>DMD Pupil Steering</a:t>
            </a:r>
            <a:br>
              <a:rPr lang="en-US" dirty="0">
                <a:solidFill>
                  <a:srgbClr val="DE0000"/>
                </a:solidFill>
              </a:rPr>
            </a:br>
            <a:r>
              <a:rPr lang="en-US" sz="1200" i="1" dirty="0">
                <a:solidFill>
                  <a:srgbClr val="DE0000"/>
                </a:solidFill>
              </a:rPr>
              <a:t>Example: 12° Torsional Manhattan Oriented Pixel</a:t>
            </a:r>
            <a:endParaRPr lang="en-US" dirty="0"/>
          </a:p>
        </p:txBody>
      </p:sp>
      <p:sp>
        <p:nvSpPr>
          <p:cNvPr id="3" name="Slide Number Placeholder 2"/>
          <p:cNvSpPr>
            <a:spLocks noGrp="1"/>
          </p:cNvSpPr>
          <p:nvPr>
            <p:ph type="sldNum" sz="quarter" idx="10"/>
          </p:nvPr>
        </p:nvSpPr>
        <p:spPr>
          <a:prstGeom prst="rect">
            <a:avLst/>
          </a:prstGeom>
        </p:spPr>
        <p:txBody>
          <a:bodyPr/>
          <a:lstStyle/>
          <a:p>
            <a:fld id="{0358C155-A375-492C-A900-D158156D9005}" type="slidenum">
              <a:rPr lang="en-US" smtClean="0">
                <a:solidFill>
                  <a:srgbClr val="000000"/>
                </a:solidFill>
              </a:rPr>
              <a:pPr/>
              <a:t>17</a:t>
            </a:fld>
            <a:endParaRPr lang="en-US">
              <a:solidFill>
                <a:srgbClr val="000000"/>
              </a:solidFill>
            </a:endParaRPr>
          </a:p>
        </p:txBody>
      </p:sp>
      <p:sp>
        <p:nvSpPr>
          <p:cNvPr id="26" name="Text Box 8"/>
          <p:cNvSpPr txBox="1">
            <a:spLocks noChangeArrowheads="1"/>
          </p:cNvSpPr>
          <p:nvPr/>
        </p:nvSpPr>
        <p:spPr bwMode="auto">
          <a:xfrm>
            <a:off x="1955551" y="3984661"/>
            <a:ext cx="7056227" cy="313932"/>
          </a:xfrm>
          <a:prstGeom prst="rect">
            <a:avLst/>
          </a:prstGeom>
          <a:solidFill>
            <a:srgbClr val="F8FEA8"/>
          </a:solidFill>
          <a:ln w="25400">
            <a:noFill/>
            <a:miter lim="800000"/>
            <a:headEnd/>
            <a:tailEnd/>
          </a:ln>
        </p:spPr>
        <p:txBody>
          <a:bodyPr wrap="none">
            <a:spAutoFit/>
          </a:bodyPr>
          <a:lstStyle/>
          <a:p>
            <a:pPr defTabSz="1014413">
              <a:lnSpc>
                <a:spcPct val="90000"/>
              </a:lnSpc>
              <a:spcBef>
                <a:spcPct val="0"/>
              </a:spcBef>
            </a:pPr>
            <a:r>
              <a:rPr lang="en-US" sz="1600" b="1" dirty="0">
                <a:solidFill>
                  <a:srgbClr val="000000"/>
                </a:solidFill>
              </a:rPr>
              <a:t>On state is limited by a physical aperture in the projection lens (STOP)</a:t>
            </a:r>
          </a:p>
        </p:txBody>
      </p:sp>
      <p:grpSp>
        <p:nvGrpSpPr>
          <p:cNvPr id="9" name="Group 8">
            <a:extLst>
              <a:ext uri="{FF2B5EF4-FFF2-40B4-BE49-F238E27FC236}">
                <a16:creationId xmlns:a16="http://schemas.microsoft.com/office/drawing/2014/main" id="{596F9EDD-F7D8-4C44-B94F-09BC77382C87}"/>
              </a:ext>
            </a:extLst>
          </p:cNvPr>
          <p:cNvGrpSpPr/>
          <p:nvPr/>
        </p:nvGrpSpPr>
        <p:grpSpPr>
          <a:xfrm>
            <a:off x="4819606" y="857155"/>
            <a:ext cx="4338092" cy="2621340"/>
            <a:chOff x="4556168" y="874930"/>
            <a:chExt cx="4338092" cy="2621340"/>
          </a:xfrm>
        </p:grpSpPr>
        <p:sp>
          <p:nvSpPr>
            <p:cNvPr id="74" name="Rectangle 73"/>
            <p:cNvSpPr/>
            <p:nvPr/>
          </p:nvSpPr>
          <p:spPr>
            <a:xfrm>
              <a:off x="5576748" y="1390890"/>
              <a:ext cx="2277786" cy="1392781"/>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rot="18891647">
              <a:off x="5114074" y="1129693"/>
              <a:ext cx="739185" cy="4489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5667095" y="2599767"/>
              <a:ext cx="125936" cy="10938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rot="18869245">
              <a:off x="7578924" y="1520622"/>
              <a:ext cx="191241" cy="10937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5979193" y="1690573"/>
              <a:ext cx="1524913" cy="869193"/>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6258212" y="1919443"/>
              <a:ext cx="914857" cy="486594"/>
            </a:xfrm>
            <a:prstGeom prst="rect">
              <a:avLst/>
            </a:prstGeom>
            <a:no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DMD active mirror array</a:t>
              </a:r>
            </a:p>
          </p:txBody>
        </p:sp>
        <p:cxnSp>
          <p:nvCxnSpPr>
            <p:cNvPr id="82" name="Straight Arrow Connector 81"/>
            <p:cNvCxnSpPr/>
            <p:nvPr/>
          </p:nvCxnSpPr>
          <p:spPr>
            <a:xfrm>
              <a:off x="5426176" y="1151929"/>
              <a:ext cx="733709" cy="692029"/>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4556168" y="874930"/>
              <a:ext cx="1854995" cy="276999"/>
            </a:xfrm>
            <a:prstGeom prst="rect">
              <a:avLst/>
            </a:prstGeom>
            <a:noFill/>
          </p:spPr>
          <p:txBody>
            <a:bodyPr wrap="none" rtlCol="0">
              <a:spAutoFit/>
            </a:bodyPr>
            <a:lstStyle/>
            <a:p>
              <a:r>
                <a:rPr lang="en-US" sz="1200" dirty="0"/>
                <a:t>Direction of incident light</a:t>
              </a:r>
            </a:p>
          </p:txBody>
        </p:sp>
        <p:sp>
          <p:nvSpPr>
            <p:cNvPr id="90" name="TextBox 89"/>
            <p:cNvSpPr txBox="1"/>
            <p:nvPr/>
          </p:nvSpPr>
          <p:spPr>
            <a:xfrm>
              <a:off x="5739030" y="2962822"/>
              <a:ext cx="2005238" cy="461665"/>
            </a:xfrm>
            <a:prstGeom prst="rect">
              <a:avLst/>
            </a:prstGeom>
            <a:noFill/>
          </p:spPr>
          <p:txBody>
            <a:bodyPr wrap="square" rtlCol="0">
              <a:spAutoFit/>
            </a:bodyPr>
            <a:lstStyle/>
            <a:p>
              <a:pPr algn="ctr"/>
              <a:r>
                <a:rPr lang="en-US" sz="1200" dirty="0"/>
                <a:t>Manhattan DMD mirror array in package</a:t>
              </a:r>
            </a:p>
          </p:txBody>
        </p:sp>
        <p:cxnSp>
          <p:nvCxnSpPr>
            <p:cNvPr id="91" name="Straight Arrow Connector 90"/>
            <p:cNvCxnSpPr/>
            <p:nvPr/>
          </p:nvCxnSpPr>
          <p:spPr>
            <a:xfrm>
              <a:off x="7248588" y="2337161"/>
              <a:ext cx="733709" cy="692029"/>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7908761" y="3034605"/>
              <a:ext cx="985499" cy="461665"/>
            </a:xfrm>
            <a:prstGeom prst="rect">
              <a:avLst/>
            </a:prstGeom>
            <a:noFill/>
          </p:spPr>
          <p:txBody>
            <a:bodyPr wrap="square" rtlCol="0">
              <a:spAutoFit/>
            </a:bodyPr>
            <a:lstStyle/>
            <a:p>
              <a:pPr algn="ctr"/>
              <a:r>
                <a:rPr lang="en-US" sz="1200" dirty="0"/>
                <a:t>Direction of off state</a:t>
              </a:r>
            </a:p>
          </p:txBody>
        </p:sp>
      </p:grpSp>
      <p:grpSp>
        <p:nvGrpSpPr>
          <p:cNvPr id="7" name="Group 6">
            <a:extLst>
              <a:ext uri="{FF2B5EF4-FFF2-40B4-BE49-F238E27FC236}">
                <a16:creationId xmlns:a16="http://schemas.microsoft.com/office/drawing/2014/main" id="{0C4C060C-3C06-405B-AA46-428ABD2D0FDF}"/>
              </a:ext>
            </a:extLst>
          </p:cNvPr>
          <p:cNvGrpSpPr/>
          <p:nvPr/>
        </p:nvGrpSpPr>
        <p:grpSpPr>
          <a:xfrm>
            <a:off x="680643" y="830475"/>
            <a:ext cx="4465048" cy="3504057"/>
            <a:chOff x="-7513" y="830475"/>
            <a:chExt cx="4465048" cy="3504057"/>
          </a:xfrm>
        </p:grpSpPr>
        <p:sp>
          <p:nvSpPr>
            <p:cNvPr id="8" name="TextBox 7"/>
            <p:cNvSpPr txBox="1"/>
            <p:nvPr/>
          </p:nvSpPr>
          <p:spPr>
            <a:xfrm>
              <a:off x="3431182" y="1176366"/>
              <a:ext cx="1026353" cy="646331"/>
            </a:xfrm>
            <a:prstGeom prst="rect">
              <a:avLst/>
            </a:prstGeom>
            <a:noFill/>
          </p:spPr>
          <p:txBody>
            <a:bodyPr wrap="square" rtlCol="0">
              <a:spAutoFit/>
            </a:bodyPr>
            <a:lstStyle/>
            <a:p>
              <a:pPr algn="ctr"/>
              <a:r>
                <a:rPr lang="en-US" sz="1200" dirty="0"/>
                <a:t>Projection lens stop</a:t>
              </a:r>
            </a:p>
            <a:p>
              <a:pPr algn="ctr"/>
              <a:r>
                <a:rPr lang="en-US" sz="1200" dirty="0"/>
                <a:t>(f/2.4)</a:t>
              </a:r>
            </a:p>
          </p:txBody>
        </p:sp>
        <p:sp>
          <p:nvSpPr>
            <p:cNvPr id="11" name="Oval 10"/>
            <p:cNvSpPr/>
            <p:nvPr/>
          </p:nvSpPr>
          <p:spPr>
            <a:xfrm>
              <a:off x="1811035" y="1528708"/>
              <a:ext cx="826793" cy="761088"/>
            </a:xfrm>
            <a:prstGeom prst="ellipse">
              <a:avLst/>
            </a:prstGeom>
            <a:solidFill>
              <a:srgbClr val="23BB27"/>
            </a:solidFill>
            <a:ln>
              <a:solidFill>
                <a:srgbClr val="23BB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p:nvSpPr>
          <p:spPr>
            <a:xfrm>
              <a:off x="1811035" y="1528708"/>
              <a:ext cx="826793" cy="783434"/>
            </a:xfrm>
            <a:prstGeom prst="ellipse">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2233552" y="1822552"/>
              <a:ext cx="0" cy="176129"/>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2145035" y="1920202"/>
              <a:ext cx="181604"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257607" y="937136"/>
              <a:ext cx="826793" cy="761088"/>
              <a:chOff x="1729595" y="2911283"/>
              <a:chExt cx="826793" cy="761088"/>
            </a:xfrm>
          </p:grpSpPr>
          <p:sp>
            <p:nvSpPr>
              <p:cNvPr id="12" name="Oval 11"/>
              <p:cNvSpPr/>
              <p:nvPr/>
            </p:nvSpPr>
            <p:spPr>
              <a:xfrm>
                <a:off x="1729595" y="2911283"/>
                <a:ext cx="826793" cy="761088"/>
              </a:xfrm>
              <a:prstGeom prst="ellipse">
                <a:avLst/>
              </a:prstGeom>
              <a:solidFill>
                <a:srgbClr val="7460EE"/>
              </a:solidFill>
              <a:ln>
                <a:solidFill>
                  <a:srgbClr val="7460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p:nvPr/>
            </p:nvCxnSpPr>
            <p:spPr>
              <a:xfrm>
                <a:off x="2151656" y="3200679"/>
                <a:ext cx="0" cy="176129"/>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063139" y="3298329"/>
                <a:ext cx="181604"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2027379" y="830475"/>
              <a:ext cx="899605" cy="261610"/>
            </a:xfrm>
            <a:prstGeom prst="rect">
              <a:avLst/>
            </a:prstGeom>
            <a:noFill/>
          </p:spPr>
          <p:txBody>
            <a:bodyPr wrap="none" rtlCol="0">
              <a:spAutoFit/>
            </a:bodyPr>
            <a:lstStyle/>
            <a:p>
              <a:r>
                <a:rPr lang="en-US" sz="1100" dirty="0"/>
                <a:t>Illumination</a:t>
              </a:r>
            </a:p>
          </p:txBody>
        </p:sp>
        <p:sp>
          <p:nvSpPr>
            <p:cNvPr id="32" name="TextBox 31"/>
            <p:cNvSpPr txBox="1"/>
            <p:nvPr/>
          </p:nvSpPr>
          <p:spPr>
            <a:xfrm>
              <a:off x="2554175" y="1407199"/>
              <a:ext cx="372218" cy="261610"/>
            </a:xfrm>
            <a:prstGeom prst="rect">
              <a:avLst/>
            </a:prstGeom>
            <a:noFill/>
          </p:spPr>
          <p:txBody>
            <a:bodyPr wrap="none" rtlCol="0">
              <a:spAutoFit/>
            </a:bodyPr>
            <a:lstStyle/>
            <a:p>
              <a:r>
                <a:rPr lang="en-US" sz="1100" dirty="0"/>
                <a:t>On</a:t>
              </a:r>
            </a:p>
          </p:txBody>
        </p:sp>
        <p:sp>
          <p:nvSpPr>
            <p:cNvPr id="33" name="TextBox 32"/>
            <p:cNvSpPr txBox="1"/>
            <p:nvPr/>
          </p:nvSpPr>
          <p:spPr>
            <a:xfrm>
              <a:off x="3119062" y="1972124"/>
              <a:ext cx="420308" cy="261610"/>
            </a:xfrm>
            <a:prstGeom prst="rect">
              <a:avLst/>
            </a:prstGeom>
            <a:noFill/>
          </p:spPr>
          <p:txBody>
            <a:bodyPr wrap="none" rtlCol="0">
              <a:spAutoFit/>
            </a:bodyPr>
            <a:lstStyle/>
            <a:p>
              <a:r>
                <a:rPr lang="en-US" sz="1100" dirty="0"/>
                <a:t>Flat</a:t>
              </a:r>
            </a:p>
          </p:txBody>
        </p:sp>
        <p:sp>
          <p:nvSpPr>
            <p:cNvPr id="34" name="TextBox 33"/>
            <p:cNvSpPr txBox="1"/>
            <p:nvPr/>
          </p:nvSpPr>
          <p:spPr>
            <a:xfrm>
              <a:off x="3697670" y="2556278"/>
              <a:ext cx="370614" cy="261610"/>
            </a:xfrm>
            <a:prstGeom prst="rect">
              <a:avLst/>
            </a:prstGeom>
            <a:noFill/>
          </p:spPr>
          <p:txBody>
            <a:bodyPr wrap="none" rtlCol="0">
              <a:spAutoFit/>
            </a:bodyPr>
            <a:lstStyle/>
            <a:p>
              <a:r>
                <a:rPr lang="en-US" sz="1100" dirty="0"/>
                <a:t>Off</a:t>
              </a:r>
            </a:p>
          </p:txBody>
        </p:sp>
        <p:cxnSp>
          <p:nvCxnSpPr>
            <p:cNvPr id="22" name="Straight Connector 21"/>
            <p:cNvCxnSpPr/>
            <p:nvPr/>
          </p:nvCxnSpPr>
          <p:spPr>
            <a:xfrm flipH="1">
              <a:off x="1116866" y="1499012"/>
              <a:ext cx="362523" cy="3395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116866" y="1838606"/>
              <a:ext cx="581619" cy="609334"/>
            </a:xfrm>
            <a:prstGeom prst="line">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1698485" y="2086446"/>
              <a:ext cx="376099" cy="3614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2239674" y="2656081"/>
              <a:ext cx="362523" cy="3395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2783416" y="3247054"/>
              <a:ext cx="362523" cy="3395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2370020" y="2102929"/>
              <a:ext cx="826793" cy="761088"/>
              <a:chOff x="1835851" y="2573650"/>
              <a:chExt cx="826793" cy="761088"/>
            </a:xfrm>
          </p:grpSpPr>
          <p:sp>
            <p:nvSpPr>
              <p:cNvPr id="10" name="Oval 9"/>
              <p:cNvSpPr/>
              <p:nvPr/>
            </p:nvSpPr>
            <p:spPr>
              <a:xfrm>
                <a:off x="1835851" y="2573650"/>
                <a:ext cx="826793" cy="761088"/>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p:cNvCxnSpPr/>
              <p:nvPr/>
            </p:nvCxnSpPr>
            <p:spPr>
              <a:xfrm>
                <a:off x="2233904" y="2872760"/>
                <a:ext cx="0" cy="176129"/>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2145387" y="2970410"/>
                <a:ext cx="181604"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2926984" y="2695768"/>
              <a:ext cx="826793" cy="761088"/>
              <a:chOff x="2392815" y="3166489"/>
              <a:chExt cx="826793" cy="761088"/>
            </a:xfrm>
          </p:grpSpPr>
          <p:sp>
            <p:nvSpPr>
              <p:cNvPr id="5" name="Oval 4"/>
              <p:cNvSpPr/>
              <p:nvPr/>
            </p:nvSpPr>
            <p:spPr>
              <a:xfrm>
                <a:off x="2392815" y="3166489"/>
                <a:ext cx="826793" cy="7610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p:cNvCxnSpPr/>
              <p:nvPr/>
            </p:nvCxnSpPr>
            <p:spPr>
              <a:xfrm>
                <a:off x="2803926" y="3442848"/>
                <a:ext cx="0" cy="176129"/>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2715409" y="3540498"/>
                <a:ext cx="181604"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cxnSp>
          <p:nvCxnSpPr>
            <p:cNvPr id="50" name="Straight Connector 49"/>
            <p:cNvCxnSpPr/>
            <p:nvPr/>
          </p:nvCxnSpPr>
          <p:spPr>
            <a:xfrm>
              <a:off x="1698485" y="2447940"/>
              <a:ext cx="569650" cy="547735"/>
            </a:xfrm>
            <a:prstGeom prst="line">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2239674" y="2972127"/>
              <a:ext cx="571957" cy="614521"/>
            </a:xfrm>
            <a:prstGeom prst="line">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1057835" y="2181337"/>
              <a:ext cx="397866" cy="261610"/>
            </a:xfrm>
            <a:prstGeom prst="rect">
              <a:avLst/>
            </a:prstGeom>
            <a:noFill/>
          </p:spPr>
          <p:txBody>
            <a:bodyPr wrap="none" rtlCol="0">
              <a:spAutoFit/>
            </a:bodyPr>
            <a:lstStyle/>
            <a:p>
              <a:r>
                <a:rPr lang="en-US" sz="1100" dirty="0"/>
                <a:t>24</a:t>
              </a:r>
              <a:r>
                <a:rPr lang="en-US" sz="1100" dirty="0">
                  <a:sym typeface="Symbol"/>
                </a:rPr>
                <a:t></a:t>
              </a:r>
              <a:endParaRPr lang="en-US" sz="1100" dirty="0"/>
            </a:p>
          </p:txBody>
        </p:sp>
        <p:sp>
          <p:nvSpPr>
            <p:cNvPr id="72" name="TextBox 71"/>
            <p:cNvSpPr txBox="1"/>
            <p:nvPr/>
          </p:nvSpPr>
          <p:spPr>
            <a:xfrm>
              <a:off x="1661599" y="2701402"/>
              <a:ext cx="397866" cy="261610"/>
            </a:xfrm>
            <a:prstGeom prst="rect">
              <a:avLst/>
            </a:prstGeom>
            <a:noFill/>
          </p:spPr>
          <p:txBody>
            <a:bodyPr wrap="none" rtlCol="0">
              <a:spAutoFit/>
            </a:bodyPr>
            <a:lstStyle/>
            <a:p>
              <a:r>
                <a:rPr lang="en-US" sz="1100" dirty="0"/>
                <a:t>24</a:t>
              </a:r>
              <a:r>
                <a:rPr lang="en-US" sz="1100" dirty="0">
                  <a:sym typeface="Symbol"/>
                </a:rPr>
                <a:t></a:t>
              </a:r>
              <a:endParaRPr lang="en-US" sz="1100" dirty="0"/>
            </a:p>
          </p:txBody>
        </p:sp>
        <p:sp>
          <p:nvSpPr>
            <p:cNvPr id="73" name="TextBox 72"/>
            <p:cNvSpPr txBox="1"/>
            <p:nvPr/>
          </p:nvSpPr>
          <p:spPr>
            <a:xfrm>
              <a:off x="2187787" y="3243259"/>
              <a:ext cx="397866" cy="261610"/>
            </a:xfrm>
            <a:prstGeom prst="rect">
              <a:avLst/>
            </a:prstGeom>
            <a:noFill/>
          </p:spPr>
          <p:txBody>
            <a:bodyPr wrap="none" rtlCol="0">
              <a:spAutoFit/>
            </a:bodyPr>
            <a:lstStyle/>
            <a:p>
              <a:r>
                <a:rPr lang="en-US" sz="1100" dirty="0"/>
                <a:t>24</a:t>
              </a:r>
              <a:r>
                <a:rPr lang="en-US" sz="1100" dirty="0">
                  <a:sym typeface="Symbol"/>
                </a:rPr>
                <a:t></a:t>
              </a:r>
              <a:endParaRPr lang="en-US" sz="1100" dirty="0"/>
            </a:p>
          </p:txBody>
        </p:sp>
        <p:cxnSp>
          <p:nvCxnSpPr>
            <p:cNvPr id="86" name="Straight Arrow Connector 85"/>
            <p:cNvCxnSpPr/>
            <p:nvPr/>
          </p:nvCxnSpPr>
          <p:spPr>
            <a:xfrm flipH="1">
              <a:off x="2637828" y="1538004"/>
              <a:ext cx="901543" cy="24910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90FD691-438B-49D8-854F-AD148CB45F96}"/>
                </a:ext>
              </a:extLst>
            </p:cNvPr>
            <p:cNvCxnSpPr/>
            <p:nvPr/>
          </p:nvCxnSpPr>
          <p:spPr>
            <a:xfrm>
              <a:off x="1698485" y="2447940"/>
              <a:ext cx="569650" cy="547735"/>
            </a:xfrm>
            <a:prstGeom prst="line">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1" name="Text Box 14">
              <a:extLst>
                <a:ext uri="{FF2B5EF4-FFF2-40B4-BE49-F238E27FC236}">
                  <a16:creationId xmlns:a16="http://schemas.microsoft.com/office/drawing/2014/main" id="{76787937-2DD1-4054-B7A3-6F0FEE815376}"/>
                </a:ext>
              </a:extLst>
            </p:cNvPr>
            <p:cNvSpPr txBox="1">
              <a:spLocks noChangeArrowheads="1"/>
            </p:cNvSpPr>
            <p:nvPr/>
          </p:nvSpPr>
          <p:spPr bwMode="auto">
            <a:xfrm>
              <a:off x="-7513" y="2926393"/>
              <a:ext cx="521260" cy="466281"/>
            </a:xfrm>
            <a:prstGeom prst="rect">
              <a:avLst/>
            </a:prstGeom>
            <a:noFill/>
            <a:ln w="25400">
              <a:noFill/>
              <a:miter lim="800000"/>
              <a:headEnd/>
              <a:tailEnd/>
            </a:ln>
          </p:spPr>
          <p:txBody>
            <a:bodyPr wrap="square">
              <a:spAutoFit/>
            </a:bodyPr>
            <a:lstStyle/>
            <a:p>
              <a:pPr marL="0" marR="0" lvl="0" indent="0" defTabSz="1014413" eaLnBrk="1" fontAlgn="auto" latinLnBrk="0" hangingPunct="1">
                <a:lnSpc>
                  <a:spcPct val="9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808080"/>
                  </a:solidFill>
                  <a:effectLst/>
                  <a:uLnTx/>
                  <a:uFillTx/>
                  <a:latin typeface="+mj-lt"/>
                  <a:cs typeface="Arial" charset="0"/>
                </a:rPr>
                <a:t>“On”</a:t>
              </a:r>
            </a:p>
            <a:p>
              <a:pPr marL="0" marR="0" lvl="0" indent="0" defTabSz="1014413" eaLnBrk="1" fontAlgn="auto" latinLnBrk="0" hangingPunct="1">
                <a:lnSpc>
                  <a:spcPct val="9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808080"/>
                  </a:solidFill>
                  <a:effectLst/>
                  <a:uLnTx/>
                  <a:uFillTx/>
                  <a:latin typeface="+mj-lt"/>
                  <a:cs typeface="Arial" charset="0"/>
                </a:rPr>
                <a:t>State</a:t>
              </a:r>
            </a:p>
            <a:p>
              <a:pPr marL="0" marR="0" lvl="0" indent="0" defTabSz="1014413" eaLnBrk="1" fontAlgn="auto" latinLnBrk="0" hangingPunct="1">
                <a:lnSpc>
                  <a:spcPct val="9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808080"/>
                  </a:solidFill>
                  <a:effectLst/>
                  <a:uLnTx/>
                  <a:uFillTx/>
                  <a:latin typeface="+mj-lt"/>
                  <a:cs typeface="Arial" charset="0"/>
                </a:rPr>
                <a:t>(+12</a:t>
              </a:r>
              <a:r>
                <a:rPr kumimoji="0" lang="en-US" sz="900" b="1" i="0" u="none" strike="noStrike" kern="0" cap="none" spc="0" normalizeH="0" baseline="0" noProof="0" dirty="0">
                  <a:ln>
                    <a:noFill/>
                  </a:ln>
                  <a:solidFill>
                    <a:srgbClr val="808080"/>
                  </a:solidFill>
                  <a:effectLst/>
                  <a:uLnTx/>
                  <a:uFillTx/>
                  <a:latin typeface="+mj-lt"/>
                  <a:cs typeface="Times New Roman" panose="02020603050405020304" pitchFamily="18" charset="0"/>
                </a:rPr>
                <a:t>°)</a:t>
              </a:r>
              <a:endParaRPr kumimoji="0" lang="en-US" sz="900" b="1" i="0" u="none" strike="noStrike" kern="0" cap="none" spc="0" normalizeH="0" baseline="0" noProof="0" dirty="0">
                <a:ln>
                  <a:noFill/>
                </a:ln>
                <a:solidFill>
                  <a:srgbClr val="808080"/>
                </a:solidFill>
                <a:effectLst/>
                <a:uLnTx/>
                <a:uFillTx/>
                <a:latin typeface="+mj-lt"/>
                <a:cs typeface="Arial" charset="0"/>
              </a:endParaRPr>
            </a:p>
          </p:txBody>
        </p:sp>
        <p:sp>
          <p:nvSpPr>
            <p:cNvPr id="53" name="Text Box 15">
              <a:extLst>
                <a:ext uri="{FF2B5EF4-FFF2-40B4-BE49-F238E27FC236}">
                  <a16:creationId xmlns:a16="http://schemas.microsoft.com/office/drawing/2014/main" id="{AA45F75E-3852-4C74-9B60-CA2514A95B3F}"/>
                </a:ext>
              </a:extLst>
            </p:cNvPr>
            <p:cNvSpPr txBox="1">
              <a:spLocks noChangeArrowheads="1"/>
            </p:cNvSpPr>
            <p:nvPr/>
          </p:nvSpPr>
          <p:spPr bwMode="auto">
            <a:xfrm>
              <a:off x="363672" y="3868251"/>
              <a:ext cx="474810" cy="466281"/>
            </a:xfrm>
            <a:prstGeom prst="rect">
              <a:avLst/>
            </a:prstGeom>
            <a:noFill/>
            <a:ln w="25400">
              <a:noFill/>
              <a:miter lim="800000"/>
              <a:headEnd/>
              <a:tailEnd/>
            </a:ln>
          </p:spPr>
          <p:txBody>
            <a:bodyPr wrap="none">
              <a:spAutoFit/>
            </a:bodyPr>
            <a:lstStyle>
              <a:defPPr>
                <a:defRPr lang="en-US"/>
              </a:defPPr>
              <a:lvl1pPr marL="0" marR="0" lvl="0" indent="0" defTabSz="1014413" eaLnBrk="1" fontAlgn="auto" latinLnBrk="0" hangingPunct="1">
                <a:lnSpc>
                  <a:spcPct val="90000"/>
                </a:lnSpc>
                <a:spcBef>
                  <a:spcPts val="0"/>
                </a:spcBef>
                <a:spcAft>
                  <a:spcPts val="0"/>
                </a:spcAft>
                <a:buClrTx/>
                <a:buSzTx/>
                <a:buFontTx/>
                <a:buNone/>
                <a:tabLst/>
                <a:defRPr kumimoji="0" sz="900" b="1" i="0" u="none" strike="noStrike" kern="0" cap="none" spc="0" normalizeH="0" baseline="0">
                  <a:ln>
                    <a:noFill/>
                  </a:ln>
                  <a:solidFill>
                    <a:srgbClr val="808080"/>
                  </a:solidFill>
                  <a:effectLst/>
                  <a:uLnTx/>
                  <a:uFillTx/>
                  <a:latin typeface="Arial"/>
                  <a:cs typeface="Arial" charset="0"/>
                </a:defRPr>
              </a:lvl1pPr>
            </a:lstStyle>
            <a:p>
              <a:r>
                <a:rPr lang="en-US" dirty="0"/>
                <a:t>“Off”</a:t>
              </a:r>
            </a:p>
            <a:p>
              <a:r>
                <a:rPr lang="en-US" dirty="0"/>
                <a:t>State</a:t>
              </a:r>
            </a:p>
            <a:p>
              <a:r>
                <a:rPr lang="en-US" dirty="0"/>
                <a:t>(-12°)</a:t>
              </a:r>
            </a:p>
          </p:txBody>
        </p:sp>
        <p:cxnSp>
          <p:nvCxnSpPr>
            <p:cNvPr id="54" name="Straight Connector 53">
              <a:extLst>
                <a:ext uri="{FF2B5EF4-FFF2-40B4-BE49-F238E27FC236}">
                  <a16:creationId xmlns:a16="http://schemas.microsoft.com/office/drawing/2014/main" id="{003E792A-5E85-40A5-8542-A46B1985A237}"/>
                </a:ext>
              </a:extLst>
            </p:cNvPr>
            <p:cNvCxnSpPr>
              <a:cxnSpLocks/>
            </p:cNvCxnSpPr>
            <p:nvPr/>
          </p:nvCxnSpPr>
          <p:spPr>
            <a:xfrm flipV="1">
              <a:off x="786825" y="4090234"/>
              <a:ext cx="219353" cy="41528"/>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FBBAB53-6605-43EC-AED1-CDCDBFF35F41}"/>
                </a:ext>
              </a:extLst>
            </p:cNvPr>
            <p:cNvCxnSpPr>
              <a:cxnSpLocks/>
            </p:cNvCxnSpPr>
            <p:nvPr/>
          </p:nvCxnSpPr>
          <p:spPr>
            <a:xfrm>
              <a:off x="297953" y="3360741"/>
              <a:ext cx="113527" cy="162161"/>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B8EA306D-651D-4908-9B16-BE196FDC99A4}"/>
                </a:ext>
              </a:extLst>
            </p:cNvPr>
            <p:cNvGrpSpPr/>
            <p:nvPr/>
          </p:nvGrpSpPr>
          <p:grpSpPr>
            <a:xfrm>
              <a:off x="430655" y="2406060"/>
              <a:ext cx="1837944" cy="1877744"/>
              <a:chOff x="430655" y="2679436"/>
              <a:chExt cx="1837944" cy="1877744"/>
            </a:xfrm>
          </p:grpSpPr>
          <p:pic>
            <p:nvPicPr>
              <p:cNvPr id="57" name="Picture 56">
                <a:extLst>
                  <a:ext uri="{FF2B5EF4-FFF2-40B4-BE49-F238E27FC236}">
                    <a16:creationId xmlns:a16="http://schemas.microsoft.com/office/drawing/2014/main" id="{50804041-E7C7-4BCF-BA83-8DAFB02B3FF5}"/>
                  </a:ext>
                </a:extLst>
              </p:cNvPr>
              <p:cNvPicPr>
                <a:picLocks/>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517016" flipV="1">
                <a:off x="410755" y="2699336"/>
                <a:ext cx="1877744" cy="1837944"/>
              </a:xfrm>
              <a:prstGeom prst="rect">
                <a:avLst/>
              </a:prstGeom>
            </p:spPr>
          </p:pic>
          <p:cxnSp>
            <p:nvCxnSpPr>
              <p:cNvPr id="58" name="Straight Arrow Connector 57">
                <a:extLst>
                  <a:ext uri="{FF2B5EF4-FFF2-40B4-BE49-F238E27FC236}">
                    <a16:creationId xmlns:a16="http://schemas.microsoft.com/office/drawing/2014/main" id="{D75FB161-EB71-4DAA-90B8-9DA6FED74F9E}"/>
                  </a:ext>
                </a:extLst>
              </p:cNvPr>
              <p:cNvCxnSpPr>
                <a:cxnSpLocks/>
              </p:cNvCxnSpPr>
              <p:nvPr/>
            </p:nvCxnSpPr>
            <p:spPr>
              <a:xfrm flipH="1">
                <a:off x="1104635" y="2728324"/>
                <a:ext cx="172830" cy="548681"/>
              </a:xfrm>
              <a:prstGeom prst="straightConnector1">
                <a:avLst/>
              </a:prstGeom>
              <a:ln w="38100">
                <a:solidFill>
                  <a:srgbClr val="C8C800"/>
                </a:solidFill>
                <a:tailEnd type="triangle"/>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E75C9D91-5E19-4596-A64D-946C29D0E831}"/>
                  </a:ext>
                </a:extLst>
              </p:cNvPr>
              <p:cNvSpPr/>
              <p:nvPr/>
            </p:nvSpPr>
            <p:spPr>
              <a:xfrm rot="1213095">
                <a:off x="1191050" y="2701083"/>
                <a:ext cx="171782" cy="113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0" name="TextBox 59">
            <a:extLst>
              <a:ext uri="{FF2B5EF4-FFF2-40B4-BE49-F238E27FC236}">
                <a16:creationId xmlns:a16="http://schemas.microsoft.com/office/drawing/2014/main" id="{450F2F95-7034-41FF-9697-8AE6C1E9A695}"/>
              </a:ext>
            </a:extLst>
          </p:cNvPr>
          <p:cNvSpPr txBox="1"/>
          <p:nvPr/>
        </p:nvSpPr>
        <p:spPr>
          <a:xfrm>
            <a:off x="2527416" y="4320943"/>
            <a:ext cx="4909091" cy="338554"/>
          </a:xfrm>
          <a:prstGeom prst="rect">
            <a:avLst/>
          </a:prstGeom>
          <a:noFill/>
        </p:spPr>
        <p:txBody>
          <a:bodyPr wrap="square" rtlCol="0">
            <a:spAutoFit/>
          </a:bodyPr>
          <a:lstStyle/>
          <a:p>
            <a:r>
              <a:rPr lang="en-US" sz="800" i="1" dirty="0"/>
              <a:t>*DMD mirror does not have a flat state. Flat state is referred to as flat optical surface Fresnel reflections (i.e. DMD window, prism, etc.) that may enter the projection pupil and impact system contrast.</a:t>
            </a:r>
          </a:p>
        </p:txBody>
      </p:sp>
      <p:sp>
        <p:nvSpPr>
          <p:cNvPr id="61" name="TextBox 60">
            <a:extLst>
              <a:ext uri="{FF2B5EF4-FFF2-40B4-BE49-F238E27FC236}">
                <a16:creationId xmlns:a16="http://schemas.microsoft.com/office/drawing/2014/main" id="{09E1811B-F1EE-4633-8C47-C612699CCA27}"/>
              </a:ext>
            </a:extLst>
          </p:cNvPr>
          <p:cNvSpPr txBox="1"/>
          <p:nvPr/>
        </p:nvSpPr>
        <p:spPr>
          <a:xfrm>
            <a:off x="73631" y="622322"/>
            <a:ext cx="2307811" cy="1169551"/>
          </a:xfrm>
          <a:prstGeom prst="rect">
            <a:avLst/>
          </a:prstGeom>
          <a:noFill/>
        </p:spPr>
        <p:txBody>
          <a:bodyPr wrap="none" rtlCol="0">
            <a:spAutoFit/>
          </a:bodyPr>
          <a:lstStyle/>
          <a:p>
            <a:pPr algn="ctr"/>
            <a:r>
              <a:rPr lang="en-US" sz="1000" dirty="0">
                <a:solidFill>
                  <a:srgbClr val="000000"/>
                </a:solidFill>
                <a:cs typeface="Arial" charset="0"/>
              </a:rPr>
              <a:t>Angular size of on state is the F/#</a:t>
            </a:r>
          </a:p>
          <a:p>
            <a:pPr algn="ctr"/>
            <a:r>
              <a:rPr lang="en-US" sz="1000" dirty="0">
                <a:solidFill>
                  <a:srgbClr val="FF0000"/>
                </a:solidFill>
                <a:cs typeface="Arial" charset="0"/>
              </a:rPr>
              <a:t>F/# = 1/(2*sin(</a:t>
            </a:r>
            <a:r>
              <a:rPr lang="en-US" sz="1000" dirty="0">
                <a:solidFill>
                  <a:srgbClr val="FF0000"/>
                </a:solidFill>
                <a:latin typeface="Symbol" panose="05050102010706020507" pitchFamily="18" charset="2"/>
                <a:cs typeface="Arial" charset="0"/>
              </a:rPr>
              <a:t>q</a:t>
            </a:r>
            <a:r>
              <a:rPr lang="en-US" sz="1000" dirty="0">
                <a:solidFill>
                  <a:srgbClr val="FF0000"/>
                </a:solidFill>
                <a:cs typeface="Arial" charset="0"/>
              </a:rPr>
              <a:t>))</a:t>
            </a:r>
          </a:p>
          <a:p>
            <a:endParaRPr lang="en-US" sz="1000" dirty="0">
              <a:solidFill>
                <a:srgbClr val="000000"/>
              </a:solidFill>
              <a:cs typeface="Arial" charset="0"/>
            </a:endParaRPr>
          </a:p>
          <a:p>
            <a:r>
              <a:rPr lang="en-US" sz="1000" u="sng" dirty="0">
                <a:solidFill>
                  <a:srgbClr val="000000"/>
                </a:solidFill>
                <a:cs typeface="Arial" charset="0"/>
              </a:rPr>
              <a:t>Example</a:t>
            </a:r>
            <a:r>
              <a:rPr lang="en-US" sz="1000" dirty="0">
                <a:solidFill>
                  <a:srgbClr val="000000"/>
                </a:solidFill>
                <a:cs typeface="Arial" charset="0"/>
              </a:rPr>
              <a:t>: </a:t>
            </a:r>
          </a:p>
          <a:p>
            <a:r>
              <a:rPr lang="en-US" sz="1000" dirty="0">
                <a:solidFill>
                  <a:srgbClr val="000000"/>
                </a:solidFill>
                <a:cs typeface="Arial" charset="0"/>
              </a:rPr>
              <a:t>12.0 degrees = F/2.4</a:t>
            </a:r>
          </a:p>
          <a:p>
            <a:r>
              <a:rPr lang="en-US" sz="1000" dirty="0">
                <a:solidFill>
                  <a:srgbClr val="000000"/>
                </a:solidFill>
                <a:cs typeface="Arial" charset="0"/>
              </a:rPr>
              <a:t>14.5 degrees = F/2.0</a:t>
            </a:r>
          </a:p>
          <a:p>
            <a:r>
              <a:rPr lang="en-US" sz="1000" dirty="0">
                <a:solidFill>
                  <a:srgbClr val="000000"/>
                </a:solidFill>
                <a:cs typeface="Arial" charset="0"/>
              </a:rPr>
              <a:t>17.0 degrees = F/1.7</a:t>
            </a:r>
          </a:p>
        </p:txBody>
      </p:sp>
      <p:sp>
        <p:nvSpPr>
          <p:cNvPr id="96" name="Rectangle 95">
            <a:extLst>
              <a:ext uri="{FF2B5EF4-FFF2-40B4-BE49-F238E27FC236}">
                <a16:creationId xmlns:a16="http://schemas.microsoft.com/office/drawing/2014/main" id="{2E4912EA-C3BC-4678-946A-7679E21C8A80}"/>
              </a:ext>
            </a:extLst>
          </p:cNvPr>
          <p:cNvSpPr/>
          <p:nvPr/>
        </p:nvSpPr>
        <p:spPr>
          <a:xfrm>
            <a:off x="6544932" y="1841023"/>
            <a:ext cx="140973" cy="143435"/>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7" name="Rectangle 96">
            <a:extLst>
              <a:ext uri="{FF2B5EF4-FFF2-40B4-BE49-F238E27FC236}">
                <a16:creationId xmlns:a16="http://schemas.microsoft.com/office/drawing/2014/main" id="{B3541D75-A984-4B2D-A855-58D9410E50C5}"/>
              </a:ext>
            </a:extLst>
          </p:cNvPr>
          <p:cNvSpPr/>
          <p:nvPr/>
        </p:nvSpPr>
        <p:spPr>
          <a:xfrm>
            <a:off x="6694623" y="1841023"/>
            <a:ext cx="140973" cy="143435"/>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8" name="Rectangle 97">
            <a:extLst>
              <a:ext uri="{FF2B5EF4-FFF2-40B4-BE49-F238E27FC236}">
                <a16:creationId xmlns:a16="http://schemas.microsoft.com/office/drawing/2014/main" id="{98C486CE-9662-42B7-AC22-13B55AF2A50F}"/>
              </a:ext>
            </a:extLst>
          </p:cNvPr>
          <p:cNvSpPr/>
          <p:nvPr/>
        </p:nvSpPr>
        <p:spPr>
          <a:xfrm>
            <a:off x="6696231" y="1994924"/>
            <a:ext cx="140973" cy="143435"/>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9" name="Rectangle 98">
            <a:extLst>
              <a:ext uri="{FF2B5EF4-FFF2-40B4-BE49-F238E27FC236}">
                <a16:creationId xmlns:a16="http://schemas.microsoft.com/office/drawing/2014/main" id="{07220A9F-1E6A-42F3-AA3C-7B11FCB35218}"/>
              </a:ext>
            </a:extLst>
          </p:cNvPr>
          <p:cNvSpPr/>
          <p:nvPr/>
        </p:nvSpPr>
        <p:spPr>
          <a:xfrm>
            <a:off x="6544932" y="1996462"/>
            <a:ext cx="140973" cy="143435"/>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0" name="Rectangle 99">
            <a:extLst>
              <a:ext uri="{FF2B5EF4-FFF2-40B4-BE49-F238E27FC236}">
                <a16:creationId xmlns:a16="http://schemas.microsoft.com/office/drawing/2014/main" id="{D079C35B-114A-4DB0-AD37-ED0403B594E1}"/>
              </a:ext>
            </a:extLst>
          </p:cNvPr>
          <p:cNvSpPr/>
          <p:nvPr/>
        </p:nvSpPr>
        <p:spPr>
          <a:xfrm>
            <a:off x="6844314" y="1841533"/>
            <a:ext cx="140973" cy="143435"/>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1" name="Rectangle 100">
            <a:extLst>
              <a:ext uri="{FF2B5EF4-FFF2-40B4-BE49-F238E27FC236}">
                <a16:creationId xmlns:a16="http://schemas.microsoft.com/office/drawing/2014/main" id="{069DCF0A-FF5D-46C8-8680-1B54CB71D500}"/>
              </a:ext>
            </a:extLst>
          </p:cNvPr>
          <p:cNvSpPr/>
          <p:nvPr/>
        </p:nvSpPr>
        <p:spPr>
          <a:xfrm>
            <a:off x="6847530" y="1995193"/>
            <a:ext cx="140973" cy="143435"/>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2" name="Rectangle 101">
            <a:extLst>
              <a:ext uri="{FF2B5EF4-FFF2-40B4-BE49-F238E27FC236}">
                <a16:creationId xmlns:a16="http://schemas.microsoft.com/office/drawing/2014/main" id="{4A5012C0-7F3B-473B-B980-327958748630}"/>
              </a:ext>
            </a:extLst>
          </p:cNvPr>
          <p:cNvSpPr/>
          <p:nvPr/>
        </p:nvSpPr>
        <p:spPr>
          <a:xfrm>
            <a:off x="6996385" y="1840514"/>
            <a:ext cx="140973" cy="143435"/>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3" name="Rectangle 102">
            <a:extLst>
              <a:ext uri="{FF2B5EF4-FFF2-40B4-BE49-F238E27FC236}">
                <a16:creationId xmlns:a16="http://schemas.microsoft.com/office/drawing/2014/main" id="{54ABBA03-9004-404E-9EB0-A1C9B6F165CF}"/>
              </a:ext>
            </a:extLst>
          </p:cNvPr>
          <p:cNvSpPr/>
          <p:nvPr/>
        </p:nvSpPr>
        <p:spPr>
          <a:xfrm>
            <a:off x="7144810" y="1840513"/>
            <a:ext cx="140973" cy="143435"/>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4" name="Rectangle 103">
            <a:extLst>
              <a:ext uri="{FF2B5EF4-FFF2-40B4-BE49-F238E27FC236}">
                <a16:creationId xmlns:a16="http://schemas.microsoft.com/office/drawing/2014/main" id="{3BE71725-3336-45E9-9D80-00B6D487350F}"/>
              </a:ext>
            </a:extLst>
          </p:cNvPr>
          <p:cNvSpPr/>
          <p:nvPr/>
        </p:nvSpPr>
        <p:spPr>
          <a:xfrm>
            <a:off x="7144810" y="1994371"/>
            <a:ext cx="140973" cy="143435"/>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5" name="Rectangle 104">
            <a:extLst>
              <a:ext uri="{FF2B5EF4-FFF2-40B4-BE49-F238E27FC236}">
                <a16:creationId xmlns:a16="http://schemas.microsoft.com/office/drawing/2014/main" id="{67F9659B-0825-4B55-93E2-1A41E6A89B2B}"/>
              </a:ext>
            </a:extLst>
          </p:cNvPr>
          <p:cNvSpPr/>
          <p:nvPr/>
        </p:nvSpPr>
        <p:spPr>
          <a:xfrm>
            <a:off x="6996385" y="1995953"/>
            <a:ext cx="140973" cy="143435"/>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6" name="Rectangle 105">
            <a:extLst>
              <a:ext uri="{FF2B5EF4-FFF2-40B4-BE49-F238E27FC236}">
                <a16:creationId xmlns:a16="http://schemas.microsoft.com/office/drawing/2014/main" id="{06D3225D-6CB6-4B6E-9C48-5B1E17D72E9D}"/>
              </a:ext>
            </a:extLst>
          </p:cNvPr>
          <p:cNvSpPr/>
          <p:nvPr/>
        </p:nvSpPr>
        <p:spPr>
          <a:xfrm>
            <a:off x="7295767" y="1841023"/>
            <a:ext cx="140973" cy="143435"/>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7" name="Rectangle 106">
            <a:extLst>
              <a:ext uri="{FF2B5EF4-FFF2-40B4-BE49-F238E27FC236}">
                <a16:creationId xmlns:a16="http://schemas.microsoft.com/office/drawing/2014/main" id="{2B388EF3-DC6E-473E-A1C8-91FF0C1D3132}"/>
              </a:ext>
            </a:extLst>
          </p:cNvPr>
          <p:cNvSpPr/>
          <p:nvPr/>
        </p:nvSpPr>
        <p:spPr>
          <a:xfrm>
            <a:off x="7294982" y="1994415"/>
            <a:ext cx="140973" cy="143435"/>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8" name="Rectangle 107">
            <a:extLst>
              <a:ext uri="{FF2B5EF4-FFF2-40B4-BE49-F238E27FC236}">
                <a16:creationId xmlns:a16="http://schemas.microsoft.com/office/drawing/2014/main" id="{495E6EA2-9251-4AE3-88EC-F8ADDF21AF1B}"/>
              </a:ext>
            </a:extLst>
          </p:cNvPr>
          <p:cNvSpPr/>
          <p:nvPr/>
        </p:nvSpPr>
        <p:spPr>
          <a:xfrm>
            <a:off x="6544932" y="2148737"/>
            <a:ext cx="140973" cy="143435"/>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9" name="Rectangle 108">
            <a:extLst>
              <a:ext uri="{FF2B5EF4-FFF2-40B4-BE49-F238E27FC236}">
                <a16:creationId xmlns:a16="http://schemas.microsoft.com/office/drawing/2014/main" id="{ABB5FB96-5426-436C-9A1E-FB5A7E96E683}"/>
              </a:ext>
            </a:extLst>
          </p:cNvPr>
          <p:cNvSpPr/>
          <p:nvPr/>
        </p:nvSpPr>
        <p:spPr>
          <a:xfrm>
            <a:off x="6694623" y="2148737"/>
            <a:ext cx="140973" cy="143435"/>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0" name="Rectangle 109">
            <a:extLst>
              <a:ext uri="{FF2B5EF4-FFF2-40B4-BE49-F238E27FC236}">
                <a16:creationId xmlns:a16="http://schemas.microsoft.com/office/drawing/2014/main" id="{62CBCAFA-AC3A-4064-9B0B-47FF5A16A0D1}"/>
              </a:ext>
            </a:extLst>
          </p:cNvPr>
          <p:cNvSpPr/>
          <p:nvPr/>
        </p:nvSpPr>
        <p:spPr>
          <a:xfrm>
            <a:off x="6696231" y="2302638"/>
            <a:ext cx="140973" cy="143435"/>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1" name="Rectangle 110">
            <a:extLst>
              <a:ext uri="{FF2B5EF4-FFF2-40B4-BE49-F238E27FC236}">
                <a16:creationId xmlns:a16="http://schemas.microsoft.com/office/drawing/2014/main" id="{E723097B-7BA2-4FCB-9C9A-6553609011F3}"/>
              </a:ext>
            </a:extLst>
          </p:cNvPr>
          <p:cNvSpPr/>
          <p:nvPr/>
        </p:nvSpPr>
        <p:spPr>
          <a:xfrm>
            <a:off x="6544932" y="2304176"/>
            <a:ext cx="140973" cy="143435"/>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2" name="Rectangle 111">
            <a:extLst>
              <a:ext uri="{FF2B5EF4-FFF2-40B4-BE49-F238E27FC236}">
                <a16:creationId xmlns:a16="http://schemas.microsoft.com/office/drawing/2014/main" id="{E3733994-1A1F-406D-B8FA-569587ED781F}"/>
              </a:ext>
            </a:extLst>
          </p:cNvPr>
          <p:cNvSpPr/>
          <p:nvPr/>
        </p:nvSpPr>
        <p:spPr>
          <a:xfrm>
            <a:off x="6844314" y="2149247"/>
            <a:ext cx="140973" cy="143435"/>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3" name="Rectangle 112">
            <a:extLst>
              <a:ext uri="{FF2B5EF4-FFF2-40B4-BE49-F238E27FC236}">
                <a16:creationId xmlns:a16="http://schemas.microsoft.com/office/drawing/2014/main" id="{2AEF55C7-8900-45C5-AAD6-CA43646A2835}"/>
              </a:ext>
            </a:extLst>
          </p:cNvPr>
          <p:cNvSpPr/>
          <p:nvPr/>
        </p:nvSpPr>
        <p:spPr>
          <a:xfrm>
            <a:off x="6847530" y="2302907"/>
            <a:ext cx="140973" cy="143435"/>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4" name="Rectangle 113">
            <a:extLst>
              <a:ext uri="{FF2B5EF4-FFF2-40B4-BE49-F238E27FC236}">
                <a16:creationId xmlns:a16="http://schemas.microsoft.com/office/drawing/2014/main" id="{EAE1334A-4294-44A1-A5ED-9766E19FD10F}"/>
              </a:ext>
            </a:extLst>
          </p:cNvPr>
          <p:cNvSpPr/>
          <p:nvPr/>
        </p:nvSpPr>
        <p:spPr>
          <a:xfrm>
            <a:off x="6996385" y="2148228"/>
            <a:ext cx="140973" cy="143435"/>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5" name="Rectangle 114">
            <a:extLst>
              <a:ext uri="{FF2B5EF4-FFF2-40B4-BE49-F238E27FC236}">
                <a16:creationId xmlns:a16="http://schemas.microsoft.com/office/drawing/2014/main" id="{AC3F6050-CEA7-4C9A-8528-892028695503}"/>
              </a:ext>
            </a:extLst>
          </p:cNvPr>
          <p:cNvSpPr/>
          <p:nvPr/>
        </p:nvSpPr>
        <p:spPr>
          <a:xfrm>
            <a:off x="7145361" y="2148228"/>
            <a:ext cx="140973" cy="143435"/>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6" name="Rectangle 115">
            <a:extLst>
              <a:ext uri="{FF2B5EF4-FFF2-40B4-BE49-F238E27FC236}">
                <a16:creationId xmlns:a16="http://schemas.microsoft.com/office/drawing/2014/main" id="{5BDE3CEB-A650-4F2E-8612-12A51FADFF21}"/>
              </a:ext>
            </a:extLst>
          </p:cNvPr>
          <p:cNvSpPr/>
          <p:nvPr/>
        </p:nvSpPr>
        <p:spPr>
          <a:xfrm>
            <a:off x="7144810" y="2301978"/>
            <a:ext cx="140973" cy="143435"/>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7" name="Rectangle 116">
            <a:extLst>
              <a:ext uri="{FF2B5EF4-FFF2-40B4-BE49-F238E27FC236}">
                <a16:creationId xmlns:a16="http://schemas.microsoft.com/office/drawing/2014/main" id="{6EFBE73C-C06D-4504-A7C6-E7DBA14C0C1D}"/>
              </a:ext>
            </a:extLst>
          </p:cNvPr>
          <p:cNvSpPr/>
          <p:nvPr/>
        </p:nvSpPr>
        <p:spPr>
          <a:xfrm>
            <a:off x="6996385" y="2303666"/>
            <a:ext cx="140973" cy="143435"/>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8" name="Rectangle 117">
            <a:extLst>
              <a:ext uri="{FF2B5EF4-FFF2-40B4-BE49-F238E27FC236}">
                <a16:creationId xmlns:a16="http://schemas.microsoft.com/office/drawing/2014/main" id="{4E6743F5-25AA-40FD-AB2F-551CC693A28F}"/>
              </a:ext>
            </a:extLst>
          </p:cNvPr>
          <p:cNvSpPr/>
          <p:nvPr/>
        </p:nvSpPr>
        <p:spPr>
          <a:xfrm>
            <a:off x="7295767" y="2148737"/>
            <a:ext cx="140973" cy="143435"/>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9" name="Rectangle 118">
            <a:extLst>
              <a:ext uri="{FF2B5EF4-FFF2-40B4-BE49-F238E27FC236}">
                <a16:creationId xmlns:a16="http://schemas.microsoft.com/office/drawing/2014/main" id="{1D97059E-9093-4CC2-BC03-1EBE6E52CC87}"/>
              </a:ext>
            </a:extLst>
          </p:cNvPr>
          <p:cNvSpPr/>
          <p:nvPr/>
        </p:nvSpPr>
        <p:spPr>
          <a:xfrm>
            <a:off x="7294982" y="2302532"/>
            <a:ext cx="140973" cy="143435"/>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622249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0">
            <a:extLst>
              <a:ext uri="{FF2B5EF4-FFF2-40B4-BE49-F238E27FC236}">
                <a16:creationId xmlns:a16="http://schemas.microsoft.com/office/drawing/2014/main" id="{09E1811B-F1EE-4633-8C47-C612699CCA27}"/>
              </a:ext>
            </a:extLst>
          </p:cNvPr>
          <p:cNvSpPr txBox="1"/>
          <p:nvPr/>
        </p:nvSpPr>
        <p:spPr>
          <a:xfrm>
            <a:off x="9989" y="835890"/>
            <a:ext cx="2307811" cy="116955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Arial" charset="0"/>
              </a:rPr>
              <a:t>Angular size of on state is the F/#</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Arial" charset="0"/>
                <a:ea typeface="+mn-ea"/>
                <a:cs typeface="Arial" charset="0"/>
              </a:rPr>
              <a:t>F/# = 1/(2*sin(</a:t>
            </a:r>
            <a:r>
              <a:rPr kumimoji="0" lang="en-US" sz="1000" b="0" i="0" u="none" strike="noStrike" kern="1200" cap="none" spc="0" normalizeH="0" baseline="0" noProof="0" dirty="0">
                <a:ln>
                  <a:noFill/>
                </a:ln>
                <a:solidFill>
                  <a:srgbClr val="FF0000"/>
                </a:solidFill>
                <a:effectLst/>
                <a:uLnTx/>
                <a:uFillTx/>
                <a:latin typeface="Symbol" panose="05050102010706020507" pitchFamily="18" charset="2"/>
                <a:ea typeface="+mn-ea"/>
                <a:cs typeface="Arial" charset="0"/>
              </a:rPr>
              <a:t>q</a:t>
            </a:r>
            <a:r>
              <a:rPr kumimoji="0" lang="en-US" sz="1000" b="0" i="0" u="none" strike="noStrike" kern="1200" cap="none" spc="0" normalizeH="0" baseline="0" noProof="0" dirty="0">
                <a:ln>
                  <a:noFill/>
                </a:ln>
                <a:solidFill>
                  <a:srgbClr val="FF0000"/>
                </a:solidFill>
                <a:effectLst/>
                <a:uLnTx/>
                <a:uFillTx/>
                <a:latin typeface="Arial" charset="0"/>
                <a:ea typeface="+mn-ea"/>
                <a:cs typeface="Arial"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sng" strike="noStrike" kern="1200" cap="none" spc="0" normalizeH="0" baseline="0" noProof="0" dirty="0">
                <a:ln>
                  <a:noFill/>
                </a:ln>
                <a:solidFill>
                  <a:srgbClr val="000000"/>
                </a:solidFill>
                <a:effectLst/>
                <a:uLnTx/>
                <a:uFillTx/>
                <a:latin typeface="Arial" charset="0"/>
                <a:ea typeface="+mn-ea"/>
                <a:cs typeface="Arial" charset="0"/>
              </a:rPr>
              <a:t>Example</a:t>
            </a:r>
            <a:r>
              <a:rPr kumimoji="0" lang="en-US" sz="1000" b="0" i="0" u="none" strike="noStrike" kern="1200" cap="none" spc="0" normalizeH="0" baseline="0" noProof="0" dirty="0">
                <a:ln>
                  <a:noFill/>
                </a:ln>
                <a:solidFill>
                  <a:srgbClr val="000000"/>
                </a:solidFill>
                <a:effectLst/>
                <a:uLnTx/>
                <a:uFillTx/>
                <a:latin typeface="Arial" charset="0"/>
                <a:ea typeface="+mn-ea"/>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Arial" charset="0"/>
              </a:rPr>
              <a:t>12.0 degrees = F/2.4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Arial" charset="0"/>
              </a:rPr>
              <a:t>14.5 degrees = F/2.0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Arial" charset="0"/>
              </a:rPr>
              <a:t>17.0 degrees = F/1.7</a:t>
            </a:r>
          </a:p>
        </p:txBody>
      </p:sp>
      <p:sp>
        <p:nvSpPr>
          <p:cNvPr id="4" name="Title 3"/>
          <p:cNvSpPr>
            <a:spLocks noGrp="1"/>
          </p:cNvSpPr>
          <p:nvPr>
            <p:ph type="title"/>
          </p:nvPr>
        </p:nvSpPr>
        <p:spPr/>
        <p:txBody>
          <a:bodyPr/>
          <a:lstStyle/>
          <a:p>
            <a:r>
              <a:rPr lang="en-US" dirty="0"/>
              <a:t>DMD Pupil Steering</a:t>
            </a:r>
            <a:br>
              <a:rPr lang="en-US" dirty="0"/>
            </a:br>
            <a:r>
              <a:rPr lang="en-US" sz="1200" i="1" dirty="0"/>
              <a:t>Example: 12° Torsional Diamond Oriented Pixel</a:t>
            </a:r>
            <a:endParaRPr lang="en-US" i="1" dirty="0"/>
          </a:p>
        </p:txBody>
      </p:sp>
      <p:sp>
        <p:nvSpPr>
          <p:cNvPr id="26" name="Text Box 8"/>
          <p:cNvSpPr txBox="1">
            <a:spLocks noChangeArrowheads="1"/>
          </p:cNvSpPr>
          <p:nvPr/>
        </p:nvSpPr>
        <p:spPr bwMode="auto">
          <a:xfrm>
            <a:off x="4723710" y="3337575"/>
            <a:ext cx="4046916" cy="535531"/>
          </a:xfrm>
          <a:prstGeom prst="rect">
            <a:avLst/>
          </a:prstGeom>
          <a:solidFill>
            <a:srgbClr val="F8FEA8"/>
          </a:solidFill>
          <a:ln w="25400">
            <a:noFill/>
            <a:miter lim="800000"/>
            <a:headEnd/>
            <a:tailEnd/>
          </a:ln>
        </p:spPr>
        <p:txBody>
          <a:bodyPr wrap="square">
            <a:spAutoFit/>
          </a:bodyPr>
          <a:lstStyle/>
          <a:p>
            <a:pPr marL="0" marR="0" lvl="0" indent="0" algn="ctr" defTabSz="1014413" rtl="0" eaLnBrk="1" fontAlgn="base" latinLnBrk="0" hangingPunct="1">
              <a:lnSpc>
                <a:spcPct val="9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mn-ea"/>
                <a:cs typeface="+mn-cs"/>
              </a:rPr>
              <a:t>On-state pupil is limited by a physical aperture in the projection lens (STOP)</a:t>
            </a:r>
          </a:p>
        </p:txBody>
      </p:sp>
      <p:sp>
        <p:nvSpPr>
          <p:cNvPr id="60" name="TextBox 59">
            <a:extLst>
              <a:ext uri="{FF2B5EF4-FFF2-40B4-BE49-F238E27FC236}">
                <a16:creationId xmlns:a16="http://schemas.microsoft.com/office/drawing/2014/main" id="{450F2F95-7034-41FF-9697-8AE6C1E9A695}"/>
              </a:ext>
            </a:extLst>
          </p:cNvPr>
          <p:cNvSpPr txBox="1"/>
          <p:nvPr/>
        </p:nvSpPr>
        <p:spPr>
          <a:xfrm>
            <a:off x="4192234" y="4022099"/>
            <a:ext cx="4909091"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Arial" charset="0"/>
                <a:ea typeface="+mn-ea"/>
                <a:cs typeface="+mn-cs"/>
              </a:rPr>
              <a:t>*DMD mirror does not have a flat state. Flat state is referred to as flat optical surface Fresnel reflections (i.e. DMD window, prism, etc.) that may enter the projection pupil and impact system contrast.</a:t>
            </a:r>
          </a:p>
        </p:txBody>
      </p:sp>
      <p:sp>
        <p:nvSpPr>
          <p:cNvPr id="8" name="TextBox 7"/>
          <p:cNvSpPr txBox="1"/>
          <p:nvPr/>
        </p:nvSpPr>
        <p:spPr>
          <a:xfrm>
            <a:off x="2972661" y="862453"/>
            <a:ext cx="1534794"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Projection lens stop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(f/2.4)</a:t>
            </a:r>
          </a:p>
        </p:txBody>
      </p:sp>
      <p:sp>
        <p:nvSpPr>
          <p:cNvPr id="11" name="Oval 10"/>
          <p:cNvSpPr/>
          <p:nvPr/>
        </p:nvSpPr>
        <p:spPr>
          <a:xfrm rot="18830151">
            <a:off x="2399041" y="1932333"/>
            <a:ext cx="786384" cy="786384"/>
          </a:xfrm>
          <a:prstGeom prst="ellipse">
            <a:avLst/>
          </a:prstGeom>
          <a:solidFill>
            <a:srgbClr val="00A343"/>
          </a:solidFill>
          <a:ln>
            <a:solidFill>
              <a:srgbClr val="23BB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Oval 1"/>
          <p:cNvSpPr/>
          <p:nvPr/>
        </p:nvSpPr>
        <p:spPr>
          <a:xfrm rot="18830151">
            <a:off x="2399041" y="1932333"/>
            <a:ext cx="786384" cy="786384"/>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Oval 11"/>
          <p:cNvSpPr/>
          <p:nvPr/>
        </p:nvSpPr>
        <p:spPr>
          <a:xfrm rot="18830151">
            <a:off x="1589023" y="1921816"/>
            <a:ext cx="786384" cy="786384"/>
          </a:xfrm>
          <a:prstGeom prst="ellipse">
            <a:avLst/>
          </a:prstGeom>
          <a:solidFill>
            <a:srgbClr val="959BFE"/>
          </a:solidFill>
          <a:ln>
            <a:solidFill>
              <a:srgbClr val="7460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1" name="TextBox 30"/>
          <p:cNvSpPr txBox="1"/>
          <p:nvPr/>
        </p:nvSpPr>
        <p:spPr>
          <a:xfrm rot="18830151">
            <a:off x="1819998" y="1468349"/>
            <a:ext cx="899605" cy="2616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charset="0"/>
                <a:ea typeface="+mn-ea"/>
                <a:cs typeface="+mn-cs"/>
              </a:rPr>
              <a:t>Illumination</a:t>
            </a:r>
          </a:p>
        </p:txBody>
      </p:sp>
      <p:sp>
        <p:nvSpPr>
          <p:cNvPr id="32" name="TextBox 31"/>
          <p:cNvSpPr txBox="1"/>
          <p:nvPr/>
        </p:nvSpPr>
        <p:spPr>
          <a:xfrm rot="18830151">
            <a:off x="2561164" y="1529944"/>
            <a:ext cx="723275" cy="2616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charset="0"/>
                <a:ea typeface="+mn-ea"/>
                <a:cs typeface="+mn-cs"/>
              </a:rPr>
              <a:t>On-state</a:t>
            </a:r>
          </a:p>
        </p:txBody>
      </p:sp>
      <p:sp>
        <p:nvSpPr>
          <p:cNvPr id="33" name="TextBox 32"/>
          <p:cNvSpPr txBox="1"/>
          <p:nvPr/>
        </p:nvSpPr>
        <p:spPr>
          <a:xfrm rot="18830151">
            <a:off x="3415292" y="1542162"/>
            <a:ext cx="771365" cy="2616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charset="0"/>
                <a:ea typeface="+mn-ea"/>
                <a:cs typeface="+mn-cs"/>
              </a:rPr>
              <a:t>Flat-state</a:t>
            </a:r>
          </a:p>
        </p:txBody>
      </p:sp>
      <p:sp>
        <p:nvSpPr>
          <p:cNvPr id="34" name="TextBox 33"/>
          <p:cNvSpPr txBox="1"/>
          <p:nvPr/>
        </p:nvSpPr>
        <p:spPr>
          <a:xfrm rot="18830151">
            <a:off x="4194629" y="1560391"/>
            <a:ext cx="721672" cy="2616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charset="0"/>
                <a:ea typeface="+mn-ea"/>
                <a:cs typeface="+mn-cs"/>
              </a:rPr>
              <a:t>Off-state</a:t>
            </a:r>
          </a:p>
        </p:txBody>
      </p:sp>
      <p:cxnSp>
        <p:nvCxnSpPr>
          <p:cNvPr id="22" name="Straight Connector 21"/>
          <p:cNvCxnSpPr/>
          <p:nvPr/>
        </p:nvCxnSpPr>
        <p:spPr>
          <a:xfrm rot="18830151" flipH="1">
            <a:off x="1800850" y="2634033"/>
            <a:ext cx="362523" cy="3395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rot="18830151">
            <a:off x="3200392" y="1926825"/>
            <a:ext cx="786384" cy="786384"/>
          </a:xfrm>
          <a:prstGeom prst="ellipse">
            <a:avLst/>
          </a:prstGeom>
          <a:solidFill>
            <a:srgbClr val="0F2758"/>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21" name="Group 20"/>
          <p:cNvGrpSpPr/>
          <p:nvPr/>
        </p:nvGrpSpPr>
        <p:grpSpPr>
          <a:xfrm rot="18830151">
            <a:off x="4005159" y="1932334"/>
            <a:ext cx="786384" cy="786384"/>
            <a:chOff x="2392815" y="3166489"/>
            <a:chExt cx="826793" cy="761088"/>
          </a:xfrm>
        </p:grpSpPr>
        <p:sp>
          <p:nvSpPr>
            <p:cNvPr id="5" name="Oval 4"/>
            <p:cNvSpPr/>
            <p:nvPr/>
          </p:nvSpPr>
          <p:spPr>
            <a:xfrm>
              <a:off x="2392815" y="3166489"/>
              <a:ext cx="826793" cy="761088"/>
            </a:xfrm>
            <a:prstGeom prst="ellipse">
              <a:avLst/>
            </a:prstGeom>
            <a:solidFill>
              <a:srgbClr val="9D1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43" name="Straight Connector 42"/>
            <p:cNvCxnSpPr/>
            <p:nvPr/>
          </p:nvCxnSpPr>
          <p:spPr>
            <a:xfrm>
              <a:off x="2806582" y="3456505"/>
              <a:ext cx="0" cy="168147"/>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2715409" y="3540498"/>
              <a:ext cx="181604"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cxnSp>
        <p:nvCxnSpPr>
          <p:cNvPr id="52" name="Straight Connector 51"/>
          <p:cNvCxnSpPr>
            <a:cxnSpLocks/>
          </p:cNvCxnSpPr>
          <p:nvPr/>
        </p:nvCxnSpPr>
        <p:spPr>
          <a:xfrm>
            <a:off x="3611039" y="3027759"/>
            <a:ext cx="786226" cy="0"/>
          </a:xfrm>
          <a:prstGeom prst="line">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2207121" y="2826057"/>
            <a:ext cx="397866" cy="2616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charset="0"/>
                <a:ea typeface="+mn-ea"/>
                <a:cs typeface="+mn-cs"/>
              </a:rPr>
              <a:t>24</a:t>
            </a:r>
            <a:r>
              <a:rPr kumimoji="0" lang="en-US" sz="1100" b="0" i="0" u="none" strike="noStrike" kern="1200" cap="none" spc="0" normalizeH="0" baseline="0" noProof="0" dirty="0">
                <a:ln>
                  <a:noFill/>
                </a:ln>
                <a:solidFill>
                  <a:srgbClr val="000000"/>
                </a:solidFill>
                <a:effectLst/>
                <a:uLnTx/>
                <a:uFillTx/>
                <a:latin typeface="Arial" charset="0"/>
                <a:ea typeface="+mn-ea"/>
                <a:cs typeface="+mn-cs"/>
                <a:sym typeface="Symbol"/>
              </a:rPr>
              <a:t></a:t>
            </a:r>
            <a:endParaRPr kumimoji="0" lang="en-US" sz="11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72" name="TextBox 71"/>
          <p:cNvSpPr txBox="1"/>
          <p:nvPr/>
        </p:nvSpPr>
        <p:spPr>
          <a:xfrm>
            <a:off x="3019908" y="2826057"/>
            <a:ext cx="397866" cy="2616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charset="0"/>
                <a:ea typeface="+mn-ea"/>
                <a:cs typeface="+mn-cs"/>
              </a:rPr>
              <a:t>24</a:t>
            </a:r>
            <a:r>
              <a:rPr kumimoji="0" lang="en-US" sz="1100" b="0" i="0" u="none" strike="noStrike" kern="1200" cap="none" spc="0" normalizeH="0" baseline="0" noProof="0" dirty="0">
                <a:ln>
                  <a:noFill/>
                </a:ln>
                <a:solidFill>
                  <a:srgbClr val="000000"/>
                </a:solidFill>
                <a:effectLst/>
                <a:uLnTx/>
                <a:uFillTx/>
                <a:latin typeface="Arial" charset="0"/>
                <a:ea typeface="+mn-ea"/>
                <a:cs typeface="+mn-cs"/>
                <a:sym typeface="Symbol"/>
              </a:rPr>
              <a:t></a:t>
            </a:r>
            <a:endParaRPr kumimoji="0" lang="en-US" sz="11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73" name="TextBox 72"/>
          <p:cNvSpPr txBox="1"/>
          <p:nvPr/>
        </p:nvSpPr>
        <p:spPr>
          <a:xfrm>
            <a:off x="3823596" y="2823809"/>
            <a:ext cx="397866" cy="2616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charset="0"/>
                <a:ea typeface="+mn-ea"/>
                <a:cs typeface="+mn-cs"/>
              </a:rPr>
              <a:t>24</a:t>
            </a:r>
            <a:r>
              <a:rPr kumimoji="0" lang="en-US" sz="1100" b="0" i="0" u="none" strike="noStrike" kern="1200" cap="none" spc="0" normalizeH="0" baseline="0" noProof="0" dirty="0">
                <a:ln>
                  <a:noFill/>
                </a:ln>
                <a:solidFill>
                  <a:srgbClr val="000000"/>
                </a:solidFill>
                <a:effectLst/>
                <a:uLnTx/>
                <a:uFillTx/>
                <a:latin typeface="Arial" charset="0"/>
                <a:ea typeface="+mn-ea"/>
                <a:cs typeface="+mn-cs"/>
                <a:sym typeface="Symbol"/>
              </a:rPr>
              <a:t></a:t>
            </a:r>
            <a:endParaRPr kumimoji="0" lang="en-US" sz="1100" b="0" i="0" u="none" strike="noStrike" kern="1200" cap="none" spc="0" normalizeH="0" baseline="0" noProof="0" dirty="0">
              <a:ln>
                <a:noFill/>
              </a:ln>
              <a:solidFill>
                <a:srgbClr val="000000"/>
              </a:solidFill>
              <a:effectLst/>
              <a:uLnTx/>
              <a:uFillTx/>
              <a:latin typeface="Arial" charset="0"/>
              <a:ea typeface="+mn-ea"/>
              <a:cs typeface="+mn-cs"/>
            </a:endParaRPr>
          </a:p>
        </p:txBody>
      </p:sp>
      <p:cxnSp>
        <p:nvCxnSpPr>
          <p:cNvPr id="86" name="Straight Arrow Connector 85"/>
          <p:cNvCxnSpPr>
            <a:cxnSpLocks/>
          </p:cNvCxnSpPr>
          <p:nvPr/>
        </p:nvCxnSpPr>
        <p:spPr>
          <a:xfrm flipH="1">
            <a:off x="3034255" y="1310588"/>
            <a:ext cx="560004" cy="657906"/>
          </a:xfrm>
          <a:prstGeom prst="straightConnector1">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49" name="Straight Connector 48">
            <a:extLst>
              <a:ext uri="{FF2B5EF4-FFF2-40B4-BE49-F238E27FC236}">
                <a16:creationId xmlns:a16="http://schemas.microsoft.com/office/drawing/2014/main" id="{590FD691-438B-49D8-854F-AD148CB45F96}"/>
              </a:ext>
            </a:extLst>
          </p:cNvPr>
          <p:cNvCxnSpPr>
            <a:cxnSpLocks/>
          </p:cNvCxnSpPr>
          <p:nvPr/>
        </p:nvCxnSpPr>
        <p:spPr>
          <a:xfrm flipV="1">
            <a:off x="2809478" y="3033892"/>
            <a:ext cx="786384" cy="0"/>
          </a:xfrm>
          <a:prstGeom prst="line">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8A24726-0AAD-4F31-9994-A55B1C094655}"/>
              </a:ext>
            </a:extLst>
          </p:cNvPr>
          <p:cNvCxnSpPr/>
          <p:nvPr/>
        </p:nvCxnSpPr>
        <p:spPr>
          <a:xfrm rot="18830151">
            <a:off x="3590992" y="2225965"/>
            <a:ext cx="0" cy="173736"/>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633DFE9-F59A-4488-A970-84560FFFD032}"/>
              </a:ext>
            </a:extLst>
          </p:cNvPr>
          <p:cNvCxnSpPr/>
          <p:nvPr/>
        </p:nvCxnSpPr>
        <p:spPr>
          <a:xfrm rot="18830151" flipH="1">
            <a:off x="3504323" y="2313030"/>
            <a:ext cx="172728"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67AB81E6-313F-4AFF-B519-949CB077626A}"/>
              </a:ext>
            </a:extLst>
          </p:cNvPr>
          <p:cNvCxnSpPr/>
          <p:nvPr/>
        </p:nvCxnSpPr>
        <p:spPr>
          <a:xfrm rot="18830151">
            <a:off x="2798379" y="2230055"/>
            <a:ext cx="0" cy="173736"/>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A79350EE-2604-42FB-BE34-AF95EBC8EF13}"/>
              </a:ext>
            </a:extLst>
          </p:cNvPr>
          <p:cNvCxnSpPr/>
          <p:nvPr/>
        </p:nvCxnSpPr>
        <p:spPr>
          <a:xfrm rot="18830151" flipH="1">
            <a:off x="2711710" y="2317120"/>
            <a:ext cx="172728"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cxnSpLocks/>
          </p:cNvCxnSpPr>
          <p:nvPr/>
        </p:nvCxnSpPr>
        <p:spPr>
          <a:xfrm>
            <a:off x="3607790" y="2531694"/>
            <a:ext cx="0" cy="5303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cxnSpLocks/>
          </p:cNvCxnSpPr>
          <p:nvPr/>
        </p:nvCxnSpPr>
        <p:spPr>
          <a:xfrm flipH="1">
            <a:off x="2791374" y="2533003"/>
            <a:ext cx="0" cy="5277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cxnSpLocks/>
          </p:cNvCxnSpPr>
          <p:nvPr/>
        </p:nvCxnSpPr>
        <p:spPr>
          <a:xfrm flipH="1">
            <a:off x="4393480" y="2540081"/>
            <a:ext cx="0" cy="5303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0D145B8-33D4-4009-88EC-C7AFCBDA819B}"/>
              </a:ext>
            </a:extLst>
          </p:cNvPr>
          <p:cNvCxnSpPr/>
          <p:nvPr/>
        </p:nvCxnSpPr>
        <p:spPr>
          <a:xfrm rot="18830151">
            <a:off x="1987882" y="2235877"/>
            <a:ext cx="0" cy="173736"/>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1D6BB54D-580A-41D5-8B62-95B411584B0A}"/>
              </a:ext>
            </a:extLst>
          </p:cNvPr>
          <p:cNvCxnSpPr/>
          <p:nvPr/>
        </p:nvCxnSpPr>
        <p:spPr>
          <a:xfrm rot="18830151" flipH="1">
            <a:off x="1901213" y="2322942"/>
            <a:ext cx="172728"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89DA429-67B3-4659-886A-35E2C8E79968}"/>
              </a:ext>
            </a:extLst>
          </p:cNvPr>
          <p:cNvCxnSpPr>
            <a:cxnSpLocks/>
          </p:cNvCxnSpPr>
          <p:nvPr/>
        </p:nvCxnSpPr>
        <p:spPr>
          <a:xfrm flipV="1">
            <a:off x="1993274" y="3027759"/>
            <a:ext cx="786384" cy="0"/>
          </a:xfrm>
          <a:prstGeom prst="line">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9605D1DF-10CA-4804-ABFE-BD2FE40C1EF2}"/>
              </a:ext>
            </a:extLst>
          </p:cNvPr>
          <p:cNvGrpSpPr/>
          <p:nvPr/>
        </p:nvGrpSpPr>
        <p:grpSpPr>
          <a:xfrm>
            <a:off x="1415129" y="2850277"/>
            <a:ext cx="2651141" cy="1793921"/>
            <a:chOff x="1347542" y="2921840"/>
            <a:chExt cx="2651141" cy="1793921"/>
          </a:xfrm>
        </p:grpSpPr>
        <p:sp>
          <p:nvSpPr>
            <p:cNvPr id="51" name="Text Box 14">
              <a:extLst>
                <a:ext uri="{FF2B5EF4-FFF2-40B4-BE49-F238E27FC236}">
                  <a16:creationId xmlns:a16="http://schemas.microsoft.com/office/drawing/2014/main" id="{76787937-2DD1-4054-B7A3-6F0FEE815376}"/>
                </a:ext>
              </a:extLst>
            </p:cNvPr>
            <p:cNvSpPr txBox="1">
              <a:spLocks noChangeArrowheads="1"/>
            </p:cNvSpPr>
            <p:nvPr/>
          </p:nvSpPr>
          <p:spPr bwMode="auto">
            <a:xfrm>
              <a:off x="1347542" y="4292250"/>
              <a:ext cx="772025" cy="341632"/>
            </a:xfrm>
            <a:prstGeom prst="rect">
              <a:avLst/>
            </a:prstGeom>
            <a:noFill/>
            <a:ln w="25400">
              <a:noFill/>
              <a:miter lim="800000"/>
              <a:headEnd/>
              <a:tailEnd/>
            </a:ln>
          </p:spPr>
          <p:txBody>
            <a:bodyPr wrap="square">
              <a:spAutoFit/>
            </a:bodyPr>
            <a:lstStyle/>
            <a:p>
              <a:pPr marL="0" marR="0" lvl="0" indent="0" algn="ctr" defTabSz="1014413" rtl="0" eaLnBrk="1" fontAlgn="auto" latinLnBrk="0" hangingPunct="1">
                <a:lnSpc>
                  <a:spcPct val="9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808080"/>
                  </a:solidFill>
                  <a:effectLst/>
                  <a:uLnTx/>
                  <a:uFillTx/>
                  <a:latin typeface="Arial"/>
                  <a:ea typeface="+mn-ea"/>
                  <a:cs typeface="Arial" charset="0"/>
                </a:rPr>
                <a:t>“On” State</a:t>
              </a:r>
            </a:p>
            <a:p>
              <a:pPr marL="0" marR="0" lvl="0" indent="0" algn="ctr" defTabSz="1014413" rtl="0" eaLnBrk="1" fontAlgn="auto" latinLnBrk="0" hangingPunct="1">
                <a:lnSpc>
                  <a:spcPct val="9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808080"/>
                  </a:solidFill>
                  <a:effectLst/>
                  <a:uLnTx/>
                  <a:uFillTx/>
                  <a:latin typeface="Arial"/>
                  <a:ea typeface="+mn-ea"/>
                  <a:cs typeface="Arial" charset="0"/>
                </a:rPr>
                <a:t>(+12</a:t>
              </a:r>
              <a:r>
                <a:rPr kumimoji="0" lang="en-US" sz="900" b="1" i="0" u="none" strike="noStrike" kern="0" cap="none" spc="0" normalizeH="0" baseline="0" noProof="0" dirty="0">
                  <a:ln>
                    <a:noFill/>
                  </a:ln>
                  <a:solidFill>
                    <a:srgbClr val="808080"/>
                  </a:solidFill>
                  <a:effectLst/>
                  <a:uLnTx/>
                  <a:uFillTx/>
                  <a:latin typeface="Arial"/>
                  <a:ea typeface="+mn-ea"/>
                  <a:cs typeface="Times New Roman" panose="02020603050405020304" pitchFamily="18" charset="0"/>
                </a:rPr>
                <a:t>°)</a:t>
              </a:r>
              <a:endParaRPr kumimoji="0" lang="en-US" sz="900" b="1" i="0" u="none" strike="noStrike" kern="0" cap="none" spc="0" normalizeH="0" baseline="0" noProof="0" dirty="0">
                <a:ln>
                  <a:noFill/>
                </a:ln>
                <a:solidFill>
                  <a:srgbClr val="808080"/>
                </a:solidFill>
                <a:effectLst/>
                <a:uLnTx/>
                <a:uFillTx/>
                <a:latin typeface="Arial"/>
                <a:ea typeface="+mn-ea"/>
                <a:cs typeface="Arial" charset="0"/>
              </a:endParaRPr>
            </a:p>
          </p:txBody>
        </p:sp>
        <p:sp>
          <p:nvSpPr>
            <p:cNvPr id="53" name="Text Box 15">
              <a:extLst>
                <a:ext uri="{FF2B5EF4-FFF2-40B4-BE49-F238E27FC236}">
                  <a16:creationId xmlns:a16="http://schemas.microsoft.com/office/drawing/2014/main" id="{AA45F75E-3852-4C74-9B60-CA2514A95B3F}"/>
                </a:ext>
              </a:extLst>
            </p:cNvPr>
            <p:cNvSpPr txBox="1">
              <a:spLocks noChangeArrowheads="1"/>
            </p:cNvSpPr>
            <p:nvPr/>
          </p:nvSpPr>
          <p:spPr bwMode="auto">
            <a:xfrm>
              <a:off x="3168427" y="4290735"/>
              <a:ext cx="830256" cy="341632"/>
            </a:xfrm>
            <a:prstGeom prst="rect">
              <a:avLst/>
            </a:prstGeom>
            <a:noFill/>
            <a:ln w="25400">
              <a:noFill/>
              <a:miter lim="800000"/>
              <a:headEnd/>
              <a:tailEnd/>
            </a:ln>
          </p:spPr>
          <p:txBody>
            <a:bodyPr wrap="square">
              <a:spAutoFit/>
            </a:bodyPr>
            <a:lstStyle>
              <a:defPPr>
                <a:defRPr lang="en-US"/>
              </a:defPPr>
              <a:lvl1pPr marL="0" marR="0" lvl="0" indent="0" defTabSz="1014413" eaLnBrk="1" fontAlgn="auto" latinLnBrk="0" hangingPunct="1">
                <a:lnSpc>
                  <a:spcPct val="90000"/>
                </a:lnSpc>
                <a:spcBef>
                  <a:spcPts val="0"/>
                </a:spcBef>
                <a:spcAft>
                  <a:spcPts val="0"/>
                </a:spcAft>
                <a:buClrTx/>
                <a:buSzTx/>
                <a:buFontTx/>
                <a:buNone/>
                <a:tabLst/>
                <a:defRPr kumimoji="0" sz="900" b="1" i="0" u="none" strike="noStrike" kern="0" cap="none" spc="0" normalizeH="0" baseline="0">
                  <a:ln>
                    <a:noFill/>
                  </a:ln>
                  <a:solidFill>
                    <a:srgbClr val="808080"/>
                  </a:solidFill>
                  <a:effectLst/>
                  <a:uLnTx/>
                  <a:uFillTx/>
                  <a:latin typeface="Arial"/>
                  <a:cs typeface="Arial" charset="0"/>
                </a:defRPr>
              </a:lvl1pPr>
            </a:lstStyle>
            <a:p>
              <a:pPr marL="0" marR="0" lvl="0" indent="0" algn="ctr" defTabSz="1014413" rtl="0" eaLnBrk="1" fontAlgn="auto" latinLnBrk="0" hangingPunct="1">
                <a:lnSpc>
                  <a:spcPct val="9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808080"/>
                  </a:solidFill>
                  <a:effectLst/>
                  <a:uLnTx/>
                  <a:uFillTx/>
                  <a:latin typeface="Arial"/>
                  <a:ea typeface="+mn-ea"/>
                  <a:cs typeface="Arial" charset="0"/>
                </a:rPr>
                <a:t>“Off” State</a:t>
              </a:r>
            </a:p>
            <a:p>
              <a:pPr marL="0" marR="0" lvl="0" indent="0" algn="ctr" defTabSz="1014413" rtl="0" eaLnBrk="1" fontAlgn="auto" latinLnBrk="0" hangingPunct="1">
                <a:lnSpc>
                  <a:spcPct val="9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808080"/>
                  </a:solidFill>
                  <a:effectLst/>
                  <a:uLnTx/>
                  <a:uFillTx/>
                  <a:latin typeface="Arial"/>
                  <a:ea typeface="+mn-ea"/>
                  <a:cs typeface="Arial" charset="0"/>
                </a:rPr>
                <a:t>(-12°)</a:t>
              </a:r>
            </a:p>
          </p:txBody>
        </p:sp>
        <p:cxnSp>
          <p:nvCxnSpPr>
            <p:cNvPr id="54" name="Straight Connector 53">
              <a:extLst>
                <a:ext uri="{FF2B5EF4-FFF2-40B4-BE49-F238E27FC236}">
                  <a16:creationId xmlns:a16="http://schemas.microsoft.com/office/drawing/2014/main" id="{003E792A-5E85-40A5-8542-A46B1985A237}"/>
                </a:ext>
              </a:extLst>
            </p:cNvPr>
            <p:cNvCxnSpPr>
              <a:cxnSpLocks/>
            </p:cNvCxnSpPr>
            <p:nvPr/>
          </p:nvCxnSpPr>
          <p:spPr>
            <a:xfrm flipV="1">
              <a:off x="3158226" y="4462337"/>
              <a:ext cx="211553" cy="1309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FBBAB53-6605-43EC-AED1-CDCDBFF35F41}"/>
                </a:ext>
              </a:extLst>
            </p:cNvPr>
            <p:cNvCxnSpPr>
              <a:cxnSpLocks/>
            </p:cNvCxnSpPr>
            <p:nvPr/>
          </p:nvCxnSpPr>
          <p:spPr>
            <a:xfrm rot="19414387">
              <a:off x="2118757" y="4480202"/>
              <a:ext cx="113527" cy="1621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9" name="Rectangle 88">
              <a:extLst>
                <a:ext uri="{FF2B5EF4-FFF2-40B4-BE49-F238E27FC236}">
                  <a16:creationId xmlns:a16="http://schemas.microsoft.com/office/drawing/2014/main" id="{EF317F42-A658-4627-9DA6-B44F047E5A0B}"/>
                </a:ext>
              </a:extLst>
            </p:cNvPr>
            <p:cNvSpPr/>
            <p:nvPr/>
          </p:nvSpPr>
          <p:spPr>
            <a:xfrm rot="20627482">
              <a:off x="2009783" y="4142410"/>
              <a:ext cx="171782" cy="113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0" name="Rectangle 129">
              <a:extLst>
                <a:ext uri="{FF2B5EF4-FFF2-40B4-BE49-F238E27FC236}">
                  <a16:creationId xmlns:a16="http://schemas.microsoft.com/office/drawing/2014/main" id="{1FCAEB33-64C7-4818-9AE4-C2733938E525}"/>
                </a:ext>
              </a:extLst>
            </p:cNvPr>
            <p:cNvSpPr/>
            <p:nvPr/>
          </p:nvSpPr>
          <p:spPr>
            <a:xfrm>
              <a:off x="2437922" y="4075681"/>
              <a:ext cx="636104" cy="640080"/>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a:scene3d>
              <a:camera prst="orthographicFront">
                <a:rot lat="19460774" lon="17496235" rev="3034249"/>
              </a:camera>
              <a:lightRig rig="soft" dir="t"/>
            </a:scene3d>
            <a:sp3d extrusionH="6350" contourW="12700">
              <a:bevelB w="0"/>
              <a:contourClr>
                <a:schemeClr val="bg1">
                  <a:lumMod val="6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29" name="Rectangle 128">
              <a:extLst>
                <a:ext uri="{FF2B5EF4-FFF2-40B4-BE49-F238E27FC236}">
                  <a16:creationId xmlns:a16="http://schemas.microsoft.com/office/drawing/2014/main" id="{FC6B43E9-3D40-4255-A860-EC2E66607345}"/>
                </a:ext>
              </a:extLst>
            </p:cNvPr>
            <p:cNvSpPr/>
            <p:nvPr/>
          </p:nvSpPr>
          <p:spPr>
            <a:xfrm>
              <a:off x="2380356" y="4063033"/>
              <a:ext cx="636104" cy="640080"/>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a:scene3d>
              <a:camera prst="orthographicFront">
                <a:rot lat="18115211" lon="18016012" rev="5403677"/>
              </a:camera>
              <a:lightRig rig="soft" dir="t"/>
            </a:scene3d>
            <a:sp3d extrusionH="6350" contourW="12700">
              <a:bevelB w="0"/>
              <a:contourClr>
                <a:schemeClr val="bg1">
                  <a:lumMod val="6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62" name="Picture 61">
              <a:extLst>
                <a:ext uri="{FF2B5EF4-FFF2-40B4-BE49-F238E27FC236}">
                  <a16:creationId xmlns:a16="http://schemas.microsoft.com/office/drawing/2014/main" id="{45D59F7B-5F00-4443-B6DA-680DDFBB6E33}"/>
                </a:ext>
              </a:extLst>
            </p:cNvPr>
            <p:cNvPicPr>
              <a:picLocks noChangeAspect="1"/>
            </p:cNvPicPr>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rcRect r="45699" b="22099"/>
            <a:stretch/>
          </p:blipFill>
          <p:spPr>
            <a:xfrm>
              <a:off x="1936772" y="2921840"/>
              <a:ext cx="1680962" cy="1535948"/>
            </a:xfrm>
            <a:prstGeom prst="rect">
              <a:avLst/>
            </a:prstGeom>
          </p:spPr>
        </p:pic>
      </p:grpSp>
      <p:grpSp>
        <p:nvGrpSpPr>
          <p:cNvPr id="64" name="Group 63">
            <a:extLst>
              <a:ext uri="{FF2B5EF4-FFF2-40B4-BE49-F238E27FC236}">
                <a16:creationId xmlns:a16="http://schemas.microsoft.com/office/drawing/2014/main" id="{BDFCF508-C376-4753-92F2-0B14AF6AB6F5}"/>
              </a:ext>
            </a:extLst>
          </p:cNvPr>
          <p:cNvGrpSpPr>
            <a:grpSpLocks noChangeAspect="1"/>
          </p:cNvGrpSpPr>
          <p:nvPr/>
        </p:nvGrpSpPr>
        <p:grpSpPr>
          <a:xfrm>
            <a:off x="7565976" y="56538"/>
            <a:ext cx="1442792" cy="889546"/>
            <a:chOff x="6686387" y="3665"/>
            <a:chExt cx="2269867" cy="1399475"/>
          </a:xfrm>
        </p:grpSpPr>
        <p:sp>
          <p:nvSpPr>
            <p:cNvPr id="134" name="Oval 133">
              <a:extLst>
                <a:ext uri="{FF2B5EF4-FFF2-40B4-BE49-F238E27FC236}">
                  <a16:creationId xmlns:a16="http://schemas.microsoft.com/office/drawing/2014/main" id="{CA4C86C1-6F4E-4E47-BBF0-25ACFB82E698}"/>
                </a:ext>
              </a:extLst>
            </p:cNvPr>
            <p:cNvSpPr/>
            <p:nvPr/>
          </p:nvSpPr>
          <p:spPr bwMode="auto">
            <a:xfrm>
              <a:off x="7535557" y="13453"/>
              <a:ext cx="704501" cy="704501"/>
            </a:xfrm>
            <a:prstGeom prst="ellipse">
              <a:avLst/>
            </a:prstGeom>
            <a:solidFill>
              <a:schemeClr val="bg1">
                <a:lumMod val="95000"/>
              </a:schemeClr>
            </a:solidFill>
            <a:ln w="28575" cap="flat" cmpd="sng" algn="ctr">
              <a:solidFill>
                <a:srgbClr val="8C8C8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00" b="1" i="0" u="none" strike="noStrike" kern="1200" cap="none" spc="0" normalizeH="0" baseline="0" noProof="0" dirty="0">
                  <a:ln>
                    <a:noFill/>
                  </a:ln>
                  <a:solidFill>
                    <a:srgbClr val="000000"/>
                  </a:solidFill>
                  <a:effectLst/>
                  <a:uLnTx/>
                  <a:uFillTx/>
                  <a:latin typeface="Arial" charset="0"/>
                  <a:ea typeface="+mn-ea"/>
                  <a:cs typeface="+mn-cs"/>
                </a:rPr>
                <a:t>ON</a:t>
              </a:r>
            </a:p>
          </p:txBody>
        </p:sp>
        <p:sp>
          <p:nvSpPr>
            <p:cNvPr id="146" name="Oval 145">
              <a:extLst>
                <a:ext uri="{FF2B5EF4-FFF2-40B4-BE49-F238E27FC236}">
                  <a16:creationId xmlns:a16="http://schemas.microsoft.com/office/drawing/2014/main" id="{10D4949E-383A-4E71-8DC0-46D8B3B6B9C6}"/>
                </a:ext>
              </a:extLst>
            </p:cNvPr>
            <p:cNvSpPr/>
            <p:nvPr/>
          </p:nvSpPr>
          <p:spPr bwMode="auto">
            <a:xfrm>
              <a:off x="8240058" y="647217"/>
              <a:ext cx="704501" cy="704501"/>
            </a:xfrm>
            <a:prstGeom prst="ellipse">
              <a:avLst/>
            </a:prstGeom>
            <a:solidFill>
              <a:schemeClr val="bg1">
                <a:lumMod val="95000"/>
              </a:schemeClr>
            </a:solidFill>
            <a:ln w="28575" cap="flat" cmpd="sng" algn="ctr">
              <a:solidFill>
                <a:srgbClr val="8C8C8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00" b="1" i="0" u="none" strike="noStrike" kern="1200" cap="none" spc="0" normalizeH="0" baseline="0" noProof="0" dirty="0">
                  <a:ln>
                    <a:noFill/>
                  </a:ln>
                  <a:solidFill>
                    <a:srgbClr val="000000"/>
                  </a:solidFill>
                  <a:effectLst/>
                  <a:uLnTx/>
                  <a:uFillTx/>
                  <a:latin typeface="Arial" charset="0"/>
                  <a:ea typeface="+mn-ea"/>
                  <a:cs typeface="+mn-cs"/>
                </a:rPr>
                <a:t>OFF</a:t>
              </a:r>
            </a:p>
          </p:txBody>
        </p:sp>
        <p:sp>
          <p:nvSpPr>
            <p:cNvPr id="147" name="Oval 146">
              <a:extLst>
                <a:ext uri="{FF2B5EF4-FFF2-40B4-BE49-F238E27FC236}">
                  <a16:creationId xmlns:a16="http://schemas.microsoft.com/office/drawing/2014/main" id="{D73C4F9C-96FF-4EF2-A5CA-909197925B69}"/>
                </a:ext>
              </a:extLst>
            </p:cNvPr>
            <p:cNvSpPr/>
            <p:nvPr/>
          </p:nvSpPr>
          <p:spPr bwMode="auto">
            <a:xfrm>
              <a:off x="8251753" y="13452"/>
              <a:ext cx="704501" cy="704501"/>
            </a:xfrm>
            <a:prstGeom prst="ellipse">
              <a:avLst/>
            </a:prstGeom>
            <a:solidFill>
              <a:schemeClr val="bg1">
                <a:lumMod val="95000"/>
              </a:schemeClr>
            </a:solidFill>
            <a:ln w="28575" cap="flat" cmpd="sng" algn="ctr">
              <a:solidFill>
                <a:srgbClr val="8C8C8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00" b="1" i="0" u="none" strike="noStrike" kern="1200" cap="none" spc="0" normalizeH="0" baseline="0" noProof="0" dirty="0">
                  <a:ln>
                    <a:noFill/>
                  </a:ln>
                  <a:solidFill>
                    <a:srgbClr val="000000"/>
                  </a:solidFill>
                  <a:effectLst/>
                  <a:uLnTx/>
                  <a:uFillTx/>
                  <a:latin typeface="Arial" charset="0"/>
                  <a:ea typeface="+mn-ea"/>
                  <a:cs typeface="+mn-cs"/>
                </a:rPr>
                <a:t>FLAT</a:t>
              </a:r>
            </a:p>
          </p:txBody>
        </p:sp>
        <p:sp>
          <p:nvSpPr>
            <p:cNvPr id="133" name="TextBox 132">
              <a:extLst>
                <a:ext uri="{FF2B5EF4-FFF2-40B4-BE49-F238E27FC236}">
                  <a16:creationId xmlns:a16="http://schemas.microsoft.com/office/drawing/2014/main" id="{E7C6E632-23F2-46E0-AB46-5F4FFA5917FD}"/>
                </a:ext>
              </a:extLst>
            </p:cNvPr>
            <p:cNvSpPr txBox="1"/>
            <p:nvPr/>
          </p:nvSpPr>
          <p:spPr>
            <a:xfrm>
              <a:off x="6686387" y="676827"/>
              <a:ext cx="1603501" cy="72631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Side illuminated Cantilever Pixel Pupil Diagrams</a:t>
              </a:r>
            </a:p>
          </p:txBody>
        </p:sp>
        <p:sp>
          <p:nvSpPr>
            <p:cNvPr id="148" name="Oval 147">
              <a:extLst>
                <a:ext uri="{FF2B5EF4-FFF2-40B4-BE49-F238E27FC236}">
                  <a16:creationId xmlns:a16="http://schemas.microsoft.com/office/drawing/2014/main" id="{2731F448-6894-4318-A52A-F4A4090097D1}"/>
                </a:ext>
              </a:extLst>
            </p:cNvPr>
            <p:cNvSpPr/>
            <p:nvPr/>
          </p:nvSpPr>
          <p:spPr bwMode="auto">
            <a:xfrm>
              <a:off x="6831056" y="3665"/>
              <a:ext cx="704501" cy="704501"/>
            </a:xfrm>
            <a:prstGeom prst="ellipse">
              <a:avLst/>
            </a:prstGeom>
            <a:solidFill>
              <a:schemeClr val="bg1">
                <a:lumMod val="95000"/>
              </a:schemeClr>
            </a:solidFill>
            <a:ln w="28575" cap="flat" cmpd="sng" algn="ctr">
              <a:solidFill>
                <a:srgbClr val="8C8C8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00" b="1" i="0" u="none" strike="noStrike" kern="1200" cap="none" spc="0" normalizeH="0" baseline="0" noProof="0" dirty="0">
                  <a:ln>
                    <a:noFill/>
                  </a:ln>
                  <a:solidFill>
                    <a:srgbClr val="000000"/>
                  </a:solidFill>
                  <a:effectLst/>
                  <a:uLnTx/>
                  <a:uFillTx/>
                  <a:latin typeface="Arial" charset="0"/>
                  <a:ea typeface="+mn-ea"/>
                  <a:cs typeface="+mn-cs"/>
                </a:rPr>
                <a:t>ILL</a:t>
              </a:r>
            </a:p>
          </p:txBody>
        </p:sp>
      </p:grpSp>
      <p:cxnSp>
        <p:nvCxnSpPr>
          <p:cNvPr id="70" name="Straight Connector 69">
            <a:extLst>
              <a:ext uri="{FF2B5EF4-FFF2-40B4-BE49-F238E27FC236}">
                <a16:creationId xmlns:a16="http://schemas.microsoft.com/office/drawing/2014/main" id="{84E09E5B-FA6C-4203-AC5D-ADB07D3F8273}"/>
              </a:ext>
            </a:extLst>
          </p:cNvPr>
          <p:cNvCxnSpPr/>
          <p:nvPr/>
        </p:nvCxnSpPr>
        <p:spPr>
          <a:xfrm>
            <a:off x="7498080" y="107163"/>
            <a:ext cx="0" cy="9066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4EB5CA40-96C6-43CC-8A8F-679A80B00DE9}"/>
              </a:ext>
            </a:extLst>
          </p:cNvPr>
          <p:cNvCxnSpPr>
            <a:cxnSpLocks/>
          </p:cNvCxnSpPr>
          <p:nvPr/>
        </p:nvCxnSpPr>
        <p:spPr>
          <a:xfrm>
            <a:off x="7498080" y="1013791"/>
            <a:ext cx="1603244" cy="0"/>
          </a:xfrm>
          <a:prstGeom prst="line">
            <a:avLst/>
          </a:prstGeom>
        </p:spPr>
        <p:style>
          <a:lnRef idx="1">
            <a:schemeClr val="accent1"/>
          </a:lnRef>
          <a:fillRef idx="0">
            <a:schemeClr val="accent1"/>
          </a:fillRef>
          <a:effectRef idx="0">
            <a:schemeClr val="accent1"/>
          </a:effectRef>
          <a:fontRef idx="minor">
            <a:schemeClr val="tx1"/>
          </a:fontRef>
        </p:style>
      </p:cxnSp>
      <p:pic>
        <p:nvPicPr>
          <p:cNvPr id="156" name="Picture 155">
            <a:extLst>
              <a:ext uri="{FF2B5EF4-FFF2-40B4-BE49-F238E27FC236}">
                <a16:creationId xmlns:a16="http://schemas.microsoft.com/office/drawing/2014/main" id="{0AD28C4E-5F68-4EA6-BB7A-EC190A28914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730655" y="1554480"/>
            <a:ext cx="2538701" cy="1111886"/>
          </a:xfrm>
          <a:prstGeom prst="rect">
            <a:avLst/>
          </a:prstGeom>
        </p:spPr>
      </p:pic>
      <p:grpSp>
        <p:nvGrpSpPr>
          <p:cNvPr id="93" name="Group 92">
            <a:extLst>
              <a:ext uri="{FF2B5EF4-FFF2-40B4-BE49-F238E27FC236}">
                <a16:creationId xmlns:a16="http://schemas.microsoft.com/office/drawing/2014/main" id="{B9055329-53BB-4F62-9970-749A2904B128}"/>
              </a:ext>
            </a:extLst>
          </p:cNvPr>
          <p:cNvGrpSpPr>
            <a:grpSpLocks noChangeAspect="1"/>
          </p:cNvGrpSpPr>
          <p:nvPr/>
        </p:nvGrpSpPr>
        <p:grpSpPr>
          <a:xfrm>
            <a:off x="6554809" y="1785613"/>
            <a:ext cx="865970" cy="630947"/>
            <a:chOff x="7386299" y="2018430"/>
            <a:chExt cx="994619" cy="724681"/>
          </a:xfrm>
          <a:solidFill>
            <a:schemeClr val="bg1">
              <a:lumMod val="75000"/>
              <a:alpha val="70000"/>
            </a:schemeClr>
          </a:solidFill>
        </p:grpSpPr>
        <p:sp>
          <p:nvSpPr>
            <p:cNvPr id="94" name="Rectangle 93">
              <a:extLst>
                <a:ext uri="{FF2B5EF4-FFF2-40B4-BE49-F238E27FC236}">
                  <a16:creationId xmlns:a16="http://schemas.microsoft.com/office/drawing/2014/main" id="{146F87CA-8DAA-4660-A12E-26EE8D760D03}"/>
                </a:ext>
              </a:extLst>
            </p:cNvPr>
            <p:cNvSpPr/>
            <p:nvPr/>
          </p:nvSpPr>
          <p:spPr>
            <a:xfrm rot="2736733">
              <a:off x="7543126" y="2023818"/>
              <a:ext cx="175584" cy="1860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5" name="Rectangle 94">
              <a:extLst>
                <a:ext uri="{FF2B5EF4-FFF2-40B4-BE49-F238E27FC236}">
                  <a16:creationId xmlns:a16="http://schemas.microsoft.com/office/drawing/2014/main" id="{E81D2E90-D2F7-4ECF-BB33-1D9F7358B252}"/>
                </a:ext>
              </a:extLst>
            </p:cNvPr>
            <p:cNvSpPr/>
            <p:nvPr/>
          </p:nvSpPr>
          <p:spPr>
            <a:xfrm rot="2736733">
              <a:off x="7807659" y="2019519"/>
              <a:ext cx="175584" cy="1860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6" name="Rectangle 95">
              <a:extLst>
                <a:ext uri="{FF2B5EF4-FFF2-40B4-BE49-F238E27FC236}">
                  <a16:creationId xmlns:a16="http://schemas.microsoft.com/office/drawing/2014/main" id="{19A38DEC-98AF-4D36-85CB-4E387BC387C4}"/>
                </a:ext>
              </a:extLst>
            </p:cNvPr>
            <p:cNvSpPr/>
            <p:nvPr/>
          </p:nvSpPr>
          <p:spPr>
            <a:xfrm rot="2736733">
              <a:off x="7671024" y="2158215"/>
              <a:ext cx="175584" cy="1860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7" name="Rectangle 96">
              <a:extLst>
                <a:ext uri="{FF2B5EF4-FFF2-40B4-BE49-F238E27FC236}">
                  <a16:creationId xmlns:a16="http://schemas.microsoft.com/office/drawing/2014/main" id="{0CD86DEC-D66F-4A22-936A-F2E7D08F99F9}"/>
                </a:ext>
              </a:extLst>
            </p:cNvPr>
            <p:cNvSpPr/>
            <p:nvPr/>
          </p:nvSpPr>
          <p:spPr>
            <a:xfrm rot="2736733">
              <a:off x="7935557" y="2150571"/>
              <a:ext cx="175584" cy="1860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8" name="Rectangle 97">
              <a:extLst>
                <a:ext uri="{FF2B5EF4-FFF2-40B4-BE49-F238E27FC236}">
                  <a16:creationId xmlns:a16="http://schemas.microsoft.com/office/drawing/2014/main" id="{DD3D6F98-355D-4E6F-9EBB-A4F2F74560AC}"/>
                </a:ext>
              </a:extLst>
            </p:cNvPr>
            <p:cNvSpPr/>
            <p:nvPr/>
          </p:nvSpPr>
          <p:spPr>
            <a:xfrm rot="2736733">
              <a:off x="8072654" y="2013185"/>
              <a:ext cx="175584" cy="1860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9" name="Rectangle 98">
              <a:extLst>
                <a:ext uri="{FF2B5EF4-FFF2-40B4-BE49-F238E27FC236}">
                  <a16:creationId xmlns:a16="http://schemas.microsoft.com/office/drawing/2014/main" id="{6D54B830-8C0D-4425-BAA9-0737F950DFC3}"/>
                </a:ext>
              </a:extLst>
            </p:cNvPr>
            <p:cNvSpPr/>
            <p:nvPr/>
          </p:nvSpPr>
          <p:spPr>
            <a:xfrm rot="2736733">
              <a:off x="7800435" y="2289017"/>
              <a:ext cx="175584" cy="1860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0" name="Rectangle 99">
              <a:extLst>
                <a:ext uri="{FF2B5EF4-FFF2-40B4-BE49-F238E27FC236}">
                  <a16:creationId xmlns:a16="http://schemas.microsoft.com/office/drawing/2014/main" id="{3E75A39D-9592-46D4-9EEA-406D599D955C}"/>
                </a:ext>
              </a:extLst>
            </p:cNvPr>
            <p:cNvSpPr/>
            <p:nvPr/>
          </p:nvSpPr>
          <p:spPr>
            <a:xfrm rot="2736733">
              <a:off x="8063386" y="2281882"/>
              <a:ext cx="175584" cy="1860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1" name="Rectangle 100">
              <a:extLst>
                <a:ext uri="{FF2B5EF4-FFF2-40B4-BE49-F238E27FC236}">
                  <a16:creationId xmlns:a16="http://schemas.microsoft.com/office/drawing/2014/main" id="{865A7A49-8C92-462E-8A2E-B0F2A92DD4CA}"/>
                </a:ext>
              </a:extLst>
            </p:cNvPr>
            <p:cNvSpPr/>
            <p:nvPr/>
          </p:nvSpPr>
          <p:spPr>
            <a:xfrm rot="2736733">
              <a:off x="8200089" y="2145462"/>
              <a:ext cx="175584" cy="1860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2" name="Rectangle 101">
              <a:extLst>
                <a:ext uri="{FF2B5EF4-FFF2-40B4-BE49-F238E27FC236}">
                  <a16:creationId xmlns:a16="http://schemas.microsoft.com/office/drawing/2014/main" id="{A4DBB817-1CD5-46D4-93F2-182BA0257B9B}"/>
                </a:ext>
              </a:extLst>
            </p:cNvPr>
            <p:cNvSpPr/>
            <p:nvPr/>
          </p:nvSpPr>
          <p:spPr>
            <a:xfrm rot="2736733">
              <a:off x="7404142" y="2163393"/>
              <a:ext cx="175584" cy="1860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3" name="Rectangle 102">
              <a:extLst>
                <a:ext uri="{FF2B5EF4-FFF2-40B4-BE49-F238E27FC236}">
                  <a16:creationId xmlns:a16="http://schemas.microsoft.com/office/drawing/2014/main" id="{64399C1E-C5A6-43C5-A419-66D6971887CE}"/>
                </a:ext>
              </a:extLst>
            </p:cNvPr>
            <p:cNvSpPr/>
            <p:nvPr/>
          </p:nvSpPr>
          <p:spPr>
            <a:xfrm rot="2736733">
              <a:off x="7532040" y="2296523"/>
              <a:ext cx="175584" cy="1860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4" name="Rectangle 103">
              <a:extLst>
                <a:ext uri="{FF2B5EF4-FFF2-40B4-BE49-F238E27FC236}">
                  <a16:creationId xmlns:a16="http://schemas.microsoft.com/office/drawing/2014/main" id="{1DEBEA97-D446-4D95-8AED-785EF6636C80}"/>
                </a:ext>
              </a:extLst>
            </p:cNvPr>
            <p:cNvSpPr/>
            <p:nvPr/>
          </p:nvSpPr>
          <p:spPr>
            <a:xfrm rot="2736733">
              <a:off x="7659938" y="2424342"/>
              <a:ext cx="175584" cy="1860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5" name="Rectangle 104">
              <a:extLst>
                <a:ext uri="{FF2B5EF4-FFF2-40B4-BE49-F238E27FC236}">
                  <a16:creationId xmlns:a16="http://schemas.microsoft.com/office/drawing/2014/main" id="{ACC3FDED-D70B-4012-9830-2F2F7985E883}"/>
                </a:ext>
              </a:extLst>
            </p:cNvPr>
            <p:cNvSpPr/>
            <p:nvPr/>
          </p:nvSpPr>
          <p:spPr>
            <a:xfrm rot="2736733">
              <a:off x="7926750" y="2417450"/>
              <a:ext cx="175584" cy="1860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6" name="Rectangle 105">
              <a:extLst>
                <a:ext uri="{FF2B5EF4-FFF2-40B4-BE49-F238E27FC236}">
                  <a16:creationId xmlns:a16="http://schemas.microsoft.com/office/drawing/2014/main" id="{2B5EDDFE-46A7-45E5-B4C0-CA37289FFB41}"/>
                </a:ext>
              </a:extLst>
            </p:cNvPr>
            <p:cNvSpPr/>
            <p:nvPr/>
          </p:nvSpPr>
          <p:spPr>
            <a:xfrm rot="2736733">
              <a:off x="7391544" y="2433606"/>
              <a:ext cx="175584" cy="1860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7" name="Rectangle 106">
              <a:extLst>
                <a:ext uri="{FF2B5EF4-FFF2-40B4-BE49-F238E27FC236}">
                  <a16:creationId xmlns:a16="http://schemas.microsoft.com/office/drawing/2014/main" id="{8B75111A-A974-4AC8-8C97-F2F8BFC31BE0}"/>
                </a:ext>
              </a:extLst>
            </p:cNvPr>
            <p:cNvSpPr/>
            <p:nvPr/>
          </p:nvSpPr>
          <p:spPr>
            <a:xfrm rot="2736733">
              <a:off x="8194974" y="2415725"/>
              <a:ext cx="175584" cy="1860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8" name="Rectangle 107">
              <a:extLst>
                <a:ext uri="{FF2B5EF4-FFF2-40B4-BE49-F238E27FC236}">
                  <a16:creationId xmlns:a16="http://schemas.microsoft.com/office/drawing/2014/main" id="{6796C406-BC56-4CAA-B574-EC73A10AD5BC}"/>
                </a:ext>
              </a:extLst>
            </p:cNvPr>
            <p:cNvSpPr/>
            <p:nvPr/>
          </p:nvSpPr>
          <p:spPr>
            <a:xfrm rot="2736733">
              <a:off x="7523302" y="2562282"/>
              <a:ext cx="175584" cy="1860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9" name="Rectangle 108">
              <a:extLst>
                <a:ext uri="{FF2B5EF4-FFF2-40B4-BE49-F238E27FC236}">
                  <a16:creationId xmlns:a16="http://schemas.microsoft.com/office/drawing/2014/main" id="{AC5E094F-0DFC-49E7-B425-67DCFD5C1DCD}"/>
                </a:ext>
              </a:extLst>
            </p:cNvPr>
            <p:cNvSpPr/>
            <p:nvPr/>
          </p:nvSpPr>
          <p:spPr>
            <a:xfrm rot="2736733">
              <a:off x="7787835" y="2557983"/>
              <a:ext cx="175584" cy="1860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0" name="Rectangle 109">
              <a:extLst>
                <a:ext uri="{FF2B5EF4-FFF2-40B4-BE49-F238E27FC236}">
                  <a16:creationId xmlns:a16="http://schemas.microsoft.com/office/drawing/2014/main" id="{59C81F40-BF0F-40F2-B752-E9D4FE0987BA}"/>
                </a:ext>
              </a:extLst>
            </p:cNvPr>
            <p:cNvSpPr/>
            <p:nvPr/>
          </p:nvSpPr>
          <p:spPr>
            <a:xfrm rot="2736733">
              <a:off x="8052830" y="2551649"/>
              <a:ext cx="175584" cy="1860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cxnSp>
        <p:nvCxnSpPr>
          <p:cNvPr id="82" name="Straight Arrow Connector 81"/>
          <p:cNvCxnSpPr>
            <a:cxnSpLocks/>
          </p:cNvCxnSpPr>
          <p:nvPr/>
        </p:nvCxnSpPr>
        <p:spPr>
          <a:xfrm>
            <a:off x="5788550" y="2137136"/>
            <a:ext cx="606917" cy="0"/>
          </a:xfrm>
          <a:prstGeom prst="straightConnector1">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9" name="Rectangle 78"/>
          <p:cNvSpPr/>
          <p:nvPr/>
        </p:nvSpPr>
        <p:spPr>
          <a:xfrm>
            <a:off x="6521650" y="1877814"/>
            <a:ext cx="914857" cy="4865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DMD active mirror array</a:t>
            </a:r>
          </a:p>
        </p:txBody>
      </p:sp>
      <p:sp>
        <p:nvSpPr>
          <p:cNvPr id="158" name="Rectangle: Rounded Corners 157">
            <a:extLst>
              <a:ext uri="{FF2B5EF4-FFF2-40B4-BE49-F238E27FC236}">
                <a16:creationId xmlns:a16="http://schemas.microsoft.com/office/drawing/2014/main" id="{E0A902DE-61AC-4568-B846-A8EF87748089}"/>
              </a:ext>
            </a:extLst>
          </p:cNvPr>
          <p:cNvSpPr/>
          <p:nvPr/>
        </p:nvSpPr>
        <p:spPr>
          <a:xfrm>
            <a:off x="5620467" y="1945347"/>
            <a:ext cx="220990" cy="3744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4" name="TextBox 83"/>
          <p:cNvSpPr txBox="1"/>
          <p:nvPr/>
        </p:nvSpPr>
        <p:spPr>
          <a:xfrm>
            <a:off x="4882459" y="1908356"/>
            <a:ext cx="1182862"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Direction of incident light</a:t>
            </a:r>
          </a:p>
        </p:txBody>
      </p:sp>
      <p:sp>
        <p:nvSpPr>
          <p:cNvPr id="159" name="Isosceles Triangle 158">
            <a:extLst>
              <a:ext uri="{FF2B5EF4-FFF2-40B4-BE49-F238E27FC236}">
                <a16:creationId xmlns:a16="http://schemas.microsoft.com/office/drawing/2014/main" id="{554DD290-C27C-4733-87B5-82DF6BC93A66}"/>
              </a:ext>
            </a:extLst>
          </p:cNvPr>
          <p:cNvSpPr/>
          <p:nvPr/>
        </p:nvSpPr>
        <p:spPr>
          <a:xfrm rot="16200000">
            <a:off x="7995031" y="2042965"/>
            <a:ext cx="455324" cy="164893"/>
          </a:xfrm>
          <a:custGeom>
            <a:avLst/>
            <a:gdLst>
              <a:gd name="connsiteX0" fmla="*/ 0 w 445614"/>
              <a:gd name="connsiteY0" fmla="*/ 258221 h 258221"/>
              <a:gd name="connsiteX1" fmla="*/ 222807 w 445614"/>
              <a:gd name="connsiteY1" fmla="*/ 0 h 258221"/>
              <a:gd name="connsiteX2" fmla="*/ 445614 w 445614"/>
              <a:gd name="connsiteY2" fmla="*/ 258221 h 258221"/>
              <a:gd name="connsiteX3" fmla="*/ 0 w 445614"/>
              <a:gd name="connsiteY3" fmla="*/ 258221 h 258221"/>
              <a:gd name="connsiteX0" fmla="*/ 4855 w 455324"/>
              <a:gd name="connsiteY0" fmla="*/ 258221 h 258221"/>
              <a:gd name="connsiteX1" fmla="*/ 227662 w 455324"/>
              <a:gd name="connsiteY1" fmla="*/ 0 h 258221"/>
              <a:gd name="connsiteX2" fmla="*/ 450469 w 455324"/>
              <a:gd name="connsiteY2" fmla="*/ 258221 h 258221"/>
              <a:gd name="connsiteX3" fmla="*/ 4855 w 455324"/>
              <a:gd name="connsiteY3" fmla="*/ 258221 h 258221"/>
            </a:gdLst>
            <a:ahLst/>
            <a:cxnLst>
              <a:cxn ang="0">
                <a:pos x="connsiteX0" y="connsiteY0"/>
              </a:cxn>
              <a:cxn ang="0">
                <a:pos x="connsiteX1" y="connsiteY1"/>
              </a:cxn>
              <a:cxn ang="0">
                <a:pos x="connsiteX2" y="connsiteY2"/>
              </a:cxn>
              <a:cxn ang="0">
                <a:pos x="connsiteX3" y="connsiteY3"/>
              </a:cxn>
            </a:cxnLst>
            <a:rect l="l" t="t" r="r" b="b"/>
            <a:pathLst>
              <a:path w="455324" h="258221">
                <a:moveTo>
                  <a:pt x="4855" y="258221"/>
                </a:moveTo>
                <a:cubicBezTo>
                  <a:pt x="-32279" y="215184"/>
                  <a:pt x="153393" y="0"/>
                  <a:pt x="227662" y="0"/>
                </a:cubicBezTo>
                <a:cubicBezTo>
                  <a:pt x="301931" y="0"/>
                  <a:pt x="487603" y="215184"/>
                  <a:pt x="450469" y="258221"/>
                </a:cubicBezTo>
                <a:lnTo>
                  <a:pt x="4855" y="2582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91" name="Straight Arrow Connector 90"/>
          <p:cNvCxnSpPr>
            <a:cxnSpLocks/>
          </p:cNvCxnSpPr>
          <p:nvPr/>
        </p:nvCxnSpPr>
        <p:spPr>
          <a:xfrm>
            <a:off x="7565975" y="2144965"/>
            <a:ext cx="574271" cy="0"/>
          </a:xfrm>
          <a:prstGeom prst="straightConnector1">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8119704" y="1911333"/>
            <a:ext cx="985499"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Direction of off state</a:t>
            </a:r>
          </a:p>
        </p:txBody>
      </p:sp>
      <p:sp>
        <p:nvSpPr>
          <p:cNvPr id="162" name="Slide Number Placeholder 161">
            <a:extLst>
              <a:ext uri="{FF2B5EF4-FFF2-40B4-BE49-F238E27FC236}">
                <a16:creationId xmlns:a16="http://schemas.microsoft.com/office/drawing/2014/main" id="{956575B1-7E78-4D38-8080-D7DDBBFED01E}"/>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B97888F-6AF7-4263-B69D-592D8C33BAC7}" type="slidenum">
              <a:rPr kumimoji="0" lang="en-US" sz="7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7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105005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Pupil locations for Pixel Architectures</a:t>
            </a:r>
          </a:p>
        </p:txBody>
      </p:sp>
      <p:sp>
        <p:nvSpPr>
          <p:cNvPr id="4" name="Slide Number Placeholder 3">
            <a:extLst>
              <a:ext uri="{FF2B5EF4-FFF2-40B4-BE49-F238E27FC236}">
                <a16:creationId xmlns:a16="http://schemas.microsoft.com/office/drawing/2014/main" id="{1A925D1C-C6F4-467A-ADD7-241ED542BCFB}"/>
              </a:ext>
            </a:extLst>
          </p:cNvPr>
          <p:cNvSpPr>
            <a:spLocks noGrp="1"/>
          </p:cNvSpPr>
          <p:nvPr>
            <p:ph type="sldNum" sz="quarter" idx="10"/>
          </p:nvPr>
        </p:nvSpPr>
        <p:spPr/>
        <p:txBody>
          <a:bodyPr/>
          <a:lstStyle/>
          <a:p>
            <a:pPr>
              <a:defRPr/>
            </a:pPr>
            <a:fld id="{D4C52F08-588C-488E-A5AB-DF69250DE862}" type="slidenum">
              <a:rPr lang="en-US" smtClean="0"/>
              <a:pPr>
                <a:defRPr/>
              </a:pPr>
              <a:t>19</a:t>
            </a:fld>
            <a:endParaRPr lang="en-US"/>
          </a:p>
        </p:txBody>
      </p:sp>
      <p:sp>
        <p:nvSpPr>
          <p:cNvPr id="3" name="TextBox 2">
            <a:extLst>
              <a:ext uri="{FF2B5EF4-FFF2-40B4-BE49-F238E27FC236}">
                <a16:creationId xmlns:a16="http://schemas.microsoft.com/office/drawing/2014/main" id="{AE79A1F7-0C39-4A09-99D7-C8F952009ECE}"/>
              </a:ext>
            </a:extLst>
          </p:cNvPr>
          <p:cNvSpPr txBox="1"/>
          <p:nvPr/>
        </p:nvSpPr>
        <p:spPr>
          <a:xfrm>
            <a:off x="316116" y="483896"/>
            <a:ext cx="4066391" cy="369332"/>
          </a:xfrm>
          <a:prstGeom prst="rect">
            <a:avLst/>
          </a:prstGeom>
          <a:noFill/>
        </p:spPr>
        <p:txBody>
          <a:bodyPr wrap="square" rtlCol="0">
            <a:spAutoFit/>
          </a:bodyPr>
          <a:lstStyle/>
          <a:p>
            <a:pPr algn="ctr"/>
            <a:r>
              <a:rPr lang="en-US" b="1" dirty="0">
                <a:effectLst>
                  <a:outerShdw blurRad="38100" dist="38100" dir="2700000" algn="tl">
                    <a:srgbClr val="000000">
                      <a:alpha val="43137"/>
                    </a:srgbClr>
                  </a:outerShdw>
                </a:effectLst>
              </a:rPr>
              <a:t>Torsional – Corner Illuminated</a:t>
            </a:r>
          </a:p>
        </p:txBody>
      </p:sp>
      <p:sp>
        <p:nvSpPr>
          <p:cNvPr id="5" name="TextBox 4">
            <a:extLst>
              <a:ext uri="{FF2B5EF4-FFF2-40B4-BE49-F238E27FC236}">
                <a16:creationId xmlns:a16="http://schemas.microsoft.com/office/drawing/2014/main" id="{95063165-028F-4742-BC9D-5EF4A32765F7}"/>
              </a:ext>
            </a:extLst>
          </p:cNvPr>
          <p:cNvSpPr txBox="1"/>
          <p:nvPr/>
        </p:nvSpPr>
        <p:spPr>
          <a:xfrm>
            <a:off x="4903951" y="510987"/>
            <a:ext cx="3781425" cy="369332"/>
          </a:xfrm>
          <a:prstGeom prst="rect">
            <a:avLst/>
          </a:prstGeom>
          <a:noFill/>
        </p:spPr>
        <p:txBody>
          <a:bodyPr wrap="square" rtlCol="0">
            <a:spAutoFit/>
          </a:bodyPr>
          <a:lstStyle>
            <a:defPPr>
              <a:defRPr lang="en-US"/>
            </a:defPPr>
            <a:lvl1pPr algn="ctr">
              <a:defRPr b="1">
                <a:effectLst>
                  <a:outerShdw blurRad="38100" dist="38100" dir="2700000" algn="tl">
                    <a:srgbClr val="000000">
                      <a:alpha val="43137"/>
                    </a:srgbClr>
                  </a:outerShdw>
                </a:effectLst>
              </a:defRPr>
            </a:lvl1pPr>
          </a:lstStyle>
          <a:p>
            <a:r>
              <a:rPr lang="en-US" dirty="0"/>
              <a:t>Cantilever – Bottom Illuminated</a:t>
            </a:r>
          </a:p>
        </p:txBody>
      </p:sp>
      <p:grpSp>
        <p:nvGrpSpPr>
          <p:cNvPr id="56" name="Group 55">
            <a:extLst>
              <a:ext uri="{FF2B5EF4-FFF2-40B4-BE49-F238E27FC236}">
                <a16:creationId xmlns:a16="http://schemas.microsoft.com/office/drawing/2014/main" id="{5678F037-96AD-4904-A029-D1A006B11363}"/>
              </a:ext>
            </a:extLst>
          </p:cNvPr>
          <p:cNvGrpSpPr>
            <a:grpSpLocks noChangeAspect="1"/>
          </p:cNvGrpSpPr>
          <p:nvPr/>
        </p:nvGrpSpPr>
        <p:grpSpPr>
          <a:xfrm>
            <a:off x="1212525" y="919407"/>
            <a:ext cx="1785571" cy="2813494"/>
            <a:chOff x="425211" y="1402663"/>
            <a:chExt cx="2409448" cy="3796528"/>
          </a:xfrm>
        </p:grpSpPr>
        <p:grpSp>
          <p:nvGrpSpPr>
            <p:cNvPr id="14" name="Group 34">
              <a:extLst>
                <a:ext uri="{FF2B5EF4-FFF2-40B4-BE49-F238E27FC236}">
                  <a16:creationId xmlns:a16="http://schemas.microsoft.com/office/drawing/2014/main" id="{EC031843-6F43-4756-AF77-D70A699BBA2F}"/>
                </a:ext>
              </a:extLst>
            </p:cNvPr>
            <p:cNvGrpSpPr/>
            <p:nvPr/>
          </p:nvGrpSpPr>
          <p:grpSpPr>
            <a:xfrm>
              <a:off x="707168" y="1545486"/>
              <a:ext cx="1570075" cy="1953094"/>
              <a:chOff x="707168" y="2002992"/>
              <a:chExt cx="1570075" cy="1953094"/>
            </a:xfrm>
          </p:grpSpPr>
          <p:cxnSp>
            <p:nvCxnSpPr>
              <p:cNvPr id="15" name="Straight Connector 14">
                <a:extLst>
                  <a:ext uri="{FF2B5EF4-FFF2-40B4-BE49-F238E27FC236}">
                    <a16:creationId xmlns:a16="http://schemas.microsoft.com/office/drawing/2014/main" id="{562D8DE7-E099-4631-B763-BDA2EAE64C4E}"/>
                  </a:ext>
                </a:extLst>
              </p:cNvPr>
              <p:cNvCxnSpPr/>
              <p:nvPr/>
            </p:nvCxnSpPr>
            <p:spPr bwMode="auto">
              <a:xfrm flipV="1">
                <a:off x="823001" y="2331732"/>
                <a:ext cx="1280146" cy="1280146"/>
              </a:xfrm>
              <a:prstGeom prst="line">
                <a:avLst/>
              </a:prstGeom>
              <a:gradFill rotWithShape="1">
                <a:gsLst>
                  <a:gs pos="0">
                    <a:schemeClr val="tx1"/>
                  </a:gs>
                  <a:gs pos="100000">
                    <a:schemeClr val="tx1">
                      <a:gamma/>
                      <a:shade val="0"/>
                      <a:invGamma/>
                      <a:alpha val="70000"/>
                    </a:schemeClr>
                  </a:gs>
                </a:gsLst>
                <a:lin ang="5400000" scaled="1"/>
              </a:gradFill>
              <a:ln w="28575" cap="flat" cmpd="sng" algn="ctr">
                <a:solidFill>
                  <a:schemeClr val="tx1"/>
                </a:solidFill>
                <a:prstDash val="solid"/>
                <a:round/>
                <a:headEnd type="none" w="med" len="med"/>
                <a:tailEnd type="none" w="med" len="med"/>
              </a:ln>
              <a:effectLst/>
            </p:spPr>
          </p:cxnSp>
          <p:sp>
            <p:nvSpPr>
              <p:cNvPr id="16" name="Rectangle 15">
                <a:extLst>
                  <a:ext uri="{FF2B5EF4-FFF2-40B4-BE49-F238E27FC236}">
                    <a16:creationId xmlns:a16="http://schemas.microsoft.com/office/drawing/2014/main" id="{F9B1A98A-C559-4145-B0DB-992BC508A2EB}"/>
                  </a:ext>
                </a:extLst>
              </p:cNvPr>
              <p:cNvSpPr/>
              <p:nvPr/>
            </p:nvSpPr>
            <p:spPr bwMode="auto">
              <a:xfrm>
                <a:off x="1005879" y="2514610"/>
                <a:ext cx="914400" cy="914390"/>
              </a:xfrm>
              <a:prstGeom prst="rect">
                <a:avLst/>
              </a:prstGeom>
              <a:solidFill>
                <a:schemeClr val="bg2">
                  <a:lumMod val="20000"/>
                  <a:lumOff val="80000"/>
                </a:schemeClr>
              </a:solidFill>
              <a:ln w="28575" cap="flat" cmpd="sng" algn="ctr">
                <a:solidFill>
                  <a:srgbClr val="8C8C8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700" b="1">
                  <a:solidFill>
                    <a:srgbClr val="FFFFFF"/>
                  </a:solidFill>
                  <a:cs typeface="+mn-cs"/>
                </a:endParaRPr>
              </a:p>
            </p:txBody>
          </p:sp>
          <p:sp>
            <p:nvSpPr>
              <p:cNvPr id="17" name="Right Arrow 17">
                <a:extLst>
                  <a:ext uri="{FF2B5EF4-FFF2-40B4-BE49-F238E27FC236}">
                    <a16:creationId xmlns:a16="http://schemas.microsoft.com/office/drawing/2014/main" id="{C478F800-42E4-4439-99B9-D6D3679C2940}"/>
                  </a:ext>
                </a:extLst>
              </p:cNvPr>
              <p:cNvSpPr/>
              <p:nvPr/>
            </p:nvSpPr>
            <p:spPr bwMode="auto">
              <a:xfrm rot="2735871">
                <a:off x="539530" y="2170630"/>
                <a:ext cx="609593" cy="274317"/>
              </a:xfrm>
              <a:prstGeom prst="rightArrow">
                <a:avLst/>
              </a:prstGeom>
              <a:solidFill>
                <a:srgbClr val="FFFF00"/>
              </a:solidFill>
              <a:ln w="28575" cap="flat" cmpd="sng" algn="ctr">
                <a:solidFill>
                  <a:srgbClr val="8C8C8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700" b="1">
                  <a:solidFill>
                    <a:srgbClr val="FFFFFF"/>
                  </a:solidFill>
                  <a:cs typeface="+mn-cs"/>
                </a:endParaRPr>
              </a:p>
            </p:txBody>
          </p:sp>
          <p:sp>
            <p:nvSpPr>
              <p:cNvPr id="18" name="Right Arrow 18">
                <a:extLst>
                  <a:ext uri="{FF2B5EF4-FFF2-40B4-BE49-F238E27FC236}">
                    <a16:creationId xmlns:a16="http://schemas.microsoft.com/office/drawing/2014/main" id="{DDFCA0A6-82ED-432C-86D0-598CE7BB4588}"/>
                  </a:ext>
                </a:extLst>
              </p:cNvPr>
              <p:cNvSpPr/>
              <p:nvPr/>
            </p:nvSpPr>
            <p:spPr bwMode="auto">
              <a:xfrm rot="2735871">
                <a:off x="1835288" y="3514131"/>
                <a:ext cx="609593" cy="274317"/>
              </a:xfrm>
              <a:prstGeom prst="rightArrow">
                <a:avLst/>
              </a:prstGeom>
              <a:solidFill>
                <a:srgbClr val="FFFF00"/>
              </a:solidFill>
              <a:ln w="28575" cap="flat" cmpd="sng" algn="ctr">
                <a:solidFill>
                  <a:srgbClr val="8C8C8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700" b="1">
                  <a:solidFill>
                    <a:srgbClr val="FFFFFF"/>
                  </a:solidFill>
                  <a:cs typeface="+mn-cs"/>
                </a:endParaRPr>
              </a:p>
            </p:txBody>
          </p:sp>
        </p:grpSp>
        <p:sp>
          <p:nvSpPr>
            <p:cNvPr id="19" name="TextBox 18">
              <a:extLst>
                <a:ext uri="{FF2B5EF4-FFF2-40B4-BE49-F238E27FC236}">
                  <a16:creationId xmlns:a16="http://schemas.microsoft.com/office/drawing/2014/main" id="{55D0896F-91C2-42B1-826F-1992CE44D16C}"/>
                </a:ext>
              </a:extLst>
            </p:cNvPr>
            <p:cNvSpPr txBox="1"/>
            <p:nvPr/>
          </p:nvSpPr>
          <p:spPr>
            <a:xfrm>
              <a:off x="640123" y="1402663"/>
              <a:ext cx="1188707" cy="545615"/>
            </a:xfrm>
            <a:prstGeom prst="rect">
              <a:avLst/>
            </a:prstGeom>
            <a:noFill/>
          </p:spPr>
          <p:txBody>
            <a:bodyPr wrap="square" rtlCol="0">
              <a:spAutoFit/>
            </a:bodyPr>
            <a:lstStyle/>
            <a:p>
              <a:pPr algn="ctr"/>
              <a:r>
                <a:rPr lang="en-US" sz="1000" b="1" dirty="0">
                  <a:solidFill>
                    <a:srgbClr val="000000"/>
                  </a:solidFill>
                  <a:cs typeface="+mn-cs"/>
                </a:rPr>
                <a:t>Incoming Light</a:t>
              </a:r>
            </a:p>
          </p:txBody>
        </p:sp>
        <p:sp>
          <p:nvSpPr>
            <p:cNvPr id="20" name="TextBox 19">
              <a:extLst>
                <a:ext uri="{FF2B5EF4-FFF2-40B4-BE49-F238E27FC236}">
                  <a16:creationId xmlns:a16="http://schemas.microsoft.com/office/drawing/2014/main" id="{E7BCA9A6-DBF9-4546-BF48-98D83205179D}"/>
                </a:ext>
              </a:extLst>
            </p:cNvPr>
            <p:cNvSpPr txBox="1"/>
            <p:nvPr/>
          </p:nvSpPr>
          <p:spPr>
            <a:xfrm>
              <a:off x="1645952" y="3384479"/>
              <a:ext cx="1188707" cy="545615"/>
            </a:xfrm>
            <a:prstGeom prst="rect">
              <a:avLst/>
            </a:prstGeom>
            <a:noFill/>
          </p:spPr>
          <p:txBody>
            <a:bodyPr wrap="square" rtlCol="0">
              <a:spAutoFit/>
            </a:bodyPr>
            <a:lstStyle/>
            <a:p>
              <a:pPr algn="ctr"/>
              <a:r>
                <a:rPr lang="en-US" sz="1000" b="1" dirty="0">
                  <a:solidFill>
                    <a:srgbClr val="000000"/>
                  </a:solidFill>
                  <a:cs typeface="+mn-cs"/>
                </a:rPr>
                <a:t>Off-State Light</a:t>
              </a:r>
            </a:p>
          </p:txBody>
        </p:sp>
        <p:sp>
          <p:nvSpPr>
            <p:cNvPr id="21" name="Rectangular Callout 21">
              <a:extLst>
                <a:ext uri="{FF2B5EF4-FFF2-40B4-BE49-F238E27FC236}">
                  <a16:creationId xmlns:a16="http://schemas.microsoft.com/office/drawing/2014/main" id="{BE0EB891-C913-4B06-A11D-59D345F7CF26}"/>
                </a:ext>
              </a:extLst>
            </p:cNvPr>
            <p:cNvSpPr/>
            <p:nvPr/>
          </p:nvSpPr>
          <p:spPr bwMode="auto">
            <a:xfrm>
              <a:off x="429661" y="3411302"/>
              <a:ext cx="1152435" cy="335762"/>
            </a:xfrm>
            <a:prstGeom prst="wedgeRectCallout">
              <a:avLst>
                <a:gd name="adj1" fmla="val -11752"/>
                <a:gd name="adj2" fmla="val -120811"/>
              </a:avLst>
            </a:prstGeom>
            <a:noFill/>
            <a:ln w="28575" cap="flat" cmpd="sng" algn="ctr">
              <a:solidFill>
                <a:srgbClr val="8C8C8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algn="ctr"/>
              <a:r>
                <a:rPr lang="en-US" sz="1000" b="1" dirty="0">
                  <a:solidFill>
                    <a:srgbClr val="000000"/>
                  </a:solidFill>
                  <a:cs typeface="+mn-cs"/>
                </a:rPr>
                <a:t>Hinge Axis</a:t>
              </a:r>
            </a:p>
          </p:txBody>
        </p:sp>
        <p:sp>
          <p:nvSpPr>
            <p:cNvPr id="22" name="Oval 21">
              <a:extLst>
                <a:ext uri="{FF2B5EF4-FFF2-40B4-BE49-F238E27FC236}">
                  <a16:creationId xmlns:a16="http://schemas.microsoft.com/office/drawing/2014/main" id="{B0951A97-AC7A-434D-A7A7-45D3CCD9ABC7}"/>
                </a:ext>
              </a:extLst>
            </p:cNvPr>
            <p:cNvSpPr/>
            <p:nvPr/>
          </p:nvSpPr>
          <p:spPr bwMode="auto">
            <a:xfrm>
              <a:off x="1102809" y="3812100"/>
              <a:ext cx="548635" cy="548635"/>
            </a:xfrm>
            <a:prstGeom prst="ellipse">
              <a:avLst/>
            </a:prstGeom>
            <a:solidFill>
              <a:schemeClr val="bg1">
                <a:lumMod val="95000"/>
              </a:schemeClr>
            </a:solidFill>
            <a:ln w="28575" cap="flat" cmpd="sng" algn="ctr">
              <a:solidFill>
                <a:srgbClr val="8C8C8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sz="700" b="1" dirty="0">
                  <a:solidFill>
                    <a:srgbClr val="000000"/>
                  </a:solidFill>
                  <a:cs typeface="+mn-cs"/>
                </a:rPr>
                <a:t>ON</a:t>
              </a:r>
            </a:p>
          </p:txBody>
        </p:sp>
        <p:sp>
          <p:nvSpPr>
            <p:cNvPr id="23" name="Oval 22">
              <a:extLst>
                <a:ext uri="{FF2B5EF4-FFF2-40B4-BE49-F238E27FC236}">
                  <a16:creationId xmlns:a16="http://schemas.microsoft.com/office/drawing/2014/main" id="{8C8F4850-08BE-467D-B786-610611F095FD}"/>
                </a:ext>
              </a:extLst>
            </p:cNvPr>
            <p:cNvSpPr/>
            <p:nvPr/>
          </p:nvSpPr>
          <p:spPr bwMode="auto">
            <a:xfrm>
              <a:off x="1496148" y="4225237"/>
              <a:ext cx="548635" cy="548634"/>
            </a:xfrm>
            <a:prstGeom prst="ellipse">
              <a:avLst/>
            </a:prstGeom>
            <a:solidFill>
              <a:schemeClr val="bg1">
                <a:lumMod val="95000"/>
              </a:schemeClr>
            </a:solidFill>
            <a:ln w="28575" cap="flat" cmpd="sng" algn="ctr">
              <a:solidFill>
                <a:srgbClr val="8C8C8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sz="700" b="1" dirty="0">
                  <a:solidFill>
                    <a:srgbClr val="000000"/>
                  </a:solidFill>
                  <a:cs typeface="+mn-cs"/>
                </a:rPr>
                <a:t>FLAT	</a:t>
              </a:r>
            </a:p>
          </p:txBody>
        </p:sp>
        <p:sp>
          <p:nvSpPr>
            <p:cNvPr id="24" name="Oval 23">
              <a:extLst>
                <a:ext uri="{FF2B5EF4-FFF2-40B4-BE49-F238E27FC236}">
                  <a16:creationId xmlns:a16="http://schemas.microsoft.com/office/drawing/2014/main" id="{3BBE172C-20B5-4716-AF6E-D6C33FA3678C}"/>
                </a:ext>
              </a:extLst>
            </p:cNvPr>
            <p:cNvSpPr/>
            <p:nvPr/>
          </p:nvSpPr>
          <p:spPr bwMode="auto">
            <a:xfrm>
              <a:off x="1875153" y="4650557"/>
              <a:ext cx="548635" cy="548634"/>
            </a:xfrm>
            <a:prstGeom prst="ellipse">
              <a:avLst/>
            </a:prstGeom>
            <a:solidFill>
              <a:schemeClr val="bg1">
                <a:lumMod val="95000"/>
              </a:schemeClr>
            </a:solidFill>
            <a:ln w="28575" cap="flat" cmpd="sng" algn="ctr">
              <a:solidFill>
                <a:srgbClr val="8C8C8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sz="700" b="1" dirty="0">
                  <a:solidFill>
                    <a:srgbClr val="000000"/>
                  </a:solidFill>
                  <a:cs typeface="+mn-cs"/>
                </a:rPr>
                <a:t>OFF</a:t>
              </a:r>
            </a:p>
          </p:txBody>
        </p:sp>
        <p:sp>
          <p:nvSpPr>
            <p:cNvPr id="25" name="TextBox 24">
              <a:extLst>
                <a:ext uri="{FF2B5EF4-FFF2-40B4-BE49-F238E27FC236}">
                  <a16:creationId xmlns:a16="http://schemas.microsoft.com/office/drawing/2014/main" id="{4FA96EC5-C246-4527-8314-46E72D316B73}"/>
                </a:ext>
              </a:extLst>
            </p:cNvPr>
            <p:cNvSpPr txBox="1"/>
            <p:nvPr/>
          </p:nvSpPr>
          <p:spPr>
            <a:xfrm>
              <a:off x="425211" y="4377748"/>
              <a:ext cx="1188707" cy="545615"/>
            </a:xfrm>
            <a:prstGeom prst="rect">
              <a:avLst/>
            </a:prstGeom>
            <a:noFill/>
          </p:spPr>
          <p:txBody>
            <a:bodyPr wrap="square" rtlCol="0">
              <a:spAutoFit/>
            </a:bodyPr>
            <a:lstStyle/>
            <a:p>
              <a:pPr algn="ctr"/>
              <a:r>
                <a:rPr lang="en-US" sz="1000" b="1" dirty="0">
                  <a:solidFill>
                    <a:srgbClr val="000000"/>
                  </a:solidFill>
                  <a:cs typeface="+mn-cs"/>
                </a:rPr>
                <a:t>Pupil Diagrams</a:t>
              </a:r>
            </a:p>
          </p:txBody>
        </p:sp>
        <p:sp>
          <p:nvSpPr>
            <p:cNvPr id="45" name="Curved Right Arrow 57">
              <a:extLst>
                <a:ext uri="{FF2B5EF4-FFF2-40B4-BE49-F238E27FC236}">
                  <a16:creationId xmlns:a16="http://schemas.microsoft.com/office/drawing/2014/main" id="{09233924-9805-4764-9527-126C7390B927}"/>
                </a:ext>
              </a:extLst>
            </p:cNvPr>
            <p:cNvSpPr/>
            <p:nvPr/>
          </p:nvSpPr>
          <p:spPr bwMode="auto">
            <a:xfrm rot="3162186">
              <a:off x="1894548" y="1753464"/>
              <a:ext cx="314362" cy="320940"/>
            </a:xfrm>
            <a:prstGeom prst="curvedRightArrow">
              <a:avLst/>
            </a:prstGeom>
            <a:gradFill rotWithShape="1">
              <a:gsLst>
                <a:gs pos="0">
                  <a:schemeClr val="tx1"/>
                </a:gs>
                <a:gs pos="100000">
                  <a:schemeClr val="tx1">
                    <a:gamma/>
                    <a:shade val="0"/>
                    <a:invGamma/>
                    <a:alpha val="70000"/>
                  </a:schemeClr>
                </a:gs>
              </a:gsLst>
              <a:lin ang="5400000" scaled="1"/>
            </a:gradFill>
            <a:ln w="28575" cap="flat" cmpd="sng" algn="ctr">
              <a:solidFill>
                <a:srgbClr val="8C8C8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700" b="1">
                <a:solidFill>
                  <a:srgbClr val="FFFFFF"/>
                </a:solidFill>
                <a:cs typeface="+mn-cs"/>
              </a:endParaRPr>
            </a:p>
          </p:txBody>
        </p:sp>
      </p:grpSp>
      <p:grpSp>
        <p:nvGrpSpPr>
          <p:cNvPr id="60" name="Group 59">
            <a:extLst>
              <a:ext uri="{FF2B5EF4-FFF2-40B4-BE49-F238E27FC236}">
                <a16:creationId xmlns:a16="http://schemas.microsoft.com/office/drawing/2014/main" id="{E9C68CCC-C6BA-4786-9433-141BFD29407B}"/>
              </a:ext>
            </a:extLst>
          </p:cNvPr>
          <p:cNvGrpSpPr>
            <a:grpSpLocks noChangeAspect="1"/>
          </p:cNvGrpSpPr>
          <p:nvPr/>
        </p:nvGrpSpPr>
        <p:grpSpPr>
          <a:xfrm>
            <a:off x="4998580" y="909683"/>
            <a:ext cx="2527621" cy="2958906"/>
            <a:chOff x="5331640" y="927832"/>
            <a:chExt cx="3280663" cy="3840438"/>
          </a:xfrm>
        </p:grpSpPr>
        <p:grpSp>
          <p:nvGrpSpPr>
            <p:cNvPr id="57" name="Group 56">
              <a:extLst>
                <a:ext uri="{FF2B5EF4-FFF2-40B4-BE49-F238E27FC236}">
                  <a16:creationId xmlns:a16="http://schemas.microsoft.com/office/drawing/2014/main" id="{B563B206-2B55-4BAC-9DBB-4DFB05A5BD49}"/>
                </a:ext>
              </a:extLst>
            </p:cNvPr>
            <p:cNvGrpSpPr/>
            <p:nvPr/>
          </p:nvGrpSpPr>
          <p:grpSpPr>
            <a:xfrm>
              <a:off x="5331640" y="927832"/>
              <a:ext cx="3280663" cy="3840438"/>
              <a:chOff x="6035024" y="1325903"/>
              <a:chExt cx="3280663" cy="3840438"/>
            </a:xfrm>
          </p:grpSpPr>
          <p:sp>
            <p:nvSpPr>
              <p:cNvPr id="7" name="Oval 6">
                <a:extLst>
                  <a:ext uri="{FF2B5EF4-FFF2-40B4-BE49-F238E27FC236}">
                    <a16:creationId xmlns:a16="http://schemas.microsoft.com/office/drawing/2014/main" id="{36EDE644-F899-4319-BEBE-4EDD760DED1A}"/>
                  </a:ext>
                </a:extLst>
              </p:cNvPr>
              <p:cNvSpPr/>
              <p:nvPr/>
            </p:nvSpPr>
            <p:spPr bwMode="auto">
              <a:xfrm>
                <a:off x="6857975" y="3337561"/>
                <a:ext cx="914390" cy="914390"/>
              </a:xfrm>
              <a:prstGeom prst="ellipse">
                <a:avLst/>
              </a:prstGeom>
              <a:solidFill>
                <a:schemeClr val="bg1">
                  <a:lumMod val="95000"/>
                </a:schemeClr>
              </a:solidFill>
              <a:ln w="28575" cap="flat" cmpd="sng" algn="ctr">
                <a:solidFill>
                  <a:srgbClr val="8C8C8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sz="700" b="1" dirty="0">
                    <a:solidFill>
                      <a:srgbClr val="000000"/>
                    </a:solidFill>
                    <a:cs typeface="+mn-cs"/>
                  </a:rPr>
                  <a:t>OFF</a:t>
                </a:r>
              </a:p>
            </p:txBody>
          </p:sp>
          <p:cxnSp>
            <p:nvCxnSpPr>
              <p:cNvPr id="38" name="Straight Connector 37">
                <a:extLst>
                  <a:ext uri="{FF2B5EF4-FFF2-40B4-BE49-F238E27FC236}">
                    <a16:creationId xmlns:a16="http://schemas.microsoft.com/office/drawing/2014/main" id="{A8C51242-4E95-4B48-B38A-650304C4028C}"/>
                  </a:ext>
                </a:extLst>
              </p:cNvPr>
              <p:cNvCxnSpPr/>
              <p:nvPr/>
            </p:nvCxnSpPr>
            <p:spPr bwMode="auto">
              <a:xfrm flipV="1">
                <a:off x="7473654" y="1874537"/>
                <a:ext cx="755906" cy="768528"/>
              </a:xfrm>
              <a:prstGeom prst="line">
                <a:avLst/>
              </a:prstGeom>
              <a:gradFill rotWithShape="1">
                <a:gsLst>
                  <a:gs pos="0">
                    <a:schemeClr val="tx1"/>
                  </a:gs>
                  <a:gs pos="100000">
                    <a:schemeClr val="tx1">
                      <a:gamma/>
                      <a:shade val="0"/>
                      <a:invGamma/>
                      <a:alpha val="70000"/>
                    </a:schemeClr>
                  </a:gs>
                </a:gsLst>
                <a:lin ang="5400000" scaled="1"/>
              </a:gradFill>
              <a:ln w="28575" cap="flat" cmpd="sng" algn="ctr">
                <a:solidFill>
                  <a:schemeClr val="tx1"/>
                </a:solidFill>
                <a:prstDash val="solid"/>
                <a:round/>
                <a:headEnd type="none" w="med" len="med"/>
                <a:tailEnd type="none" w="med" len="med"/>
              </a:ln>
              <a:effectLst/>
            </p:spPr>
          </p:cxnSp>
          <p:sp>
            <p:nvSpPr>
              <p:cNvPr id="39" name="Rectangle 38">
                <a:extLst>
                  <a:ext uri="{FF2B5EF4-FFF2-40B4-BE49-F238E27FC236}">
                    <a16:creationId xmlns:a16="http://schemas.microsoft.com/office/drawing/2014/main" id="{F98C84D1-C307-43EC-B2B8-4F66BCBEAFF4}"/>
                  </a:ext>
                </a:extLst>
              </p:cNvPr>
              <p:cNvSpPr/>
              <p:nvPr/>
            </p:nvSpPr>
            <p:spPr bwMode="auto">
              <a:xfrm>
                <a:off x="7132292" y="2057415"/>
                <a:ext cx="914400" cy="914390"/>
              </a:xfrm>
              <a:prstGeom prst="rect">
                <a:avLst/>
              </a:prstGeom>
              <a:solidFill>
                <a:schemeClr val="bg2">
                  <a:lumMod val="20000"/>
                  <a:lumOff val="80000"/>
                </a:schemeClr>
              </a:solidFill>
              <a:ln w="28575" cap="flat" cmpd="sng" algn="ctr">
                <a:solidFill>
                  <a:srgbClr val="8C8C8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700" b="1">
                  <a:solidFill>
                    <a:srgbClr val="FFFFFF"/>
                  </a:solidFill>
                  <a:cs typeface="+mn-cs"/>
                </a:endParaRPr>
              </a:p>
            </p:txBody>
          </p:sp>
          <p:sp>
            <p:nvSpPr>
              <p:cNvPr id="40" name="Right Arrow 51">
                <a:extLst>
                  <a:ext uri="{FF2B5EF4-FFF2-40B4-BE49-F238E27FC236}">
                    <a16:creationId xmlns:a16="http://schemas.microsoft.com/office/drawing/2014/main" id="{93F5A9A8-6E4F-4587-B25E-D077BD0E5675}"/>
                  </a:ext>
                </a:extLst>
              </p:cNvPr>
              <p:cNvSpPr/>
              <p:nvPr/>
            </p:nvSpPr>
            <p:spPr bwMode="auto">
              <a:xfrm rot="16200000">
                <a:off x="7330410" y="3169923"/>
                <a:ext cx="609593" cy="274317"/>
              </a:xfrm>
              <a:prstGeom prst="rightArrow">
                <a:avLst/>
              </a:prstGeom>
              <a:solidFill>
                <a:srgbClr val="FFFF00"/>
              </a:solidFill>
              <a:ln w="28575" cap="flat" cmpd="sng" algn="ctr">
                <a:solidFill>
                  <a:srgbClr val="8C8C8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700" b="1">
                  <a:solidFill>
                    <a:srgbClr val="FFFFFF"/>
                  </a:solidFill>
                  <a:cs typeface="+mn-cs"/>
                </a:endParaRPr>
              </a:p>
            </p:txBody>
          </p:sp>
          <p:sp>
            <p:nvSpPr>
              <p:cNvPr id="41" name="Right Arrow 52">
                <a:extLst>
                  <a:ext uri="{FF2B5EF4-FFF2-40B4-BE49-F238E27FC236}">
                    <a16:creationId xmlns:a16="http://schemas.microsoft.com/office/drawing/2014/main" id="{9995AEC1-17D0-4066-AE30-80BCF29D5B73}"/>
                  </a:ext>
                </a:extLst>
              </p:cNvPr>
              <p:cNvSpPr/>
              <p:nvPr/>
            </p:nvSpPr>
            <p:spPr bwMode="auto">
              <a:xfrm rot="13300351">
                <a:off x="6590117" y="1685351"/>
                <a:ext cx="609593" cy="274317"/>
              </a:xfrm>
              <a:prstGeom prst="rightArrow">
                <a:avLst/>
              </a:prstGeom>
              <a:solidFill>
                <a:srgbClr val="FFFF00"/>
              </a:solidFill>
              <a:ln w="28575" cap="flat" cmpd="sng" algn="ctr">
                <a:solidFill>
                  <a:srgbClr val="8C8C8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700" b="1">
                  <a:solidFill>
                    <a:srgbClr val="FFFFFF"/>
                  </a:solidFill>
                  <a:cs typeface="+mn-cs"/>
                </a:endParaRPr>
              </a:p>
            </p:txBody>
          </p:sp>
          <p:sp>
            <p:nvSpPr>
              <p:cNvPr id="42" name="TextBox 41">
                <a:extLst>
                  <a:ext uri="{FF2B5EF4-FFF2-40B4-BE49-F238E27FC236}">
                    <a16:creationId xmlns:a16="http://schemas.microsoft.com/office/drawing/2014/main" id="{67F6C943-D9E7-4A46-B95E-F56451126B4F}"/>
                  </a:ext>
                </a:extLst>
              </p:cNvPr>
              <p:cNvSpPr txBox="1"/>
              <p:nvPr/>
            </p:nvSpPr>
            <p:spPr>
              <a:xfrm>
                <a:off x="6035024" y="1874537"/>
                <a:ext cx="1188707" cy="519313"/>
              </a:xfrm>
              <a:prstGeom prst="rect">
                <a:avLst/>
              </a:prstGeom>
              <a:noFill/>
            </p:spPr>
            <p:txBody>
              <a:bodyPr wrap="square" rtlCol="0">
                <a:spAutoFit/>
              </a:bodyPr>
              <a:lstStyle/>
              <a:p>
                <a:pPr algn="ctr"/>
                <a:r>
                  <a:rPr lang="en-US" sz="1000" b="1" dirty="0">
                    <a:solidFill>
                      <a:srgbClr val="000000"/>
                    </a:solidFill>
                    <a:cs typeface="+mn-cs"/>
                  </a:rPr>
                  <a:t>Off-State Light</a:t>
                </a:r>
              </a:p>
            </p:txBody>
          </p:sp>
          <p:sp>
            <p:nvSpPr>
              <p:cNvPr id="43" name="TextBox 42">
                <a:extLst>
                  <a:ext uri="{FF2B5EF4-FFF2-40B4-BE49-F238E27FC236}">
                    <a16:creationId xmlns:a16="http://schemas.microsoft.com/office/drawing/2014/main" id="{AD087F2A-380A-4EA0-AD38-D98C6C56D1B6}"/>
                  </a:ext>
                </a:extLst>
              </p:cNvPr>
              <p:cNvSpPr txBox="1"/>
              <p:nvPr/>
            </p:nvSpPr>
            <p:spPr>
              <a:xfrm>
                <a:off x="7589537" y="2971806"/>
                <a:ext cx="1554413" cy="319576"/>
              </a:xfrm>
              <a:prstGeom prst="rect">
                <a:avLst/>
              </a:prstGeom>
              <a:noFill/>
            </p:spPr>
            <p:txBody>
              <a:bodyPr wrap="square" rtlCol="0">
                <a:spAutoFit/>
              </a:bodyPr>
              <a:lstStyle/>
              <a:p>
                <a:pPr algn="ctr"/>
                <a:r>
                  <a:rPr lang="en-US" sz="1000" b="1" dirty="0">
                    <a:solidFill>
                      <a:srgbClr val="000000"/>
                    </a:solidFill>
                    <a:cs typeface="+mn-cs"/>
                  </a:rPr>
                  <a:t>Incoming Light</a:t>
                </a:r>
              </a:p>
            </p:txBody>
          </p:sp>
          <p:sp>
            <p:nvSpPr>
              <p:cNvPr id="44" name="Rectangular Callout 55">
                <a:extLst>
                  <a:ext uri="{FF2B5EF4-FFF2-40B4-BE49-F238E27FC236}">
                    <a16:creationId xmlns:a16="http://schemas.microsoft.com/office/drawing/2014/main" id="{8A2DC63E-160D-4F24-A9AB-2E1309C7266C}"/>
                  </a:ext>
                </a:extLst>
              </p:cNvPr>
              <p:cNvSpPr/>
              <p:nvPr/>
            </p:nvSpPr>
            <p:spPr bwMode="auto">
              <a:xfrm>
                <a:off x="8145009" y="2165750"/>
                <a:ext cx="1170678" cy="519313"/>
              </a:xfrm>
              <a:prstGeom prst="wedgeRectCallout">
                <a:avLst>
                  <a:gd name="adj1" fmla="val -42504"/>
                  <a:gd name="adj2" fmla="val -104625"/>
                </a:avLst>
              </a:prstGeom>
              <a:noFill/>
              <a:ln w="28575" cap="flat" cmpd="sng" algn="ctr">
                <a:solidFill>
                  <a:srgbClr val="8C8C8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algn="ctr"/>
                <a:r>
                  <a:rPr lang="en-US" sz="1000" b="1" dirty="0">
                    <a:solidFill>
                      <a:srgbClr val="000000"/>
                    </a:solidFill>
                    <a:cs typeface="+mn-cs"/>
                  </a:rPr>
                  <a:t>Compound</a:t>
                </a:r>
              </a:p>
              <a:p>
                <a:pPr algn="ctr"/>
                <a:r>
                  <a:rPr lang="en-US" sz="1000" b="1" dirty="0">
                    <a:solidFill>
                      <a:srgbClr val="000000"/>
                    </a:solidFill>
                    <a:cs typeface="+mn-cs"/>
                  </a:rPr>
                  <a:t>Hinge Axis</a:t>
                </a:r>
              </a:p>
            </p:txBody>
          </p:sp>
          <p:sp>
            <p:nvSpPr>
              <p:cNvPr id="47" name="Curved Right Arrow 61">
                <a:extLst>
                  <a:ext uri="{FF2B5EF4-FFF2-40B4-BE49-F238E27FC236}">
                    <a16:creationId xmlns:a16="http://schemas.microsoft.com/office/drawing/2014/main" id="{7C471DE6-0338-482A-9AA9-38DE6785CD28}"/>
                  </a:ext>
                </a:extLst>
              </p:cNvPr>
              <p:cNvSpPr/>
              <p:nvPr/>
            </p:nvSpPr>
            <p:spPr bwMode="auto">
              <a:xfrm rot="3162186">
                <a:off x="8203839" y="1570585"/>
                <a:ext cx="314362" cy="320940"/>
              </a:xfrm>
              <a:prstGeom prst="curvedRightArrow">
                <a:avLst/>
              </a:prstGeom>
              <a:gradFill rotWithShape="1">
                <a:gsLst>
                  <a:gs pos="0">
                    <a:schemeClr val="tx1"/>
                  </a:gs>
                  <a:gs pos="100000">
                    <a:schemeClr val="tx1">
                      <a:gamma/>
                      <a:shade val="0"/>
                      <a:invGamma/>
                      <a:alpha val="70000"/>
                    </a:schemeClr>
                  </a:gs>
                </a:gsLst>
                <a:lin ang="5400000" scaled="1"/>
              </a:gradFill>
              <a:ln w="28575" cap="flat" cmpd="sng" algn="ctr">
                <a:solidFill>
                  <a:srgbClr val="8C8C8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700" b="1">
                  <a:solidFill>
                    <a:srgbClr val="FFFFFF"/>
                  </a:solidFill>
                  <a:cs typeface="+mn-cs"/>
                </a:endParaRPr>
              </a:p>
            </p:txBody>
          </p:sp>
          <p:sp>
            <p:nvSpPr>
              <p:cNvPr id="48" name="Curved Right Arrow 62">
                <a:extLst>
                  <a:ext uri="{FF2B5EF4-FFF2-40B4-BE49-F238E27FC236}">
                    <a16:creationId xmlns:a16="http://schemas.microsoft.com/office/drawing/2014/main" id="{D5C73662-368C-4B04-908C-8E933AA47BAE}"/>
                  </a:ext>
                </a:extLst>
              </p:cNvPr>
              <p:cNvSpPr/>
              <p:nvPr/>
            </p:nvSpPr>
            <p:spPr bwMode="auto">
              <a:xfrm rot="8380835">
                <a:off x="8385939" y="1571076"/>
                <a:ext cx="314362" cy="320940"/>
              </a:xfrm>
              <a:prstGeom prst="curvedRightArrow">
                <a:avLst/>
              </a:prstGeom>
              <a:solidFill>
                <a:schemeClr val="bg1">
                  <a:lumMod val="95000"/>
                </a:schemeClr>
              </a:solidFill>
              <a:ln w="28575" cap="flat" cmpd="sng" algn="ctr">
                <a:solidFill>
                  <a:srgbClr val="8C8C8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700" b="1" dirty="0">
                  <a:solidFill>
                    <a:srgbClr val="FFFFFF"/>
                  </a:solidFill>
                  <a:cs typeface="+mn-cs"/>
                </a:endParaRPr>
              </a:p>
            </p:txBody>
          </p:sp>
          <p:sp>
            <p:nvSpPr>
              <p:cNvPr id="51" name="Rectangular Callout 65">
                <a:extLst>
                  <a:ext uri="{FF2B5EF4-FFF2-40B4-BE49-F238E27FC236}">
                    <a16:creationId xmlns:a16="http://schemas.microsoft.com/office/drawing/2014/main" id="{F1B41B2A-99A3-4753-8CA2-FAF8827EC445}"/>
                  </a:ext>
                </a:extLst>
              </p:cNvPr>
              <p:cNvSpPr/>
              <p:nvPr/>
            </p:nvSpPr>
            <p:spPr bwMode="auto">
              <a:xfrm>
                <a:off x="8595367" y="1325903"/>
                <a:ext cx="548633" cy="182877"/>
              </a:xfrm>
              <a:prstGeom prst="wedgeRectCallout">
                <a:avLst>
                  <a:gd name="adj1" fmla="val -35713"/>
                  <a:gd name="adj2" fmla="val 140626"/>
                </a:avLst>
              </a:prstGeom>
              <a:noFill/>
              <a:ln w="28575" cap="flat" cmpd="sng" algn="ctr">
                <a:solidFill>
                  <a:srgbClr val="8C8C8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sz="700" b="1" dirty="0">
                    <a:solidFill>
                      <a:srgbClr val="000000"/>
                    </a:solidFill>
                    <a:cs typeface="+mn-cs"/>
                  </a:rPr>
                  <a:t>Tilt</a:t>
                </a:r>
              </a:p>
            </p:txBody>
          </p:sp>
          <p:sp>
            <p:nvSpPr>
              <p:cNvPr id="52" name="Rectangular Callout 66">
                <a:extLst>
                  <a:ext uri="{FF2B5EF4-FFF2-40B4-BE49-F238E27FC236}">
                    <a16:creationId xmlns:a16="http://schemas.microsoft.com/office/drawing/2014/main" id="{F821094F-D979-48EC-BF0E-36C15B59B899}"/>
                  </a:ext>
                </a:extLst>
              </p:cNvPr>
              <p:cNvSpPr/>
              <p:nvPr/>
            </p:nvSpPr>
            <p:spPr bwMode="auto">
              <a:xfrm>
                <a:off x="7498048" y="1600220"/>
                <a:ext cx="548633" cy="182877"/>
              </a:xfrm>
              <a:prstGeom prst="wedgeRectCallout">
                <a:avLst>
                  <a:gd name="adj1" fmla="val 77136"/>
                  <a:gd name="adj2" fmla="val -1"/>
                </a:avLst>
              </a:prstGeom>
              <a:noFill/>
              <a:ln w="28575" cap="flat" cmpd="sng" algn="ctr">
                <a:solidFill>
                  <a:srgbClr val="8C8C8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sz="700" b="1" dirty="0">
                    <a:solidFill>
                      <a:srgbClr val="000000"/>
                    </a:solidFill>
                    <a:cs typeface="+mn-cs"/>
                  </a:rPr>
                  <a:t>Roll</a:t>
                </a:r>
              </a:p>
            </p:txBody>
          </p:sp>
          <p:sp>
            <p:nvSpPr>
              <p:cNvPr id="53" name="Oval 52">
                <a:extLst>
                  <a:ext uri="{FF2B5EF4-FFF2-40B4-BE49-F238E27FC236}">
                    <a16:creationId xmlns:a16="http://schemas.microsoft.com/office/drawing/2014/main" id="{2ADB6E99-E217-4E34-B751-9F25F672219E}"/>
                  </a:ext>
                </a:extLst>
              </p:cNvPr>
              <p:cNvSpPr/>
              <p:nvPr/>
            </p:nvSpPr>
            <p:spPr bwMode="auto">
              <a:xfrm>
                <a:off x="7680926" y="4251952"/>
                <a:ext cx="914389" cy="914389"/>
              </a:xfrm>
              <a:prstGeom prst="ellipse">
                <a:avLst/>
              </a:prstGeom>
              <a:solidFill>
                <a:schemeClr val="bg1">
                  <a:lumMod val="95000"/>
                </a:schemeClr>
              </a:solidFill>
              <a:ln w="28575" cap="flat" cmpd="sng" algn="ctr">
                <a:solidFill>
                  <a:srgbClr val="8C8C8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sz="700" b="1" dirty="0">
                    <a:solidFill>
                      <a:srgbClr val="000000"/>
                    </a:solidFill>
                    <a:cs typeface="+mn-cs"/>
                  </a:rPr>
                  <a:t>ON</a:t>
                </a:r>
              </a:p>
            </p:txBody>
          </p:sp>
          <p:sp>
            <p:nvSpPr>
              <p:cNvPr id="55" name="Oval 54">
                <a:extLst>
                  <a:ext uri="{FF2B5EF4-FFF2-40B4-BE49-F238E27FC236}">
                    <a16:creationId xmlns:a16="http://schemas.microsoft.com/office/drawing/2014/main" id="{6F42C505-3A8A-4E1B-BD2B-19073849AF82}"/>
                  </a:ext>
                </a:extLst>
              </p:cNvPr>
              <p:cNvSpPr/>
              <p:nvPr/>
            </p:nvSpPr>
            <p:spPr bwMode="auto">
              <a:xfrm>
                <a:off x="7680926" y="3337561"/>
                <a:ext cx="914390" cy="914390"/>
              </a:xfrm>
              <a:prstGeom prst="ellipse">
                <a:avLst/>
              </a:prstGeom>
              <a:solidFill>
                <a:schemeClr val="bg1">
                  <a:lumMod val="95000"/>
                </a:schemeClr>
              </a:solidFill>
              <a:ln w="28575" cap="flat" cmpd="sng" algn="ctr">
                <a:solidFill>
                  <a:srgbClr val="8C8C8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sz="700" b="1" dirty="0">
                    <a:solidFill>
                      <a:srgbClr val="000000"/>
                    </a:solidFill>
                    <a:cs typeface="+mn-cs"/>
                  </a:rPr>
                  <a:t>FLAT</a:t>
                </a:r>
              </a:p>
            </p:txBody>
          </p:sp>
        </p:grpSp>
        <p:sp>
          <p:nvSpPr>
            <p:cNvPr id="61" name="TextBox 60">
              <a:extLst>
                <a:ext uri="{FF2B5EF4-FFF2-40B4-BE49-F238E27FC236}">
                  <a16:creationId xmlns:a16="http://schemas.microsoft.com/office/drawing/2014/main" id="{8E19A41D-6219-4E42-BD57-55E1F7E8E5DC}"/>
                </a:ext>
              </a:extLst>
            </p:cNvPr>
            <p:cNvSpPr txBox="1"/>
            <p:nvPr/>
          </p:nvSpPr>
          <p:spPr>
            <a:xfrm>
              <a:off x="5727874" y="3923593"/>
              <a:ext cx="1188707" cy="519313"/>
            </a:xfrm>
            <a:prstGeom prst="rect">
              <a:avLst/>
            </a:prstGeom>
            <a:noFill/>
          </p:spPr>
          <p:txBody>
            <a:bodyPr wrap="square" rtlCol="0">
              <a:spAutoFit/>
            </a:bodyPr>
            <a:lstStyle/>
            <a:p>
              <a:pPr algn="ctr"/>
              <a:r>
                <a:rPr lang="en-US" sz="1000" b="1" dirty="0">
                  <a:solidFill>
                    <a:srgbClr val="000000"/>
                  </a:solidFill>
                  <a:cs typeface="+mn-cs"/>
                </a:rPr>
                <a:t>Pupil Diagrams</a:t>
              </a:r>
            </a:p>
          </p:txBody>
        </p:sp>
      </p:grpSp>
      <p:sp>
        <p:nvSpPr>
          <p:cNvPr id="62" name="Rectangle 61">
            <a:extLst>
              <a:ext uri="{FF2B5EF4-FFF2-40B4-BE49-F238E27FC236}">
                <a16:creationId xmlns:a16="http://schemas.microsoft.com/office/drawing/2014/main" id="{02D8DBC6-8153-4DCF-9172-7CAAE41F231D}"/>
              </a:ext>
            </a:extLst>
          </p:cNvPr>
          <p:cNvSpPr/>
          <p:nvPr/>
        </p:nvSpPr>
        <p:spPr>
          <a:xfrm>
            <a:off x="4903469" y="3891179"/>
            <a:ext cx="4054998" cy="769441"/>
          </a:xfrm>
          <a:prstGeom prst="rect">
            <a:avLst/>
          </a:prstGeom>
        </p:spPr>
        <p:txBody>
          <a:bodyPr wrap="square">
            <a:spAutoFit/>
          </a:bodyPr>
          <a:lstStyle/>
          <a:p>
            <a:pPr marL="171450" indent="-171450">
              <a:buFont typeface="Arial" panose="020B0604020202020204" pitchFamily="34" charset="0"/>
              <a:buChar char="•"/>
            </a:pPr>
            <a:r>
              <a:rPr lang="en-US" sz="1100" dirty="0">
                <a:latin typeface="+mj-lt"/>
              </a:rPr>
              <a:t>Symmetric Expansion up to f/1.7 = 2X etendue vs.  f/2.4</a:t>
            </a:r>
          </a:p>
          <a:p>
            <a:pPr marL="552345" lvl="1" indent="-171450">
              <a:buFont typeface="Arial" panose="020B0604020202020204" pitchFamily="34" charset="0"/>
              <a:buChar char="•"/>
            </a:pPr>
            <a:r>
              <a:rPr lang="en-US" sz="1100" dirty="0">
                <a:latin typeface="+mj-lt"/>
              </a:rPr>
              <a:t>Overdrive possible at expense of contrast loss </a:t>
            </a:r>
          </a:p>
          <a:p>
            <a:pPr marL="933240" lvl="2" indent="-171450">
              <a:buFont typeface="Arial" panose="020B0604020202020204" pitchFamily="34" charset="0"/>
              <a:buChar char="•"/>
            </a:pPr>
            <a:r>
              <a:rPr lang="en-US" sz="1100" dirty="0">
                <a:latin typeface="+mj-lt"/>
              </a:rPr>
              <a:t>not recommend faster than F/1.5</a:t>
            </a:r>
          </a:p>
          <a:p>
            <a:pPr marL="171450" indent="-171450">
              <a:buFont typeface="Arial" panose="020B0604020202020204" pitchFamily="34" charset="0"/>
              <a:buChar char="•"/>
            </a:pPr>
            <a:r>
              <a:rPr lang="en-US" sz="1100" dirty="0">
                <a:latin typeface="+mj-lt"/>
              </a:rPr>
              <a:t>34</a:t>
            </a:r>
            <a:r>
              <a:rPr lang="en-US" sz="1100" dirty="0">
                <a:latin typeface="+mj-lt"/>
                <a:cs typeface="Times New Roman" panose="02020603050405020304" pitchFamily="18" charset="0"/>
              </a:rPr>
              <a:t>°</a:t>
            </a:r>
            <a:r>
              <a:rPr lang="en-US" sz="1100" dirty="0">
                <a:latin typeface="+mj-lt"/>
              </a:rPr>
              <a:t> degree illumination angle; 17</a:t>
            </a:r>
            <a:r>
              <a:rPr lang="en-US" sz="1100" dirty="0">
                <a:latin typeface="+mj-lt"/>
                <a:cs typeface="Times New Roman" panose="02020603050405020304" pitchFamily="18" charset="0"/>
              </a:rPr>
              <a:t>°</a:t>
            </a:r>
            <a:r>
              <a:rPr lang="en-US" sz="1100" dirty="0">
                <a:latin typeface="+mj-lt"/>
              </a:rPr>
              <a:t> pixel tilt angle</a:t>
            </a:r>
          </a:p>
        </p:txBody>
      </p:sp>
      <p:sp>
        <p:nvSpPr>
          <p:cNvPr id="63" name="Rectangle 62">
            <a:extLst>
              <a:ext uri="{FF2B5EF4-FFF2-40B4-BE49-F238E27FC236}">
                <a16:creationId xmlns:a16="http://schemas.microsoft.com/office/drawing/2014/main" id="{5CC5157F-C16A-41FD-980A-E2675E09623A}"/>
              </a:ext>
            </a:extLst>
          </p:cNvPr>
          <p:cNvSpPr/>
          <p:nvPr/>
        </p:nvSpPr>
        <p:spPr>
          <a:xfrm>
            <a:off x="381878" y="3732900"/>
            <a:ext cx="4250678" cy="938719"/>
          </a:xfrm>
          <a:prstGeom prst="rect">
            <a:avLst/>
          </a:prstGeom>
        </p:spPr>
        <p:txBody>
          <a:bodyPr wrap="square">
            <a:spAutoFit/>
          </a:bodyPr>
          <a:lstStyle/>
          <a:p>
            <a:pPr marL="171450" indent="-171450">
              <a:buFont typeface="Arial" panose="020B0604020202020204" pitchFamily="34" charset="0"/>
              <a:buChar char="•"/>
            </a:pPr>
            <a:r>
              <a:rPr lang="en-US" sz="1100" dirty="0">
                <a:latin typeface="+mj-lt"/>
              </a:rPr>
              <a:t>Limited to symmetric f/2.4 (for 12</a:t>
            </a:r>
            <a:r>
              <a:rPr lang="en-US" sz="1100" dirty="0">
                <a:latin typeface="+mj-lt"/>
                <a:cs typeface="Times New Roman" panose="02020603050405020304" pitchFamily="18" charset="0"/>
              </a:rPr>
              <a:t>° pixel) or F/2.0 (for 14.5° pixel)</a:t>
            </a:r>
            <a:r>
              <a:rPr lang="en-US" sz="1100" dirty="0">
                <a:latin typeface="+mj-lt"/>
              </a:rPr>
              <a:t> max due to flat state overlap</a:t>
            </a:r>
          </a:p>
          <a:p>
            <a:pPr marL="552345" lvl="1" indent="-171450">
              <a:buFont typeface="Arial" panose="020B0604020202020204" pitchFamily="34" charset="0"/>
              <a:buChar char="•"/>
            </a:pPr>
            <a:r>
              <a:rPr lang="en-US" sz="1100" dirty="0">
                <a:latin typeface="+mj-lt"/>
              </a:rPr>
              <a:t>Overdrive possible at expense of contrast loss.</a:t>
            </a:r>
          </a:p>
          <a:p>
            <a:pPr marL="171450" indent="-171450">
              <a:buFont typeface="Arial" panose="020B0604020202020204" pitchFamily="34" charset="0"/>
              <a:buChar char="•"/>
            </a:pPr>
            <a:r>
              <a:rPr lang="en-US" sz="1100" dirty="0">
                <a:latin typeface="+mj-lt"/>
              </a:rPr>
              <a:t>24</a:t>
            </a:r>
            <a:r>
              <a:rPr lang="en-US" sz="1100" dirty="0">
                <a:latin typeface="+mj-lt"/>
                <a:cs typeface="Times New Roman" panose="02020603050405020304" pitchFamily="18" charset="0"/>
              </a:rPr>
              <a:t>°</a:t>
            </a:r>
            <a:r>
              <a:rPr lang="en-US" sz="1100" dirty="0">
                <a:latin typeface="+mj-lt"/>
              </a:rPr>
              <a:t> illumination angle; 12</a:t>
            </a:r>
            <a:r>
              <a:rPr lang="en-US" sz="1100" dirty="0">
                <a:latin typeface="+mj-lt"/>
                <a:cs typeface="Times New Roman" panose="02020603050405020304" pitchFamily="18" charset="0"/>
              </a:rPr>
              <a:t>°</a:t>
            </a:r>
            <a:r>
              <a:rPr lang="en-US" sz="1100" dirty="0">
                <a:latin typeface="+mj-lt"/>
              </a:rPr>
              <a:t> pixel tilt angle</a:t>
            </a:r>
          </a:p>
          <a:p>
            <a:pPr marL="171450" indent="-171450">
              <a:buFont typeface="Arial" panose="020B0604020202020204" pitchFamily="34" charset="0"/>
              <a:buChar char="•"/>
            </a:pPr>
            <a:r>
              <a:rPr lang="en-US" sz="1100" dirty="0">
                <a:latin typeface="+mj-lt"/>
              </a:rPr>
              <a:t>29</a:t>
            </a:r>
            <a:r>
              <a:rPr lang="en-US" sz="1100" dirty="0">
                <a:latin typeface="+mj-lt"/>
                <a:cs typeface="Times New Roman" panose="02020603050405020304" pitchFamily="18" charset="0"/>
              </a:rPr>
              <a:t>°</a:t>
            </a:r>
            <a:r>
              <a:rPr lang="en-US" sz="1100" dirty="0">
                <a:latin typeface="+mj-lt"/>
              </a:rPr>
              <a:t> illumination angle; 14.5</a:t>
            </a:r>
            <a:r>
              <a:rPr lang="en-US" sz="1100" dirty="0">
                <a:latin typeface="+mj-lt"/>
                <a:cs typeface="Times New Roman" panose="02020603050405020304" pitchFamily="18" charset="0"/>
              </a:rPr>
              <a:t>°</a:t>
            </a:r>
            <a:r>
              <a:rPr lang="en-US" sz="1100" dirty="0">
                <a:latin typeface="+mj-lt"/>
              </a:rPr>
              <a:t> pixel tilt angle</a:t>
            </a:r>
          </a:p>
        </p:txBody>
      </p:sp>
    </p:spTree>
    <p:extLst>
      <p:ext uri="{BB962C8B-B14F-4D97-AF65-F5344CB8AC3E}">
        <p14:creationId xmlns:p14="http://schemas.microsoft.com/office/powerpoint/2010/main" val="845977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07BEDF-505F-4E82-8C3C-80A16B80D098}"/>
              </a:ext>
            </a:extLst>
          </p:cNvPr>
          <p:cNvSpPr>
            <a:spLocks noGrp="1"/>
          </p:cNvSpPr>
          <p:nvPr>
            <p:ph type="title"/>
          </p:nvPr>
        </p:nvSpPr>
        <p:spPr/>
        <p:txBody>
          <a:bodyPr/>
          <a:lstStyle/>
          <a:p>
            <a:r>
              <a:rPr lang="en-US" dirty="0"/>
              <a:t>Topics</a:t>
            </a:r>
          </a:p>
        </p:txBody>
      </p:sp>
      <p:sp>
        <p:nvSpPr>
          <p:cNvPr id="6" name="Content Placeholder 5">
            <a:extLst>
              <a:ext uri="{FF2B5EF4-FFF2-40B4-BE49-F238E27FC236}">
                <a16:creationId xmlns:a16="http://schemas.microsoft.com/office/drawing/2014/main" id="{56112075-0D59-4C51-A004-D502F4371BAA}"/>
              </a:ext>
            </a:extLst>
          </p:cNvPr>
          <p:cNvSpPr>
            <a:spLocks noGrp="1"/>
          </p:cNvSpPr>
          <p:nvPr>
            <p:ph idx="1"/>
          </p:nvPr>
        </p:nvSpPr>
        <p:spPr>
          <a:xfrm>
            <a:off x="333378" y="786357"/>
            <a:ext cx="8467725" cy="3709449"/>
          </a:xfrm>
        </p:spPr>
        <p:txBody>
          <a:bodyPr/>
          <a:lstStyle/>
          <a:p>
            <a:pPr marL="285750" indent="-285750">
              <a:buFont typeface="Arial" panose="020B0604020202020204" pitchFamily="34" charset="0"/>
              <a:buChar char="•"/>
            </a:pPr>
            <a:r>
              <a:rPr lang="en-US" dirty="0"/>
              <a:t>Introduction to DLP Technology</a:t>
            </a:r>
          </a:p>
          <a:p>
            <a:pPr marL="285750" indent="-285750">
              <a:buFont typeface="Arial" panose="020B0604020202020204" pitchFamily="34" charset="0"/>
              <a:buChar char="•"/>
            </a:pPr>
            <a:r>
              <a:rPr lang="en-US" dirty="0"/>
              <a:t>DMD Optical Properties</a:t>
            </a:r>
          </a:p>
          <a:p>
            <a:pPr marL="285750" indent="-285750">
              <a:buFont typeface="Arial" panose="020B0604020202020204" pitchFamily="34" charset="0"/>
              <a:buChar char="•"/>
            </a:pPr>
            <a:r>
              <a:rPr lang="en-US" dirty="0"/>
              <a:t>Projection Architecture and Design</a:t>
            </a:r>
          </a:p>
          <a:p>
            <a:pPr marL="575389" lvl="1" indent="-285750">
              <a:buFont typeface="Arial" panose="020B0604020202020204" pitchFamily="34" charset="0"/>
              <a:buChar char="•"/>
            </a:pPr>
            <a:r>
              <a:rPr lang="en-US" dirty="0"/>
              <a:t>Light Source Illuminator System Design</a:t>
            </a:r>
          </a:p>
          <a:p>
            <a:pPr marL="575389" lvl="1" indent="-285750">
              <a:buFont typeface="Arial" panose="020B0604020202020204" pitchFamily="34" charset="0"/>
              <a:buChar char="•"/>
            </a:pPr>
            <a:r>
              <a:rPr lang="en-US" dirty="0"/>
              <a:t>Illumination Relay Design </a:t>
            </a:r>
          </a:p>
          <a:p>
            <a:pPr marL="575389" lvl="1" indent="-285750">
              <a:buFont typeface="Arial" panose="020B0604020202020204" pitchFamily="34" charset="0"/>
              <a:buChar char="•"/>
            </a:pPr>
            <a:r>
              <a:rPr lang="en-US" dirty="0"/>
              <a:t>Projection Lens Considerations</a:t>
            </a:r>
          </a:p>
          <a:p>
            <a:pPr marL="285750" indent="-285750">
              <a:buFont typeface="Arial" panose="020B0604020202020204" pitchFamily="34" charset="0"/>
              <a:buChar char="•"/>
            </a:pPr>
            <a:r>
              <a:rPr lang="en-US" dirty="0"/>
              <a:t>Resolution Enhancement</a:t>
            </a:r>
          </a:p>
          <a:p>
            <a:pPr marL="285750" indent="-285750">
              <a:buFont typeface="Arial" panose="020B0604020202020204" pitchFamily="34" charset="0"/>
              <a:buChar char="•"/>
            </a:pPr>
            <a:r>
              <a:rPr lang="en-US" dirty="0"/>
              <a:t>Introduction to Colorimetry &amp; Systems Lumens Budgeting</a:t>
            </a:r>
          </a:p>
          <a:p>
            <a:pPr marL="285750" indent="-285750">
              <a:buFont typeface="Arial" panose="020B0604020202020204" pitchFamily="34" charset="0"/>
              <a:buChar char="•"/>
            </a:pPr>
            <a:r>
              <a:rPr lang="en-US" dirty="0"/>
              <a:t>Stray Light Mitigation</a:t>
            </a:r>
          </a:p>
          <a:p>
            <a:pPr marL="285750" indent="-285750">
              <a:buFont typeface="Arial" panose="020B0604020202020204" pitchFamily="34" charset="0"/>
              <a:buChar char="•"/>
            </a:pPr>
            <a:r>
              <a:rPr lang="en-US" dirty="0"/>
              <a:t>Phase Light </a:t>
            </a:r>
            <a:r>
              <a:rPr lang="en-US"/>
              <a:t>Modulator Update</a:t>
            </a:r>
            <a:endParaRPr lang="en-US" dirty="0"/>
          </a:p>
        </p:txBody>
      </p:sp>
      <p:sp>
        <p:nvSpPr>
          <p:cNvPr id="4" name="Slide Number Placeholder 3">
            <a:extLst>
              <a:ext uri="{FF2B5EF4-FFF2-40B4-BE49-F238E27FC236}">
                <a16:creationId xmlns:a16="http://schemas.microsoft.com/office/drawing/2014/main" id="{79D4D495-CF36-4C2B-BC8E-95342E76FBB9}"/>
              </a:ext>
            </a:extLst>
          </p:cNvPr>
          <p:cNvSpPr>
            <a:spLocks noGrp="1"/>
          </p:cNvSpPr>
          <p:nvPr>
            <p:ph type="sldNum" sz="quarter" idx="10"/>
          </p:nvPr>
        </p:nvSpPr>
        <p:spPr/>
        <p:txBody>
          <a:bodyPr/>
          <a:lstStyle/>
          <a:p>
            <a:pPr>
              <a:defRPr/>
            </a:pPr>
            <a:fld id="{03BA23CF-AA30-4A18-B744-605C3E9DBF07}" type="slidenum">
              <a:rPr lang="en-US" smtClean="0"/>
              <a:pPr>
                <a:defRPr/>
              </a:pPr>
              <a:t>2</a:t>
            </a:fld>
            <a:endParaRPr lang="en-US"/>
          </a:p>
        </p:txBody>
      </p:sp>
    </p:spTree>
    <p:extLst>
      <p:ext uri="{BB962C8B-B14F-4D97-AF65-F5344CB8AC3E}">
        <p14:creationId xmlns:p14="http://schemas.microsoft.com/office/powerpoint/2010/main" val="3720142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Flowchart: Merge 107">
            <a:extLst>
              <a:ext uri="{FF2B5EF4-FFF2-40B4-BE49-F238E27FC236}">
                <a16:creationId xmlns:a16="http://schemas.microsoft.com/office/drawing/2014/main" id="{FD58AAC1-16CF-4400-9200-B3BD2331FA05}"/>
              </a:ext>
            </a:extLst>
          </p:cNvPr>
          <p:cNvSpPr/>
          <p:nvPr/>
        </p:nvSpPr>
        <p:spPr>
          <a:xfrm>
            <a:off x="6762408" y="2370085"/>
            <a:ext cx="933918" cy="2058035"/>
          </a:xfrm>
          <a:prstGeom prst="flowChartMerge">
            <a:avLst/>
          </a:prstGeom>
          <a:solidFill>
            <a:srgbClr val="92D050">
              <a:alpha val="50000"/>
            </a:srgbClr>
          </a:solidFill>
          <a:ln>
            <a:noFill/>
          </a:ln>
          <a:scene3d>
            <a:camera prst="orthographicFront">
              <a:rot lat="0" lon="0" rev="132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Matching Source Etendue with DMD </a:t>
            </a:r>
          </a:p>
        </p:txBody>
      </p:sp>
      <p:sp>
        <p:nvSpPr>
          <p:cNvPr id="139" name="Slide Number Placeholder 138">
            <a:extLst>
              <a:ext uri="{FF2B5EF4-FFF2-40B4-BE49-F238E27FC236}">
                <a16:creationId xmlns:a16="http://schemas.microsoft.com/office/drawing/2014/main" id="{A16BB139-71AD-430F-808A-5D31A8EC9AFE}"/>
              </a:ext>
            </a:extLst>
          </p:cNvPr>
          <p:cNvSpPr>
            <a:spLocks noGrp="1"/>
          </p:cNvSpPr>
          <p:nvPr>
            <p:ph type="sldNum" sz="quarter" idx="10"/>
          </p:nvPr>
        </p:nvSpPr>
        <p:spPr/>
        <p:txBody>
          <a:bodyPr/>
          <a:lstStyle/>
          <a:p>
            <a:pPr>
              <a:defRPr/>
            </a:pPr>
            <a:fld id="{2B97888F-6AF7-4263-B69D-592D8C33BAC7}" type="slidenum">
              <a:rPr lang="en-US" smtClean="0"/>
              <a:pPr>
                <a:defRPr/>
              </a:pPr>
              <a:t>20</a:t>
            </a:fld>
            <a:endParaRPr lang="en-US"/>
          </a:p>
        </p:txBody>
      </p:sp>
      <p:grpSp>
        <p:nvGrpSpPr>
          <p:cNvPr id="20" name="Group 19"/>
          <p:cNvGrpSpPr/>
          <p:nvPr/>
        </p:nvGrpSpPr>
        <p:grpSpPr>
          <a:xfrm>
            <a:off x="1198254" y="4323509"/>
            <a:ext cx="1241556" cy="34292"/>
            <a:chOff x="914400" y="5393055"/>
            <a:chExt cx="1655408" cy="45722"/>
          </a:xfrm>
        </p:grpSpPr>
        <p:sp>
          <p:nvSpPr>
            <p:cNvPr id="21" name="Rectangle 20"/>
            <p:cNvSpPr/>
            <p:nvPr/>
          </p:nvSpPr>
          <p:spPr>
            <a:xfrm rot="21043016">
              <a:off x="914400" y="5393056"/>
              <a:ext cx="2667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rot="21043016">
              <a:off x="1253418" y="5393057"/>
              <a:ext cx="2667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rot="21043016">
              <a:off x="1590675" y="5393056"/>
              <a:ext cx="2667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rot="21043016">
              <a:off x="1962151" y="5393055"/>
              <a:ext cx="2667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rot="21043016">
              <a:off x="2303108" y="5393058"/>
              <a:ext cx="2667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Flowchart: Merge 25"/>
          <p:cNvSpPr/>
          <p:nvPr/>
        </p:nvSpPr>
        <p:spPr>
          <a:xfrm>
            <a:off x="1138757" y="2373729"/>
            <a:ext cx="429768" cy="2029968"/>
          </a:xfrm>
          <a:prstGeom prst="flowChartMerge">
            <a:avLst/>
          </a:prstGeom>
          <a:solidFill>
            <a:srgbClr val="92D050">
              <a:alpha val="60000"/>
            </a:srgbClr>
          </a:solidFill>
          <a:ln>
            <a:noFill/>
          </a:ln>
          <a:scene3d>
            <a:camera prst="orthographicFront">
              <a:rot lat="0" lon="0" rev="144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lowchart: Merge 26"/>
          <p:cNvSpPr/>
          <p:nvPr/>
        </p:nvSpPr>
        <p:spPr>
          <a:xfrm>
            <a:off x="1552530" y="2278941"/>
            <a:ext cx="430081" cy="2028659"/>
          </a:xfrm>
          <a:prstGeom prst="flowChartMerge">
            <a:avLst/>
          </a:prstGeom>
          <a:solidFill>
            <a:srgbClr val="FFC000">
              <a:alpha val="60000"/>
            </a:srgbClr>
          </a:solid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rot="3809837">
            <a:off x="784548" y="2256193"/>
            <a:ext cx="321950" cy="480944"/>
          </a:xfrm>
          <a:prstGeom prst="ellipse">
            <a:avLst/>
          </a:prstGeom>
          <a:solidFill>
            <a:srgbClr val="C6ED9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US" sz="650" dirty="0" err="1">
                <a:solidFill>
                  <a:schemeClr val="tx1"/>
                </a:solidFill>
              </a:rPr>
              <a:t>Illumi</a:t>
            </a:r>
            <a:endParaRPr lang="en-US" sz="650" dirty="0">
              <a:solidFill>
                <a:schemeClr val="tx1"/>
              </a:solidFill>
            </a:endParaRPr>
          </a:p>
          <a:p>
            <a:pPr algn="ctr"/>
            <a:r>
              <a:rPr lang="en-US" sz="650" dirty="0">
                <a:solidFill>
                  <a:schemeClr val="tx1"/>
                </a:solidFill>
              </a:rPr>
              <a:t>nation</a:t>
            </a:r>
          </a:p>
        </p:txBody>
      </p:sp>
      <p:sp>
        <p:nvSpPr>
          <p:cNvPr id="38" name="Oval 37"/>
          <p:cNvSpPr/>
          <p:nvPr/>
        </p:nvSpPr>
        <p:spPr>
          <a:xfrm rot="5400000">
            <a:off x="1563322" y="2113700"/>
            <a:ext cx="402336" cy="561205"/>
          </a:xfrm>
          <a:prstGeom prst="ellipse">
            <a:avLst/>
          </a:prstGeom>
          <a:solidFill>
            <a:srgbClr val="FFE26B"/>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US" sz="650" dirty="0" err="1">
                <a:solidFill>
                  <a:schemeClr val="tx1"/>
                </a:solidFill>
              </a:rPr>
              <a:t>Onstate</a:t>
            </a:r>
            <a:r>
              <a:rPr lang="en-US" sz="650" dirty="0">
                <a:solidFill>
                  <a:schemeClr val="tx1"/>
                </a:solidFill>
              </a:rPr>
              <a:t> (projection pupil)</a:t>
            </a:r>
          </a:p>
        </p:txBody>
      </p:sp>
      <p:sp>
        <p:nvSpPr>
          <p:cNvPr id="6" name="TextBox 5"/>
          <p:cNvSpPr txBox="1"/>
          <p:nvPr/>
        </p:nvSpPr>
        <p:spPr>
          <a:xfrm>
            <a:off x="300738" y="755551"/>
            <a:ext cx="2499402" cy="369332"/>
          </a:xfrm>
          <a:prstGeom prst="rect">
            <a:avLst/>
          </a:prstGeom>
          <a:noFill/>
        </p:spPr>
        <p:txBody>
          <a:bodyPr wrap="none" rtlCol="0">
            <a:spAutoFit/>
          </a:bodyPr>
          <a:lstStyle/>
          <a:p>
            <a:r>
              <a:rPr lang="en-US" dirty="0">
                <a:effectLst>
                  <a:outerShdw blurRad="38100" dist="38100" dir="2700000" algn="tl">
                    <a:srgbClr val="000000">
                      <a:alpha val="43137"/>
                    </a:srgbClr>
                  </a:outerShdw>
                </a:effectLst>
              </a:rPr>
              <a:t>Source Etendue&lt;DMD</a:t>
            </a:r>
          </a:p>
        </p:txBody>
      </p:sp>
      <p:sp>
        <p:nvSpPr>
          <p:cNvPr id="41" name="TextBox 40"/>
          <p:cNvSpPr txBox="1"/>
          <p:nvPr/>
        </p:nvSpPr>
        <p:spPr>
          <a:xfrm>
            <a:off x="3168182" y="737451"/>
            <a:ext cx="2499402" cy="369332"/>
          </a:xfrm>
          <a:prstGeom prst="rect">
            <a:avLst/>
          </a:prstGeom>
          <a:noFill/>
        </p:spPr>
        <p:txBody>
          <a:bodyPr wrap="none" rtlCol="0">
            <a:spAutoFit/>
          </a:bodyPr>
          <a:lstStyle>
            <a:defPPr>
              <a:defRPr lang="en-US"/>
            </a:defPPr>
            <a:lvl1pPr>
              <a:defRPr>
                <a:effectLst>
                  <a:outerShdw blurRad="38100" dist="38100" dir="2700000" algn="tl">
                    <a:srgbClr val="000000">
                      <a:alpha val="43137"/>
                    </a:srgbClr>
                  </a:outerShdw>
                </a:effectLst>
              </a:defRPr>
            </a:lvl1pPr>
          </a:lstStyle>
          <a:p>
            <a:r>
              <a:rPr lang="en-US" dirty="0"/>
              <a:t>Source Etendue=DMD</a:t>
            </a:r>
          </a:p>
        </p:txBody>
      </p:sp>
      <p:sp>
        <p:nvSpPr>
          <p:cNvPr id="42" name="TextBox 41"/>
          <p:cNvSpPr txBox="1"/>
          <p:nvPr/>
        </p:nvSpPr>
        <p:spPr>
          <a:xfrm>
            <a:off x="6189396" y="719241"/>
            <a:ext cx="2499402" cy="369332"/>
          </a:xfrm>
          <a:prstGeom prst="rect">
            <a:avLst/>
          </a:prstGeom>
          <a:noFill/>
        </p:spPr>
        <p:txBody>
          <a:bodyPr wrap="none" rtlCol="0">
            <a:spAutoFit/>
          </a:bodyPr>
          <a:lstStyle>
            <a:defPPr>
              <a:defRPr lang="en-US"/>
            </a:defPPr>
            <a:lvl1pPr>
              <a:defRPr>
                <a:effectLst>
                  <a:outerShdw blurRad="38100" dist="38100" dir="2700000" algn="tl">
                    <a:srgbClr val="000000">
                      <a:alpha val="43137"/>
                    </a:srgbClr>
                  </a:outerShdw>
                </a:effectLst>
              </a:defRPr>
            </a:lvl1pPr>
          </a:lstStyle>
          <a:p>
            <a:r>
              <a:rPr lang="en-US" dirty="0"/>
              <a:t>Source Etendue&gt;DMD</a:t>
            </a:r>
          </a:p>
        </p:txBody>
      </p:sp>
      <p:sp>
        <p:nvSpPr>
          <p:cNvPr id="11" name="TextBox 10"/>
          <p:cNvSpPr txBox="1"/>
          <p:nvPr/>
        </p:nvSpPr>
        <p:spPr>
          <a:xfrm>
            <a:off x="327861" y="1170501"/>
            <a:ext cx="2057294" cy="346249"/>
          </a:xfrm>
          <a:prstGeom prst="rect">
            <a:avLst/>
          </a:prstGeom>
          <a:noFill/>
        </p:spPr>
        <p:txBody>
          <a:bodyPr wrap="none" rtlCol="0">
            <a:spAutoFit/>
          </a:bodyPr>
          <a:lstStyle/>
          <a:p>
            <a:pPr marL="214313" indent="-214313">
              <a:buFont typeface="Arial" panose="020B0604020202020204" pitchFamily="34" charset="0"/>
              <a:buChar char="•"/>
            </a:pPr>
            <a:r>
              <a:rPr lang="en-US" sz="825" dirty="0"/>
              <a:t>Small etendue sources (i.e. laser)</a:t>
            </a:r>
          </a:p>
          <a:p>
            <a:pPr marL="214313" indent="-214313">
              <a:buFont typeface="Arial" panose="020B0604020202020204" pitchFamily="34" charset="0"/>
              <a:buChar char="•"/>
            </a:pPr>
            <a:r>
              <a:rPr lang="en-US" sz="825" dirty="0"/>
              <a:t>System capable of high contrast</a:t>
            </a:r>
          </a:p>
        </p:txBody>
      </p:sp>
      <p:sp>
        <p:nvSpPr>
          <p:cNvPr id="44" name="TextBox 43"/>
          <p:cNvSpPr txBox="1"/>
          <p:nvPr/>
        </p:nvSpPr>
        <p:spPr>
          <a:xfrm>
            <a:off x="3019020" y="1170501"/>
            <a:ext cx="2995051" cy="473206"/>
          </a:xfrm>
          <a:prstGeom prst="rect">
            <a:avLst/>
          </a:prstGeom>
          <a:noFill/>
        </p:spPr>
        <p:txBody>
          <a:bodyPr wrap="none" rtlCol="0">
            <a:spAutoFit/>
          </a:bodyPr>
          <a:lstStyle/>
          <a:p>
            <a:pPr marL="214313" indent="-214313">
              <a:buFont typeface="Arial" panose="020B0604020202020204" pitchFamily="34" charset="0"/>
              <a:buChar char="•"/>
            </a:pPr>
            <a:r>
              <a:rPr lang="en-US" sz="825" dirty="0"/>
              <a:t>Matched source and DMD Etendue</a:t>
            </a:r>
          </a:p>
          <a:p>
            <a:pPr marL="214313" indent="-214313">
              <a:buFont typeface="Arial" panose="020B0604020202020204" pitchFamily="34" charset="0"/>
              <a:buChar char="•"/>
            </a:pPr>
            <a:r>
              <a:rPr lang="en-US" sz="825" dirty="0"/>
              <a:t>Some separation between illumination and projection</a:t>
            </a:r>
          </a:p>
          <a:p>
            <a:pPr marL="214313" indent="-214313">
              <a:buFont typeface="Arial" panose="020B0604020202020204" pitchFamily="34" charset="0"/>
              <a:buChar char="•"/>
            </a:pPr>
            <a:r>
              <a:rPr lang="en-US" sz="825" dirty="0"/>
              <a:t>Best tradeoff between brightness and contrast (usually)</a:t>
            </a:r>
          </a:p>
        </p:txBody>
      </p:sp>
      <p:cxnSp>
        <p:nvCxnSpPr>
          <p:cNvPr id="15" name="Straight Arrow Connector 14"/>
          <p:cNvCxnSpPr>
            <a:cxnSpLocks/>
            <a:stCxn id="28" idx="6"/>
            <a:endCxn id="27" idx="2"/>
          </p:cNvCxnSpPr>
          <p:nvPr/>
        </p:nvCxnSpPr>
        <p:spPr>
          <a:xfrm>
            <a:off x="1017357" y="2640724"/>
            <a:ext cx="750214" cy="1666876"/>
          </a:xfrm>
          <a:prstGeom prst="straightConnector1">
            <a:avLst/>
          </a:prstGeom>
          <a:ln w="635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cxnSpLocks/>
            <a:stCxn id="38" idx="6"/>
          </p:cNvCxnSpPr>
          <p:nvPr/>
        </p:nvCxnSpPr>
        <p:spPr>
          <a:xfrm>
            <a:off x="1764490" y="2595471"/>
            <a:ext cx="3081" cy="1728233"/>
          </a:xfrm>
          <a:prstGeom prst="line">
            <a:avLst/>
          </a:prstGeom>
          <a:ln w="635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5" name="Arc 44"/>
          <p:cNvSpPr/>
          <p:nvPr/>
        </p:nvSpPr>
        <p:spPr>
          <a:xfrm rot="14729239">
            <a:off x="1105947" y="3185420"/>
            <a:ext cx="535781" cy="563384"/>
          </a:xfrm>
          <a:prstGeom prst="arc">
            <a:avLst>
              <a:gd name="adj1" fmla="val 17772781"/>
              <a:gd name="adj2" fmla="val 0"/>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Arc 45"/>
          <p:cNvSpPr/>
          <p:nvPr/>
        </p:nvSpPr>
        <p:spPr>
          <a:xfrm rot="14369589" flipV="1">
            <a:off x="1639123" y="3144717"/>
            <a:ext cx="535781" cy="473164"/>
          </a:xfrm>
          <a:prstGeom prst="arc">
            <a:avLst>
              <a:gd name="adj1" fmla="val 18698012"/>
              <a:gd name="adj2" fmla="val 0"/>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TextBox 46"/>
          <p:cNvSpPr txBox="1"/>
          <p:nvPr/>
        </p:nvSpPr>
        <p:spPr>
          <a:xfrm>
            <a:off x="480596" y="3413125"/>
            <a:ext cx="699251" cy="369332"/>
          </a:xfrm>
          <a:prstGeom prst="rect">
            <a:avLst/>
          </a:prstGeom>
          <a:noFill/>
        </p:spPr>
        <p:txBody>
          <a:bodyPr wrap="square" lIns="0" rIns="0" rtlCol="0">
            <a:spAutoFit/>
          </a:bodyPr>
          <a:lstStyle/>
          <a:p>
            <a:r>
              <a:rPr lang="en-US" sz="900" dirty="0"/>
              <a:t>Cone angle </a:t>
            </a:r>
          </a:p>
          <a:p>
            <a:r>
              <a:rPr lang="en-US" sz="900" dirty="0"/>
              <a:t>≤ 2x tilt angle</a:t>
            </a:r>
          </a:p>
        </p:txBody>
      </p:sp>
      <p:sp>
        <p:nvSpPr>
          <p:cNvPr id="13" name="Rectangle 12"/>
          <p:cNvSpPr/>
          <p:nvPr/>
        </p:nvSpPr>
        <p:spPr>
          <a:xfrm>
            <a:off x="1061646" y="4106516"/>
            <a:ext cx="1411849" cy="87875"/>
          </a:xfrm>
          <a:prstGeom prst="rect">
            <a:avLst/>
          </a:prstGeom>
          <a:solidFill>
            <a:srgbClr val="000000">
              <a:alpha val="3058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p:cNvSpPr/>
          <p:nvPr/>
        </p:nvSpPr>
        <p:spPr>
          <a:xfrm rot="10800000">
            <a:off x="1815478" y="2426556"/>
            <a:ext cx="429768" cy="1779187"/>
          </a:xfrm>
          <a:custGeom>
            <a:avLst/>
            <a:gdLst>
              <a:gd name="connsiteX0" fmla="*/ 0 w 429768"/>
              <a:gd name="connsiteY0" fmla="*/ 2029968 h 2029968"/>
              <a:gd name="connsiteX1" fmla="*/ 183073 w 429768"/>
              <a:gd name="connsiteY1" fmla="*/ 0 h 2029968"/>
              <a:gd name="connsiteX2" fmla="*/ 246695 w 429768"/>
              <a:gd name="connsiteY2" fmla="*/ 0 h 2029968"/>
              <a:gd name="connsiteX3" fmla="*/ 429768 w 429768"/>
              <a:gd name="connsiteY3" fmla="*/ 2029968 h 2029968"/>
              <a:gd name="connsiteX4" fmla="*/ 0 w 429768"/>
              <a:gd name="connsiteY4" fmla="*/ 2029968 h 2029968"/>
              <a:gd name="connsiteX0" fmla="*/ 0 w 429768"/>
              <a:gd name="connsiteY0" fmla="*/ 2029968 h 2029968"/>
              <a:gd name="connsiteX1" fmla="*/ 197018 w 429768"/>
              <a:gd name="connsiteY1" fmla="*/ 10780 h 2029968"/>
              <a:gd name="connsiteX2" fmla="*/ 246695 w 429768"/>
              <a:gd name="connsiteY2" fmla="*/ 0 h 2029968"/>
              <a:gd name="connsiteX3" fmla="*/ 429768 w 429768"/>
              <a:gd name="connsiteY3" fmla="*/ 2029968 h 2029968"/>
              <a:gd name="connsiteX4" fmla="*/ 0 w 429768"/>
              <a:gd name="connsiteY4" fmla="*/ 2029968 h 2029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768" h="2029968">
                <a:moveTo>
                  <a:pt x="0" y="2029968"/>
                </a:moveTo>
                <a:lnTo>
                  <a:pt x="197018" y="10780"/>
                </a:lnTo>
                <a:lnTo>
                  <a:pt x="246695" y="0"/>
                </a:lnTo>
                <a:lnTo>
                  <a:pt x="429768" y="2029968"/>
                </a:lnTo>
                <a:lnTo>
                  <a:pt x="0" y="2029968"/>
                </a:lnTo>
                <a:close/>
              </a:path>
            </a:pathLst>
          </a:custGeom>
          <a:solidFill>
            <a:srgbClr val="DE0000">
              <a:alpha val="20000"/>
            </a:srgbClr>
          </a:solidFill>
          <a:ln>
            <a:noFill/>
          </a:ln>
          <a:scene3d>
            <a:camera prst="orthographicFront">
              <a:rot lat="0" lon="0" rev="2016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6225506" y="1070655"/>
            <a:ext cx="2918494" cy="981038"/>
          </a:xfrm>
          <a:prstGeom prst="rect">
            <a:avLst/>
          </a:prstGeom>
          <a:noFill/>
        </p:spPr>
        <p:txBody>
          <a:bodyPr wrap="square" rtlCol="0">
            <a:spAutoFit/>
          </a:bodyPr>
          <a:lstStyle/>
          <a:p>
            <a:pPr marL="214313" indent="-214313">
              <a:buFont typeface="Arial" panose="020B0604020202020204" pitchFamily="34" charset="0"/>
              <a:buChar char="•"/>
            </a:pPr>
            <a:r>
              <a:rPr lang="en-US" sz="825" dirty="0"/>
              <a:t>Large Etendue sources (i.e. high brightness LEDs)</a:t>
            </a:r>
          </a:p>
          <a:p>
            <a:pPr marL="214313" indent="-214313">
              <a:buFont typeface="Arial" panose="020B0604020202020204" pitchFamily="34" charset="0"/>
              <a:buChar char="•"/>
            </a:pPr>
            <a:r>
              <a:rPr lang="en-US" sz="825" dirty="0"/>
              <a:t>Can increase illumination angle to prevent interference with projection pupil</a:t>
            </a:r>
          </a:p>
          <a:p>
            <a:pPr marL="214313" indent="-214313">
              <a:buFont typeface="Arial" panose="020B0604020202020204" pitchFamily="34" charset="0"/>
              <a:buChar char="•"/>
            </a:pPr>
            <a:r>
              <a:rPr lang="en-US" sz="825" dirty="0"/>
              <a:t>“Overdrive” condition allows </a:t>
            </a:r>
            <a:r>
              <a:rPr lang="en-US" sz="825" dirty="0" err="1"/>
              <a:t>illum</a:t>
            </a:r>
            <a:r>
              <a:rPr lang="en-US" sz="825" dirty="0"/>
              <a:t> &amp; </a:t>
            </a:r>
            <a:r>
              <a:rPr lang="en-US" sz="825" dirty="0" err="1"/>
              <a:t>proj</a:t>
            </a:r>
            <a:r>
              <a:rPr lang="en-US" sz="825" dirty="0"/>
              <a:t> pupil overlap </a:t>
            </a:r>
          </a:p>
          <a:p>
            <a:pPr marL="214313" indent="-214313">
              <a:buFont typeface="Arial" panose="020B0604020202020204" pitchFamily="34" charset="0"/>
              <a:buChar char="•"/>
            </a:pPr>
            <a:r>
              <a:rPr lang="en-US" sz="825" dirty="0"/>
              <a:t>Increase brightness at expense of reducing contrast</a:t>
            </a:r>
          </a:p>
          <a:p>
            <a:pPr marL="214313" indent="-214313">
              <a:buFont typeface="Arial" panose="020B0604020202020204" pitchFamily="34" charset="0"/>
              <a:buChar char="•"/>
            </a:pPr>
            <a:r>
              <a:rPr lang="en-US" sz="825" dirty="0"/>
              <a:t>Apertures recommended to block flat state light</a:t>
            </a:r>
          </a:p>
          <a:p>
            <a:pPr marL="214313" indent="-214313">
              <a:buFont typeface="Arial" panose="020B0604020202020204" pitchFamily="34" charset="0"/>
              <a:buChar char="•"/>
            </a:pPr>
            <a:r>
              <a:rPr lang="en-US" sz="825" dirty="0"/>
              <a:t>Prisms may often vignette portions of these pupils</a:t>
            </a:r>
          </a:p>
        </p:txBody>
      </p:sp>
      <p:sp>
        <p:nvSpPr>
          <p:cNvPr id="3" name="TextBox 2">
            <a:extLst>
              <a:ext uri="{FF2B5EF4-FFF2-40B4-BE49-F238E27FC236}">
                <a16:creationId xmlns:a16="http://schemas.microsoft.com/office/drawing/2014/main" id="{5752C5A6-F834-47FD-A8D2-838E53949831}"/>
              </a:ext>
            </a:extLst>
          </p:cNvPr>
          <p:cNvSpPr txBox="1"/>
          <p:nvPr/>
        </p:nvSpPr>
        <p:spPr>
          <a:xfrm>
            <a:off x="247863" y="4180282"/>
            <a:ext cx="884513" cy="369332"/>
          </a:xfrm>
          <a:prstGeom prst="rect">
            <a:avLst/>
          </a:prstGeom>
          <a:noFill/>
        </p:spPr>
        <p:txBody>
          <a:bodyPr wrap="square" rtlCol="0">
            <a:spAutoFit/>
          </a:bodyPr>
          <a:lstStyle/>
          <a:p>
            <a:pPr algn="ctr"/>
            <a:r>
              <a:rPr lang="en-US" sz="900" dirty="0"/>
              <a:t>DMD  mirrors (on-state)</a:t>
            </a:r>
          </a:p>
        </p:txBody>
      </p:sp>
      <p:sp>
        <p:nvSpPr>
          <p:cNvPr id="67" name="TextBox 66">
            <a:extLst>
              <a:ext uri="{FF2B5EF4-FFF2-40B4-BE49-F238E27FC236}">
                <a16:creationId xmlns:a16="http://schemas.microsoft.com/office/drawing/2014/main" id="{0C6B1C29-CF38-433C-A952-7998627F372C}"/>
              </a:ext>
            </a:extLst>
          </p:cNvPr>
          <p:cNvSpPr txBox="1"/>
          <p:nvPr/>
        </p:nvSpPr>
        <p:spPr>
          <a:xfrm>
            <a:off x="160510" y="3994405"/>
            <a:ext cx="995956" cy="230832"/>
          </a:xfrm>
          <a:prstGeom prst="rect">
            <a:avLst/>
          </a:prstGeom>
          <a:noFill/>
        </p:spPr>
        <p:txBody>
          <a:bodyPr wrap="square" rtlCol="0">
            <a:spAutoFit/>
          </a:bodyPr>
          <a:lstStyle/>
          <a:p>
            <a:pPr algn="ctr"/>
            <a:r>
              <a:rPr lang="en-US" sz="900" dirty="0"/>
              <a:t>DMD  window</a:t>
            </a:r>
          </a:p>
        </p:txBody>
      </p:sp>
      <p:sp>
        <p:nvSpPr>
          <p:cNvPr id="69" name="Oval 68">
            <a:extLst>
              <a:ext uri="{FF2B5EF4-FFF2-40B4-BE49-F238E27FC236}">
                <a16:creationId xmlns:a16="http://schemas.microsoft.com/office/drawing/2014/main" id="{7FF3BD54-04FD-48C3-9852-CAE0A5E42A17}"/>
              </a:ext>
            </a:extLst>
          </p:cNvPr>
          <p:cNvSpPr/>
          <p:nvPr/>
        </p:nvSpPr>
        <p:spPr>
          <a:xfrm rot="6900479">
            <a:off x="2197588" y="2238089"/>
            <a:ext cx="405631" cy="557784"/>
          </a:xfrm>
          <a:prstGeom prst="ellipse">
            <a:avLst/>
          </a:prstGeom>
          <a:solidFill>
            <a:srgbClr val="FFD1D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US" sz="650" dirty="0">
                <a:solidFill>
                  <a:schemeClr val="tx1"/>
                </a:solidFill>
              </a:rPr>
              <a:t>Flat-state</a:t>
            </a:r>
          </a:p>
        </p:txBody>
      </p:sp>
      <p:grpSp>
        <p:nvGrpSpPr>
          <p:cNvPr id="120" name="Group 119">
            <a:extLst>
              <a:ext uri="{FF2B5EF4-FFF2-40B4-BE49-F238E27FC236}">
                <a16:creationId xmlns:a16="http://schemas.microsoft.com/office/drawing/2014/main" id="{42DD7468-39A0-40E1-8213-47A5115AF1E5}"/>
              </a:ext>
            </a:extLst>
          </p:cNvPr>
          <p:cNvGrpSpPr/>
          <p:nvPr/>
        </p:nvGrpSpPr>
        <p:grpSpPr>
          <a:xfrm>
            <a:off x="3216084" y="2040377"/>
            <a:ext cx="2515085" cy="2333757"/>
            <a:chOff x="3401234" y="1901959"/>
            <a:chExt cx="2515085" cy="2333757"/>
          </a:xfrm>
        </p:grpSpPr>
        <p:grpSp>
          <p:nvGrpSpPr>
            <p:cNvPr id="12" name="Group 11"/>
            <p:cNvGrpSpPr/>
            <p:nvPr/>
          </p:nvGrpSpPr>
          <p:grpSpPr>
            <a:xfrm>
              <a:off x="4150958" y="4167415"/>
              <a:ext cx="1241556" cy="34292"/>
              <a:chOff x="914400" y="5393055"/>
              <a:chExt cx="1655408" cy="45722"/>
            </a:xfrm>
          </p:grpSpPr>
          <p:sp>
            <p:nvSpPr>
              <p:cNvPr id="5" name="Rectangle 4"/>
              <p:cNvSpPr/>
              <p:nvPr/>
            </p:nvSpPr>
            <p:spPr>
              <a:xfrm rot="21043016">
                <a:off x="914400" y="5393056"/>
                <a:ext cx="2667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21043016">
                <a:off x="1253418" y="5393057"/>
                <a:ext cx="2667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21043016">
                <a:off x="1590675" y="5393056"/>
                <a:ext cx="2667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21043016">
                <a:off x="1962151" y="5393055"/>
                <a:ext cx="2667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21043016">
                <a:off x="2303108" y="5393058"/>
                <a:ext cx="2667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lowchart: Merge 13"/>
            <p:cNvSpPr/>
            <p:nvPr/>
          </p:nvSpPr>
          <p:spPr>
            <a:xfrm>
              <a:off x="3997612" y="2189265"/>
              <a:ext cx="777240" cy="2046451"/>
            </a:xfrm>
            <a:prstGeom prst="flowChartMerge">
              <a:avLst/>
            </a:prstGeom>
            <a:solidFill>
              <a:srgbClr val="92D050">
                <a:alpha val="50000"/>
              </a:srgbClr>
            </a:solidFill>
            <a:ln>
              <a:noFill/>
            </a:ln>
            <a:scene3d>
              <a:camera prst="orthographicFront">
                <a:rot lat="0" lon="0" rev="132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Merge 15"/>
            <p:cNvSpPr/>
            <p:nvPr/>
          </p:nvSpPr>
          <p:spPr>
            <a:xfrm>
              <a:off x="4386327" y="2119231"/>
              <a:ext cx="775152" cy="2032275"/>
            </a:xfrm>
            <a:prstGeom prst="flowChartMerge">
              <a:avLst/>
            </a:prstGeom>
            <a:solidFill>
              <a:srgbClr val="FFC000">
                <a:alpha val="50000"/>
              </a:srgbClr>
            </a:solid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Arc 56"/>
            <p:cNvSpPr/>
            <p:nvPr/>
          </p:nvSpPr>
          <p:spPr>
            <a:xfrm rot="14729239">
              <a:off x="4095211" y="3033161"/>
              <a:ext cx="535781" cy="563384"/>
            </a:xfrm>
            <a:prstGeom prst="arc">
              <a:avLst>
                <a:gd name="adj1" fmla="val 18698012"/>
                <a:gd name="adj2" fmla="val 0"/>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Arc 57"/>
            <p:cNvSpPr/>
            <p:nvPr/>
          </p:nvSpPr>
          <p:spPr>
            <a:xfrm rot="14369589" flipV="1">
              <a:off x="4648458" y="2939405"/>
              <a:ext cx="535781" cy="473164"/>
            </a:xfrm>
            <a:prstGeom prst="arc">
              <a:avLst>
                <a:gd name="adj1" fmla="val 18698012"/>
                <a:gd name="adj2" fmla="val 0"/>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Trapezoid 62"/>
            <p:cNvSpPr/>
            <p:nvPr/>
          </p:nvSpPr>
          <p:spPr>
            <a:xfrm rot="12343611">
              <a:off x="4804457" y="2027369"/>
              <a:ext cx="629351" cy="2043100"/>
            </a:xfrm>
            <a:custGeom>
              <a:avLst/>
              <a:gdLst>
                <a:gd name="connsiteX0" fmla="*/ 0 w 629351"/>
                <a:gd name="connsiteY0" fmla="*/ 2039765 h 2039765"/>
                <a:gd name="connsiteX1" fmla="*/ 268091 w 629351"/>
                <a:gd name="connsiteY1" fmla="*/ 0 h 2039765"/>
                <a:gd name="connsiteX2" fmla="*/ 361260 w 629351"/>
                <a:gd name="connsiteY2" fmla="*/ 0 h 2039765"/>
                <a:gd name="connsiteX3" fmla="*/ 629351 w 629351"/>
                <a:gd name="connsiteY3" fmla="*/ 2039765 h 2039765"/>
                <a:gd name="connsiteX4" fmla="*/ 0 w 629351"/>
                <a:gd name="connsiteY4" fmla="*/ 2039765 h 2039765"/>
                <a:gd name="connsiteX0" fmla="*/ 0 w 629351"/>
                <a:gd name="connsiteY0" fmla="*/ 2039765 h 2039765"/>
                <a:gd name="connsiteX1" fmla="*/ 272869 w 629351"/>
                <a:gd name="connsiteY1" fmla="*/ 37346 h 2039765"/>
                <a:gd name="connsiteX2" fmla="*/ 361260 w 629351"/>
                <a:gd name="connsiteY2" fmla="*/ 0 h 2039765"/>
                <a:gd name="connsiteX3" fmla="*/ 629351 w 629351"/>
                <a:gd name="connsiteY3" fmla="*/ 2039765 h 2039765"/>
                <a:gd name="connsiteX4" fmla="*/ 0 w 629351"/>
                <a:gd name="connsiteY4" fmla="*/ 2039765 h 2039765"/>
                <a:gd name="connsiteX0" fmla="*/ 0 w 629351"/>
                <a:gd name="connsiteY0" fmla="*/ 2043100 h 2043100"/>
                <a:gd name="connsiteX1" fmla="*/ 272869 w 629351"/>
                <a:gd name="connsiteY1" fmla="*/ 40681 h 2043100"/>
                <a:gd name="connsiteX2" fmla="*/ 351723 w 629351"/>
                <a:gd name="connsiteY2" fmla="*/ 0 h 2043100"/>
                <a:gd name="connsiteX3" fmla="*/ 629351 w 629351"/>
                <a:gd name="connsiteY3" fmla="*/ 2043100 h 2043100"/>
                <a:gd name="connsiteX4" fmla="*/ 0 w 629351"/>
                <a:gd name="connsiteY4" fmla="*/ 2043100 h 2043100"/>
                <a:gd name="connsiteX0" fmla="*/ 0 w 629351"/>
                <a:gd name="connsiteY0" fmla="*/ 2043100 h 2043100"/>
                <a:gd name="connsiteX1" fmla="*/ 275014 w 629351"/>
                <a:gd name="connsiteY1" fmla="*/ 39647 h 2043100"/>
                <a:gd name="connsiteX2" fmla="*/ 351723 w 629351"/>
                <a:gd name="connsiteY2" fmla="*/ 0 h 2043100"/>
                <a:gd name="connsiteX3" fmla="*/ 629351 w 629351"/>
                <a:gd name="connsiteY3" fmla="*/ 2043100 h 2043100"/>
                <a:gd name="connsiteX4" fmla="*/ 0 w 629351"/>
                <a:gd name="connsiteY4" fmla="*/ 2043100 h 2043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51" h="2043100">
                  <a:moveTo>
                    <a:pt x="0" y="2043100"/>
                  </a:moveTo>
                  <a:lnTo>
                    <a:pt x="275014" y="39647"/>
                  </a:lnTo>
                  <a:lnTo>
                    <a:pt x="351723" y="0"/>
                  </a:lnTo>
                  <a:lnTo>
                    <a:pt x="629351" y="2043100"/>
                  </a:lnTo>
                  <a:lnTo>
                    <a:pt x="0" y="2043100"/>
                  </a:lnTo>
                  <a:close/>
                </a:path>
              </a:pathLst>
            </a:custGeom>
            <a:solidFill>
              <a:srgbClr val="DE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4020106" y="3954356"/>
              <a:ext cx="1411849" cy="87875"/>
            </a:xfrm>
            <a:prstGeom prst="rect">
              <a:avLst/>
            </a:prstGeom>
            <a:solidFill>
              <a:srgbClr val="000000">
                <a:alpha val="3058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3401234" y="3262366"/>
              <a:ext cx="867545" cy="369332"/>
            </a:xfrm>
            <a:prstGeom prst="rect">
              <a:avLst/>
            </a:prstGeom>
            <a:noFill/>
          </p:spPr>
          <p:txBody>
            <a:bodyPr wrap="none" rtlCol="0">
              <a:spAutoFit/>
            </a:bodyPr>
            <a:lstStyle/>
            <a:p>
              <a:r>
                <a:rPr lang="en-US" sz="900" dirty="0"/>
                <a:t>Cone angle</a:t>
              </a:r>
            </a:p>
            <a:p>
              <a:r>
                <a:rPr lang="en-US" sz="900" dirty="0"/>
                <a:t>= 2x tilt angle</a:t>
              </a:r>
            </a:p>
          </p:txBody>
        </p:sp>
        <p:sp>
          <p:nvSpPr>
            <p:cNvPr id="78" name="Oval 77">
              <a:extLst>
                <a:ext uri="{FF2B5EF4-FFF2-40B4-BE49-F238E27FC236}">
                  <a16:creationId xmlns:a16="http://schemas.microsoft.com/office/drawing/2014/main" id="{E47B38F1-FFC2-47A7-90D4-B399325267C9}"/>
                </a:ext>
              </a:extLst>
            </p:cNvPr>
            <p:cNvSpPr/>
            <p:nvPr/>
          </p:nvSpPr>
          <p:spPr>
            <a:xfrm rot="4077121">
              <a:off x="3805544" y="1889472"/>
              <a:ext cx="405631" cy="777240"/>
            </a:xfrm>
            <a:prstGeom prst="ellipse">
              <a:avLst/>
            </a:prstGeom>
            <a:solidFill>
              <a:srgbClr val="D0F0AE"/>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US" sz="650" dirty="0">
                  <a:solidFill>
                    <a:schemeClr val="tx1"/>
                  </a:solidFill>
                </a:rPr>
                <a:t>Illumination</a:t>
              </a:r>
            </a:p>
          </p:txBody>
        </p:sp>
        <p:sp>
          <p:nvSpPr>
            <p:cNvPr id="79" name="Oval 78">
              <a:extLst>
                <a:ext uri="{FF2B5EF4-FFF2-40B4-BE49-F238E27FC236}">
                  <a16:creationId xmlns:a16="http://schemas.microsoft.com/office/drawing/2014/main" id="{45E269C3-815D-426A-8AE5-E12961AA58FD}"/>
                </a:ext>
              </a:extLst>
            </p:cNvPr>
            <p:cNvSpPr/>
            <p:nvPr/>
          </p:nvSpPr>
          <p:spPr>
            <a:xfrm rot="5400000">
              <a:off x="4573779" y="1714507"/>
              <a:ext cx="402336" cy="777240"/>
            </a:xfrm>
            <a:prstGeom prst="ellipse">
              <a:avLst/>
            </a:prstGeom>
            <a:solidFill>
              <a:srgbClr val="FFE884"/>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US" sz="650" dirty="0" err="1">
                  <a:solidFill>
                    <a:schemeClr val="tx1"/>
                  </a:solidFill>
                </a:rPr>
                <a:t>Onstate</a:t>
              </a:r>
              <a:r>
                <a:rPr lang="en-US" sz="650" dirty="0">
                  <a:solidFill>
                    <a:schemeClr val="tx1"/>
                  </a:solidFill>
                </a:rPr>
                <a:t> (projection pupil)</a:t>
              </a:r>
            </a:p>
          </p:txBody>
        </p:sp>
        <p:cxnSp>
          <p:nvCxnSpPr>
            <p:cNvPr id="81" name="Straight Connector 80">
              <a:extLst>
                <a:ext uri="{FF2B5EF4-FFF2-40B4-BE49-F238E27FC236}">
                  <a16:creationId xmlns:a16="http://schemas.microsoft.com/office/drawing/2014/main" id="{F39EBC6E-4D07-4095-94EC-58A78D62F35C}"/>
                </a:ext>
              </a:extLst>
            </p:cNvPr>
            <p:cNvCxnSpPr>
              <a:cxnSpLocks/>
              <a:stCxn id="79" idx="6"/>
              <a:endCxn id="16" idx="2"/>
            </p:cNvCxnSpPr>
            <p:nvPr/>
          </p:nvCxnSpPr>
          <p:spPr>
            <a:xfrm flipH="1">
              <a:off x="4773903" y="2304295"/>
              <a:ext cx="1044" cy="1847211"/>
            </a:xfrm>
            <a:prstGeom prst="line">
              <a:avLst/>
            </a:prstGeom>
            <a:ln w="635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9" name="Oval 88">
              <a:extLst>
                <a:ext uri="{FF2B5EF4-FFF2-40B4-BE49-F238E27FC236}">
                  <a16:creationId xmlns:a16="http://schemas.microsoft.com/office/drawing/2014/main" id="{D8F6023D-7AF3-47D2-A7D2-70F835363472}"/>
                </a:ext>
              </a:extLst>
            </p:cNvPr>
            <p:cNvSpPr/>
            <p:nvPr/>
          </p:nvSpPr>
          <p:spPr>
            <a:xfrm rot="6900479">
              <a:off x="5324883" y="1849034"/>
              <a:ext cx="405631" cy="777240"/>
            </a:xfrm>
            <a:prstGeom prst="ellipse">
              <a:avLst/>
            </a:prstGeom>
            <a:solidFill>
              <a:srgbClr val="F8CC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US" sz="650" dirty="0">
                  <a:solidFill>
                    <a:schemeClr val="tx1"/>
                  </a:solidFill>
                </a:rPr>
                <a:t>Flat-state</a:t>
              </a:r>
            </a:p>
          </p:txBody>
        </p:sp>
        <p:cxnSp>
          <p:nvCxnSpPr>
            <p:cNvPr id="94" name="Straight Connector 93">
              <a:extLst>
                <a:ext uri="{FF2B5EF4-FFF2-40B4-BE49-F238E27FC236}">
                  <a16:creationId xmlns:a16="http://schemas.microsoft.com/office/drawing/2014/main" id="{0C0ED589-F025-4CF6-B390-753E6D479B6B}"/>
                </a:ext>
              </a:extLst>
            </p:cNvPr>
            <p:cNvCxnSpPr>
              <a:cxnSpLocks/>
              <a:stCxn id="78" idx="6"/>
              <a:endCxn id="16" idx="2"/>
            </p:cNvCxnSpPr>
            <p:nvPr/>
          </p:nvCxnSpPr>
          <p:spPr>
            <a:xfrm>
              <a:off x="4084493" y="2466076"/>
              <a:ext cx="689410" cy="1685430"/>
            </a:xfrm>
            <a:prstGeom prst="line">
              <a:avLst/>
            </a:prstGeom>
            <a:ln w="635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A9208873-FBDE-40E8-962D-175C5CD6EE02}"/>
              </a:ext>
            </a:extLst>
          </p:cNvPr>
          <p:cNvGrpSpPr/>
          <p:nvPr/>
        </p:nvGrpSpPr>
        <p:grpSpPr>
          <a:xfrm>
            <a:off x="6983352" y="4314376"/>
            <a:ext cx="1241556" cy="34292"/>
            <a:chOff x="914400" y="5393055"/>
            <a:chExt cx="1655408" cy="45722"/>
          </a:xfrm>
        </p:grpSpPr>
        <p:sp>
          <p:nvSpPr>
            <p:cNvPr id="113" name="Rectangle 112">
              <a:extLst>
                <a:ext uri="{FF2B5EF4-FFF2-40B4-BE49-F238E27FC236}">
                  <a16:creationId xmlns:a16="http://schemas.microsoft.com/office/drawing/2014/main" id="{178850A2-BBAA-4A74-A1AA-CEBBCB86F895}"/>
                </a:ext>
              </a:extLst>
            </p:cNvPr>
            <p:cNvSpPr/>
            <p:nvPr/>
          </p:nvSpPr>
          <p:spPr>
            <a:xfrm rot="21043016">
              <a:off x="914400" y="5393056"/>
              <a:ext cx="2667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B5DBC476-DF43-4E27-B9A5-13E6DD5EFA00}"/>
                </a:ext>
              </a:extLst>
            </p:cNvPr>
            <p:cNvSpPr/>
            <p:nvPr/>
          </p:nvSpPr>
          <p:spPr>
            <a:xfrm rot="21043016">
              <a:off x="1253418" y="5393057"/>
              <a:ext cx="2667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01373A74-CB52-41F1-80EC-473DF8D0C4A6}"/>
                </a:ext>
              </a:extLst>
            </p:cNvPr>
            <p:cNvSpPr/>
            <p:nvPr/>
          </p:nvSpPr>
          <p:spPr>
            <a:xfrm rot="21043016">
              <a:off x="1590675" y="5393056"/>
              <a:ext cx="2667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5038250E-12F5-4B4F-9F3A-998CB80273C9}"/>
                </a:ext>
              </a:extLst>
            </p:cNvPr>
            <p:cNvSpPr/>
            <p:nvPr/>
          </p:nvSpPr>
          <p:spPr>
            <a:xfrm rot="21043016">
              <a:off x="1962151" y="5393055"/>
              <a:ext cx="2667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BF3281B6-E467-441A-AF5E-AB72E754F9A3}"/>
                </a:ext>
              </a:extLst>
            </p:cNvPr>
            <p:cNvSpPr/>
            <p:nvPr/>
          </p:nvSpPr>
          <p:spPr>
            <a:xfrm rot="21043016">
              <a:off x="2303108" y="5393058"/>
              <a:ext cx="2667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Arc 103">
            <a:extLst>
              <a:ext uri="{FF2B5EF4-FFF2-40B4-BE49-F238E27FC236}">
                <a16:creationId xmlns:a16="http://schemas.microsoft.com/office/drawing/2014/main" id="{19CD3502-9A00-464E-9DE3-D355A7D18CFF}"/>
              </a:ext>
            </a:extLst>
          </p:cNvPr>
          <p:cNvSpPr/>
          <p:nvPr/>
        </p:nvSpPr>
        <p:spPr>
          <a:xfrm rot="14729239">
            <a:off x="6927605" y="3180122"/>
            <a:ext cx="535781" cy="563384"/>
          </a:xfrm>
          <a:prstGeom prst="arc">
            <a:avLst>
              <a:gd name="adj1" fmla="val 18698012"/>
              <a:gd name="adj2" fmla="val 0"/>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6" name="Rectangle 105">
            <a:extLst>
              <a:ext uri="{FF2B5EF4-FFF2-40B4-BE49-F238E27FC236}">
                <a16:creationId xmlns:a16="http://schemas.microsoft.com/office/drawing/2014/main" id="{4384477D-554D-4546-9B51-A03FB34337D3}"/>
              </a:ext>
            </a:extLst>
          </p:cNvPr>
          <p:cNvSpPr/>
          <p:nvPr/>
        </p:nvSpPr>
        <p:spPr>
          <a:xfrm>
            <a:off x="6852500" y="4101317"/>
            <a:ext cx="1411849" cy="87875"/>
          </a:xfrm>
          <a:prstGeom prst="rect">
            <a:avLst/>
          </a:prstGeom>
          <a:solidFill>
            <a:srgbClr val="000000">
              <a:alpha val="3058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a:extLst>
              <a:ext uri="{FF2B5EF4-FFF2-40B4-BE49-F238E27FC236}">
                <a16:creationId xmlns:a16="http://schemas.microsoft.com/office/drawing/2014/main" id="{1A76E079-E1EA-46CF-A67F-B8F496B95AD1}"/>
              </a:ext>
            </a:extLst>
          </p:cNvPr>
          <p:cNvSpPr txBox="1"/>
          <p:nvPr/>
        </p:nvSpPr>
        <p:spPr>
          <a:xfrm>
            <a:off x="6233628" y="3409327"/>
            <a:ext cx="864339" cy="369332"/>
          </a:xfrm>
          <a:prstGeom prst="rect">
            <a:avLst/>
          </a:prstGeom>
          <a:noFill/>
        </p:spPr>
        <p:txBody>
          <a:bodyPr wrap="none" rtlCol="0">
            <a:spAutoFit/>
          </a:bodyPr>
          <a:lstStyle/>
          <a:p>
            <a:r>
              <a:rPr lang="en-US" sz="900" dirty="0"/>
              <a:t>Cone angle</a:t>
            </a:r>
          </a:p>
          <a:p>
            <a:r>
              <a:rPr lang="en-US" sz="900" dirty="0"/>
              <a:t>≥ 2x tilt angle</a:t>
            </a:r>
          </a:p>
        </p:txBody>
      </p:sp>
      <p:sp>
        <p:nvSpPr>
          <p:cNvPr id="110" name="TextBox 109">
            <a:extLst>
              <a:ext uri="{FF2B5EF4-FFF2-40B4-BE49-F238E27FC236}">
                <a16:creationId xmlns:a16="http://schemas.microsoft.com/office/drawing/2014/main" id="{2FF609BB-2602-428A-A9FE-220699D456ED}"/>
              </a:ext>
            </a:extLst>
          </p:cNvPr>
          <p:cNvSpPr txBox="1"/>
          <p:nvPr/>
        </p:nvSpPr>
        <p:spPr>
          <a:xfrm>
            <a:off x="8352893" y="3176447"/>
            <a:ext cx="656491" cy="369332"/>
          </a:xfrm>
          <a:prstGeom prst="rect">
            <a:avLst/>
          </a:prstGeom>
          <a:noFill/>
        </p:spPr>
        <p:txBody>
          <a:bodyPr wrap="square" rtlCol="0">
            <a:spAutoFit/>
          </a:bodyPr>
          <a:lstStyle/>
          <a:p>
            <a:r>
              <a:rPr lang="en-US" sz="900" dirty="0"/>
              <a:t>Overlap region</a:t>
            </a:r>
          </a:p>
        </p:txBody>
      </p:sp>
      <p:cxnSp>
        <p:nvCxnSpPr>
          <p:cNvPr id="111" name="Straight Arrow Connector 110">
            <a:extLst>
              <a:ext uri="{FF2B5EF4-FFF2-40B4-BE49-F238E27FC236}">
                <a16:creationId xmlns:a16="http://schemas.microsoft.com/office/drawing/2014/main" id="{C61A00D2-6ACC-4EE5-8B73-B84EA2CE45CC}"/>
              </a:ext>
            </a:extLst>
          </p:cNvPr>
          <p:cNvCxnSpPr>
            <a:cxnSpLocks/>
          </p:cNvCxnSpPr>
          <p:nvPr/>
        </p:nvCxnSpPr>
        <p:spPr>
          <a:xfrm flipH="1" flipV="1">
            <a:off x="8005694" y="2618808"/>
            <a:ext cx="395347" cy="5789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398A1E10-FE6F-4960-AA19-B2CE7A03A95F}"/>
              </a:ext>
            </a:extLst>
          </p:cNvPr>
          <p:cNvCxnSpPr>
            <a:cxnSpLocks/>
            <a:stCxn id="100" idx="6"/>
            <a:endCxn id="115" idx="0"/>
          </p:cNvCxnSpPr>
          <p:nvPr/>
        </p:nvCxnSpPr>
        <p:spPr>
          <a:xfrm>
            <a:off x="7576758" y="2459875"/>
            <a:ext cx="11047" cy="1854726"/>
          </a:xfrm>
          <a:prstGeom prst="line">
            <a:avLst/>
          </a:prstGeom>
          <a:ln w="635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A0F8C9FA-EC61-4CDC-8B39-C87F8013D6DC}"/>
              </a:ext>
            </a:extLst>
          </p:cNvPr>
          <p:cNvCxnSpPr>
            <a:cxnSpLocks/>
            <a:stCxn id="112" idx="6"/>
            <a:endCxn id="115" idx="0"/>
          </p:cNvCxnSpPr>
          <p:nvPr/>
        </p:nvCxnSpPr>
        <p:spPr>
          <a:xfrm>
            <a:off x="6913612" y="2628595"/>
            <a:ext cx="674193" cy="1686006"/>
          </a:xfrm>
          <a:prstGeom prst="line">
            <a:avLst/>
          </a:prstGeom>
          <a:ln w="635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9" name="Flowchart: Merge 98">
            <a:extLst>
              <a:ext uri="{FF2B5EF4-FFF2-40B4-BE49-F238E27FC236}">
                <a16:creationId xmlns:a16="http://schemas.microsoft.com/office/drawing/2014/main" id="{61F11985-8FBE-4D8C-914E-3FC9E67CB059}"/>
              </a:ext>
            </a:extLst>
          </p:cNvPr>
          <p:cNvSpPr/>
          <p:nvPr/>
        </p:nvSpPr>
        <p:spPr>
          <a:xfrm>
            <a:off x="7119587" y="2276165"/>
            <a:ext cx="889529" cy="2025901"/>
          </a:xfrm>
          <a:prstGeom prst="flowChartMerge">
            <a:avLst/>
          </a:prstGeom>
          <a:solidFill>
            <a:srgbClr val="FFC000">
              <a:alpha val="50000"/>
            </a:srgbClr>
          </a:solid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0D7C2E79-3A89-45D8-A27A-5450BEF66BCC}"/>
              </a:ext>
            </a:extLst>
          </p:cNvPr>
          <p:cNvSpPr/>
          <p:nvPr/>
        </p:nvSpPr>
        <p:spPr>
          <a:xfrm rot="3972702">
            <a:off x="6652389" y="1995687"/>
            <a:ext cx="372283" cy="925161"/>
          </a:xfrm>
          <a:prstGeom prst="ellipse">
            <a:avLst/>
          </a:prstGeom>
          <a:solidFill>
            <a:srgbClr val="D0F0AE"/>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US" sz="650" dirty="0">
                <a:solidFill>
                  <a:schemeClr val="tx1"/>
                </a:solidFill>
              </a:rPr>
              <a:t>Illumination</a:t>
            </a:r>
          </a:p>
        </p:txBody>
      </p:sp>
      <p:sp>
        <p:nvSpPr>
          <p:cNvPr id="128" name="Flowchart: Merge 127">
            <a:extLst>
              <a:ext uri="{FF2B5EF4-FFF2-40B4-BE49-F238E27FC236}">
                <a16:creationId xmlns:a16="http://schemas.microsoft.com/office/drawing/2014/main" id="{CBDCB91B-6E13-49F4-AA1A-51958BC8F8F9}"/>
              </a:ext>
            </a:extLst>
          </p:cNvPr>
          <p:cNvSpPr/>
          <p:nvPr/>
        </p:nvSpPr>
        <p:spPr>
          <a:xfrm rot="1483925">
            <a:off x="7452809" y="2335013"/>
            <a:ext cx="889529" cy="188449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9249"/>
              <a:gd name="connsiteX1" fmla="*/ 10000 w 10000"/>
              <a:gd name="connsiteY1" fmla="*/ 0 h 9249"/>
              <a:gd name="connsiteX2" fmla="*/ 4662 w 10000"/>
              <a:gd name="connsiteY2" fmla="*/ 9249 h 9249"/>
              <a:gd name="connsiteX3" fmla="*/ 0 w 10000"/>
              <a:gd name="connsiteY3" fmla="*/ 0 h 9249"/>
              <a:gd name="connsiteX0" fmla="*/ 0 w 10000"/>
              <a:gd name="connsiteY0" fmla="*/ 0 h 10022"/>
              <a:gd name="connsiteX1" fmla="*/ 10000 w 10000"/>
              <a:gd name="connsiteY1" fmla="*/ 0 h 10022"/>
              <a:gd name="connsiteX2" fmla="*/ 4662 w 10000"/>
              <a:gd name="connsiteY2" fmla="*/ 10000 h 10022"/>
              <a:gd name="connsiteX3" fmla="*/ 4650 w 10000"/>
              <a:gd name="connsiteY3" fmla="*/ 10022 h 10022"/>
              <a:gd name="connsiteX4" fmla="*/ 0 w 10000"/>
              <a:gd name="connsiteY4" fmla="*/ 0 h 10022"/>
              <a:gd name="connsiteX0" fmla="*/ 0 w 10000"/>
              <a:gd name="connsiteY0" fmla="*/ 0 h 10000"/>
              <a:gd name="connsiteX1" fmla="*/ 10000 w 10000"/>
              <a:gd name="connsiteY1" fmla="*/ 0 h 10000"/>
              <a:gd name="connsiteX2" fmla="*/ 4662 w 10000"/>
              <a:gd name="connsiteY2" fmla="*/ 10000 h 10000"/>
              <a:gd name="connsiteX3" fmla="*/ 5261 w 10000"/>
              <a:gd name="connsiteY3" fmla="*/ 9866 h 10000"/>
              <a:gd name="connsiteX4" fmla="*/ 0 w 10000"/>
              <a:gd name="connsiteY4" fmla="*/ 0 h 10000"/>
              <a:gd name="connsiteX0" fmla="*/ 0 w 10000"/>
              <a:gd name="connsiteY0" fmla="*/ 0 h 10011"/>
              <a:gd name="connsiteX1" fmla="*/ 10000 w 10000"/>
              <a:gd name="connsiteY1" fmla="*/ 0 h 10011"/>
              <a:gd name="connsiteX2" fmla="*/ 4662 w 10000"/>
              <a:gd name="connsiteY2" fmla="*/ 10000 h 10011"/>
              <a:gd name="connsiteX3" fmla="*/ 4302 w 10000"/>
              <a:gd name="connsiteY3" fmla="*/ 10011 h 10011"/>
              <a:gd name="connsiteX4" fmla="*/ 0 w 10000"/>
              <a:gd name="connsiteY4" fmla="*/ 0 h 10011"/>
              <a:gd name="connsiteX0" fmla="*/ 0 w 10000"/>
              <a:gd name="connsiteY0" fmla="*/ 0 h 10011"/>
              <a:gd name="connsiteX1" fmla="*/ 10000 w 10000"/>
              <a:gd name="connsiteY1" fmla="*/ 0 h 10011"/>
              <a:gd name="connsiteX2" fmla="*/ 5331 w 10000"/>
              <a:gd name="connsiteY2" fmla="*/ 9815 h 10011"/>
              <a:gd name="connsiteX3" fmla="*/ 4302 w 10000"/>
              <a:gd name="connsiteY3" fmla="*/ 10011 h 10011"/>
              <a:gd name="connsiteX4" fmla="*/ 0 w 10000"/>
              <a:gd name="connsiteY4" fmla="*/ 0 h 10011"/>
              <a:gd name="connsiteX0" fmla="*/ 0 w 10000"/>
              <a:gd name="connsiteY0" fmla="*/ 0 h 9983"/>
              <a:gd name="connsiteX1" fmla="*/ 10000 w 10000"/>
              <a:gd name="connsiteY1" fmla="*/ 0 h 9983"/>
              <a:gd name="connsiteX2" fmla="*/ 5331 w 10000"/>
              <a:gd name="connsiteY2" fmla="*/ 9815 h 9983"/>
              <a:gd name="connsiteX3" fmla="*/ 4635 w 10000"/>
              <a:gd name="connsiteY3" fmla="*/ 9983 h 9983"/>
              <a:gd name="connsiteX4" fmla="*/ 0 w 10000"/>
              <a:gd name="connsiteY4" fmla="*/ 0 h 9983"/>
              <a:gd name="connsiteX0" fmla="*/ 0 w 10000"/>
              <a:gd name="connsiteY0" fmla="*/ 0 h 9936"/>
              <a:gd name="connsiteX1" fmla="*/ 10000 w 10000"/>
              <a:gd name="connsiteY1" fmla="*/ 0 h 9936"/>
              <a:gd name="connsiteX2" fmla="*/ 5331 w 10000"/>
              <a:gd name="connsiteY2" fmla="*/ 9832 h 9936"/>
              <a:gd name="connsiteX3" fmla="*/ 4363 w 10000"/>
              <a:gd name="connsiteY3" fmla="*/ 9936 h 9936"/>
              <a:gd name="connsiteX4" fmla="*/ 0 w 10000"/>
              <a:gd name="connsiteY4" fmla="*/ 0 h 9936"/>
              <a:gd name="connsiteX0" fmla="*/ 0 w 10000"/>
              <a:gd name="connsiteY0" fmla="*/ 0 h 10000"/>
              <a:gd name="connsiteX1" fmla="*/ 10000 w 10000"/>
              <a:gd name="connsiteY1" fmla="*/ 0 h 10000"/>
              <a:gd name="connsiteX2" fmla="*/ 5451 w 10000"/>
              <a:gd name="connsiteY2" fmla="*/ 9696 h 10000"/>
              <a:gd name="connsiteX3" fmla="*/ 4363 w 10000"/>
              <a:gd name="connsiteY3" fmla="*/ 10000 h 10000"/>
              <a:gd name="connsiteX4" fmla="*/ 0 w 10000"/>
              <a:gd name="connsiteY4" fmla="*/ 0 h 10000"/>
              <a:gd name="connsiteX0" fmla="*/ 0 w 10000"/>
              <a:gd name="connsiteY0" fmla="*/ 0 h 9981"/>
              <a:gd name="connsiteX1" fmla="*/ 10000 w 10000"/>
              <a:gd name="connsiteY1" fmla="*/ 0 h 9981"/>
              <a:gd name="connsiteX2" fmla="*/ 5451 w 10000"/>
              <a:gd name="connsiteY2" fmla="*/ 9696 h 9981"/>
              <a:gd name="connsiteX3" fmla="*/ 4297 w 10000"/>
              <a:gd name="connsiteY3" fmla="*/ 9981 h 9981"/>
              <a:gd name="connsiteX4" fmla="*/ 0 w 10000"/>
              <a:gd name="connsiteY4" fmla="*/ 0 h 9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9981">
                <a:moveTo>
                  <a:pt x="0" y="0"/>
                </a:moveTo>
                <a:lnTo>
                  <a:pt x="10000" y="0"/>
                </a:lnTo>
                <a:lnTo>
                  <a:pt x="5451" y="9696"/>
                </a:lnTo>
                <a:cubicBezTo>
                  <a:pt x="5447" y="9703"/>
                  <a:pt x="4301" y="9974"/>
                  <a:pt x="4297" y="9981"/>
                </a:cubicBezTo>
                <a:lnTo>
                  <a:pt x="0" y="0"/>
                </a:lnTo>
                <a:close/>
              </a:path>
            </a:pathLst>
          </a:custGeom>
          <a:solidFill>
            <a:srgbClr val="DE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F27BCB2A-35FE-4C2D-850E-F8A6D92242F9}"/>
              </a:ext>
            </a:extLst>
          </p:cNvPr>
          <p:cNvSpPr/>
          <p:nvPr/>
        </p:nvSpPr>
        <p:spPr>
          <a:xfrm rot="5400000">
            <a:off x="7389306" y="1810651"/>
            <a:ext cx="374904" cy="923544"/>
          </a:xfrm>
          <a:prstGeom prst="ellipse">
            <a:avLst/>
          </a:prstGeom>
          <a:solidFill>
            <a:srgbClr val="FFE884"/>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US" sz="650" dirty="0" err="1">
                <a:solidFill>
                  <a:schemeClr val="tx1"/>
                </a:solidFill>
              </a:rPr>
              <a:t>Onstate</a:t>
            </a:r>
            <a:r>
              <a:rPr lang="en-US" sz="650" dirty="0">
                <a:solidFill>
                  <a:schemeClr val="tx1"/>
                </a:solidFill>
              </a:rPr>
              <a:t> (projection pupil)</a:t>
            </a:r>
          </a:p>
        </p:txBody>
      </p:sp>
      <p:sp>
        <p:nvSpPr>
          <p:cNvPr id="133" name="Oval 132">
            <a:extLst>
              <a:ext uri="{FF2B5EF4-FFF2-40B4-BE49-F238E27FC236}">
                <a16:creationId xmlns:a16="http://schemas.microsoft.com/office/drawing/2014/main" id="{774A347E-3D2E-4E0B-AF87-3672FAA7388F}"/>
              </a:ext>
            </a:extLst>
          </p:cNvPr>
          <p:cNvSpPr/>
          <p:nvPr/>
        </p:nvSpPr>
        <p:spPr>
          <a:xfrm rot="6900479">
            <a:off x="8104336" y="1969390"/>
            <a:ext cx="374904" cy="923544"/>
          </a:xfrm>
          <a:prstGeom prst="ellipse">
            <a:avLst/>
          </a:prstGeom>
          <a:solidFill>
            <a:srgbClr val="F8CC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US" sz="650" dirty="0">
                <a:solidFill>
                  <a:schemeClr val="tx1"/>
                </a:solidFill>
              </a:rPr>
              <a:t>Flat-state</a:t>
            </a:r>
          </a:p>
        </p:txBody>
      </p:sp>
      <p:sp>
        <p:nvSpPr>
          <p:cNvPr id="137" name="Rectangle 136">
            <a:extLst>
              <a:ext uri="{FF2B5EF4-FFF2-40B4-BE49-F238E27FC236}">
                <a16:creationId xmlns:a16="http://schemas.microsoft.com/office/drawing/2014/main" id="{C42420A5-F997-4493-8EB1-C6FEE2EFB79D}"/>
              </a:ext>
            </a:extLst>
          </p:cNvPr>
          <p:cNvSpPr/>
          <p:nvPr/>
        </p:nvSpPr>
        <p:spPr>
          <a:xfrm rot="909901">
            <a:off x="7848810" y="2036295"/>
            <a:ext cx="199569" cy="567728"/>
          </a:xfrm>
          <a:prstGeom prst="rect">
            <a:avLst/>
          </a:prstGeom>
          <a:noFill/>
          <a:ln w="9525">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Arc 104">
            <a:extLst>
              <a:ext uri="{FF2B5EF4-FFF2-40B4-BE49-F238E27FC236}">
                <a16:creationId xmlns:a16="http://schemas.microsoft.com/office/drawing/2014/main" id="{F597C13B-2E0A-4991-AAB1-7C9FA27EF12E}"/>
              </a:ext>
            </a:extLst>
          </p:cNvPr>
          <p:cNvSpPr/>
          <p:nvPr/>
        </p:nvSpPr>
        <p:spPr>
          <a:xfrm rot="14369589" flipV="1">
            <a:off x="7460781" y="3139419"/>
            <a:ext cx="535781" cy="473164"/>
          </a:xfrm>
          <a:prstGeom prst="arc">
            <a:avLst>
              <a:gd name="adj1" fmla="val 18698012"/>
              <a:gd name="adj2" fmla="val 0"/>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506558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CB7BC-E88F-4E86-AFAA-FE71F82FE617}"/>
              </a:ext>
            </a:extLst>
          </p:cNvPr>
          <p:cNvSpPr>
            <a:spLocks noGrp="1"/>
          </p:cNvSpPr>
          <p:nvPr>
            <p:ph type="title"/>
          </p:nvPr>
        </p:nvSpPr>
        <p:spPr/>
        <p:txBody>
          <a:bodyPr/>
          <a:lstStyle/>
          <a:p>
            <a:r>
              <a:rPr lang="en-US" dirty="0"/>
              <a:t>LED matching to DMD Example</a:t>
            </a:r>
          </a:p>
        </p:txBody>
      </p:sp>
      <p:sp>
        <p:nvSpPr>
          <p:cNvPr id="3" name="Content Placeholder 2">
            <a:extLst>
              <a:ext uri="{FF2B5EF4-FFF2-40B4-BE49-F238E27FC236}">
                <a16:creationId xmlns:a16="http://schemas.microsoft.com/office/drawing/2014/main" id="{875C2E14-F3B6-463A-B5A7-3B5C9C43BC7C}"/>
              </a:ext>
            </a:extLst>
          </p:cNvPr>
          <p:cNvSpPr>
            <a:spLocks noGrp="1"/>
          </p:cNvSpPr>
          <p:nvPr>
            <p:ph idx="1"/>
          </p:nvPr>
        </p:nvSpPr>
        <p:spPr>
          <a:xfrm>
            <a:off x="333378" y="786357"/>
            <a:ext cx="4148570" cy="3709449"/>
          </a:xfrm>
        </p:spPr>
        <p:txBody>
          <a:bodyPr/>
          <a:lstStyle/>
          <a:p>
            <a:r>
              <a:rPr lang="en-US" dirty="0"/>
              <a:t>0.47” TRP DMD</a:t>
            </a:r>
          </a:p>
          <a:p>
            <a:pPr lvl="1"/>
            <a:r>
              <a:rPr lang="en-US" dirty="0"/>
              <a:t>10.368mm x 5.184mm</a:t>
            </a:r>
          </a:p>
          <a:p>
            <a:pPr lvl="1"/>
            <a:r>
              <a:rPr lang="en-US" dirty="0"/>
              <a:t>17° Mirror Tilt</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4A39866A-7754-48A7-A172-F73E6238E2AC}"/>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B97888F-6AF7-4263-B69D-592D8C33BAC7}" type="slidenum">
              <a:rPr kumimoji="0" lang="en-US" sz="7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700" b="0" i="0" u="none" strike="noStrike" kern="1200" cap="none" spc="0" normalizeH="0" baseline="0" noProof="0" dirty="0">
              <a:ln>
                <a:noFill/>
              </a:ln>
              <a:solidFill>
                <a:srgbClr val="000000"/>
              </a:solidFill>
              <a:effectLst/>
              <a:uLnTx/>
              <a:uFillTx/>
              <a:latin typeface="Arial" charset="0"/>
              <a:ea typeface="+mn-ea"/>
              <a:cs typeface="+mn-cs"/>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B6F526C-4BA4-4A4F-BBFE-60B065FBA34B}"/>
                  </a:ext>
                </a:extLst>
              </p:cNvPr>
              <p:cNvSpPr txBox="1"/>
              <p:nvPr/>
            </p:nvSpPr>
            <p:spPr>
              <a:xfrm>
                <a:off x="4530434" y="726062"/>
                <a:ext cx="4358385" cy="119866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𝐸𝑡𝑒𝑛𝑑𝑢𝑒</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𝜋</m:t>
                      </m:r>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𝐴𝑟𝑒𝑎</m:t>
                      </m:r>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p>
                        <m:s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func>
                            <m:func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uncPr>
                            <m:fName>
                              <m:r>
                                <m:rPr>
                                  <m:sty m:val="p"/>
                                </m:rP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sin</m:t>
                              </m:r>
                            </m:fName>
                            <m:e>
                              <m:d>
                                <m:d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e>
                              </m:d>
                            </m:e>
                          </m:func>
                        </m:e>
                        <m: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𝜋</m:t>
                      </m:r>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∗10.368∗5.184∗</m:t>
                      </m:r>
                      <m:sSup>
                        <m:s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func>
                            <m:func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uncPr>
                            <m:fName>
                              <m:r>
                                <m:rPr>
                                  <m:sty m:val="p"/>
                                </m:rP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sin</m:t>
                              </m:r>
                            </m:fName>
                            <m:e>
                              <m:d>
                                <m:d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17°</m:t>
                                  </m:r>
                                </m:e>
                              </m:d>
                            </m:e>
                          </m:func>
                        </m:e>
                        <m: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14.43</m:t>
                      </m:r>
                      <m:sSup>
                        <m:s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𝑚𝑚</m:t>
                          </m:r>
                        </m:e>
                        <m: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𝑠𝑟</m:t>
                      </m:r>
                    </m:oMath>
                  </m:oMathPara>
                </a14:m>
                <a:endParaRPr kumimoji="0" lang="en-US" sz="1800" b="0" i="0" u="none" strike="noStrike" kern="1200" cap="none" spc="0" normalizeH="0" baseline="0" noProof="0" dirty="0">
                  <a:ln>
                    <a:noFill/>
                  </a:ln>
                  <a:solidFill>
                    <a:srgbClr val="000000"/>
                  </a:solidFill>
                  <a:effectLst/>
                  <a:uLnTx/>
                  <a:uFillTx/>
                  <a:latin typeface="Arial" charset="0"/>
                  <a:ea typeface="Cambria Math" panose="02040503050406030204" pitchFamily="18" charset="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5" name="TextBox 4">
                <a:extLst>
                  <a:ext uri="{FF2B5EF4-FFF2-40B4-BE49-F238E27FC236}">
                    <a16:creationId xmlns:a16="http://schemas.microsoft.com/office/drawing/2014/main" id="{1B6F526C-4BA4-4A4F-BBFE-60B065FBA34B}"/>
                  </a:ext>
                </a:extLst>
              </p:cNvPr>
              <p:cNvSpPr txBox="1">
                <a:spLocks noRot="1" noChangeAspect="1" noMove="1" noResize="1" noEditPoints="1" noAdjustHandles="1" noChangeArrowheads="1" noChangeShapeType="1" noTextEdit="1"/>
              </p:cNvSpPr>
              <p:nvPr/>
            </p:nvSpPr>
            <p:spPr>
              <a:xfrm>
                <a:off x="4530434" y="726062"/>
                <a:ext cx="4358385" cy="1198661"/>
              </a:xfrm>
              <a:prstGeom prst="rect">
                <a:avLst/>
              </a:prstGeom>
              <a:blipFill>
                <a:blip r:embed="rId2"/>
                <a:stretch>
                  <a:fillRect/>
                </a:stretch>
              </a:blipFill>
            </p:spPr>
            <p:txBody>
              <a:bodyPr/>
              <a:lstStyle/>
              <a:p>
                <a:r>
                  <a:rPr lang="en-US">
                    <a:noFill/>
                  </a:rPr>
                  <a:t> </a:t>
                </a:r>
              </a:p>
            </p:txBody>
          </p:sp>
        </mc:Fallback>
      </mc:AlternateContent>
      <p:sp>
        <p:nvSpPr>
          <p:cNvPr id="6" name="Arrow: Right 5">
            <a:extLst>
              <a:ext uri="{FF2B5EF4-FFF2-40B4-BE49-F238E27FC236}">
                <a16:creationId xmlns:a16="http://schemas.microsoft.com/office/drawing/2014/main" id="{0CA7105F-4989-4806-A8E8-6D3DF7C6AD31}"/>
              </a:ext>
            </a:extLst>
          </p:cNvPr>
          <p:cNvSpPr/>
          <p:nvPr/>
        </p:nvSpPr>
        <p:spPr>
          <a:xfrm>
            <a:off x="4097480" y="1086735"/>
            <a:ext cx="432954" cy="4710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a:extLst>
              <a:ext uri="{FF2B5EF4-FFF2-40B4-BE49-F238E27FC236}">
                <a16:creationId xmlns:a16="http://schemas.microsoft.com/office/drawing/2014/main" id="{1EC5620E-F0D8-4CEC-A74C-724952FCD751}"/>
              </a:ext>
            </a:extLst>
          </p:cNvPr>
          <p:cNvSpPr txBox="1"/>
          <p:nvPr/>
        </p:nvSpPr>
        <p:spPr>
          <a:xfrm>
            <a:off x="1072428" y="2036841"/>
            <a:ext cx="6916013" cy="369332"/>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000000"/>
                </a:solidFill>
                <a:effectLst/>
                <a:highlight>
                  <a:srgbClr val="FFFFCC"/>
                </a:highlight>
                <a:uLnTx/>
                <a:uFillTx/>
                <a:latin typeface="Arial" charset="0"/>
                <a:ea typeface="+mn-ea"/>
                <a:cs typeface="+mn-cs"/>
              </a:rPr>
              <a:t>Break up Etendue in X and Y dimensions (“optical invariant”)</a:t>
            </a:r>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9A6C8314-173D-4F7E-A52F-B4BC4696F44D}"/>
                  </a:ext>
                </a:extLst>
              </p:cNvPr>
              <p:cNvSpPr/>
              <p:nvPr/>
            </p:nvSpPr>
            <p:spPr>
              <a:xfrm>
                <a:off x="138545" y="2894875"/>
                <a:ext cx="3068782" cy="121142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𝐸</m:t>
                          </m:r>
                        </m:e>
                        <m:sub>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𝐷𝑀𝐷</m:t>
                              </m:r>
                            </m:sub>
                          </m:sSub>
                        </m:sub>
                      </m:s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𝑋</m:t>
                          </m:r>
                        </m:e>
                        <m: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𝐷𝑀𝐷</m:t>
                          </m:r>
                        </m:sub>
                      </m:s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unc>
                        <m:func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funcPr>
                        <m:fName>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𝑠𝑖𝑛</m:t>
                              </m:r>
                            </m:e>
                            <m: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fName>
                        <m:e>
                          <m:d>
                            <m:d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e>
                          </m:d>
                        </m:e>
                      </m:func>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10.368</m:t>
                      </m:r>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unc>
                        <m:func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uncPr>
                        <m:fName>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𝑠𝑖𝑛</m:t>
                              </m:r>
                            </m:e>
                            <m: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fName>
                        <m:e>
                          <m:d>
                            <m:d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17</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m:t>
                              </m:r>
                            </m:e>
                          </m:d>
                        </m:e>
                      </m:func>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3.03</m:t>
                      </m:r>
                    </m:oMath>
                  </m:oMathPara>
                </a14:m>
                <a:endParaRPr kumimoji="0" lang="en-US" sz="1800" b="0" i="0" u="none" strike="noStrike" kern="1200" cap="none" spc="0" normalizeH="0" baseline="0" noProof="0" dirty="0">
                  <a:ln>
                    <a:noFill/>
                  </a:ln>
                  <a:solidFill>
                    <a:srgbClr val="000000"/>
                  </a:solidFill>
                  <a:effectLst/>
                  <a:uLnTx/>
                  <a:uFillTx/>
                  <a:latin typeface="Arial" charset="0"/>
                  <a:ea typeface="Cambria Math" panose="02040503050406030204" pitchFamily="18" charset="0"/>
                  <a:cs typeface="+mn-cs"/>
                </a:endParaRPr>
              </a:p>
            </p:txBody>
          </p:sp>
        </mc:Choice>
        <mc:Fallback xmlns="">
          <p:sp>
            <p:nvSpPr>
              <p:cNvPr id="12" name="Rectangle 11">
                <a:extLst>
                  <a:ext uri="{FF2B5EF4-FFF2-40B4-BE49-F238E27FC236}">
                    <a16:creationId xmlns:a16="http://schemas.microsoft.com/office/drawing/2014/main" id="{9A6C8314-173D-4F7E-A52F-B4BC4696F44D}"/>
                  </a:ext>
                </a:extLst>
              </p:cNvPr>
              <p:cNvSpPr>
                <a:spLocks noRot="1" noChangeAspect="1" noMove="1" noResize="1" noEditPoints="1" noAdjustHandles="1" noChangeArrowheads="1" noChangeShapeType="1" noTextEdit="1"/>
              </p:cNvSpPr>
              <p:nvPr/>
            </p:nvSpPr>
            <p:spPr>
              <a:xfrm>
                <a:off x="138545" y="2894875"/>
                <a:ext cx="3068782" cy="1211422"/>
              </a:xfrm>
              <a:prstGeom prst="rect">
                <a:avLst/>
              </a:prstGeom>
              <a:blipFill>
                <a:blip r:embed="rId3"/>
                <a:stretch>
                  <a:fillRect/>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A1E5FE63-4448-40B1-A13F-70DA48803DC0}"/>
              </a:ext>
            </a:extLst>
          </p:cNvPr>
          <p:cNvSpPr txBox="1"/>
          <p:nvPr/>
        </p:nvSpPr>
        <p:spPr>
          <a:xfrm>
            <a:off x="1113993" y="2508739"/>
            <a:ext cx="1293234"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DMD</a:t>
            </a:r>
          </a:p>
        </p:txBody>
      </p:sp>
      <p:sp>
        <p:nvSpPr>
          <p:cNvPr id="14" name="TextBox 13">
            <a:extLst>
              <a:ext uri="{FF2B5EF4-FFF2-40B4-BE49-F238E27FC236}">
                <a16:creationId xmlns:a16="http://schemas.microsoft.com/office/drawing/2014/main" id="{2187AE00-986B-4C0B-BBC2-332D4A5CA7BA}"/>
              </a:ext>
            </a:extLst>
          </p:cNvPr>
          <p:cNvSpPr txBox="1"/>
          <p:nvPr/>
        </p:nvSpPr>
        <p:spPr>
          <a:xfrm>
            <a:off x="6023267" y="2502878"/>
            <a:ext cx="2199405"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LED </a:t>
            </a:r>
            <a:r>
              <a:rPr kumimoji="0" lang="en-US" sz="900" b="0" i="0" u="none" strike="noStrike" kern="1200" cap="none" spc="0" normalizeH="0" baseline="0" noProof="0" dirty="0">
                <a:ln>
                  <a:noFill/>
                </a:ln>
                <a:solidFill>
                  <a:srgbClr val="000000"/>
                </a:solidFill>
                <a:effectLst/>
                <a:uLnTx/>
                <a:uFillTx/>
                <a:latin typeface="Arial" charset="0"/>
                <a:ea typeface="+mn-ea"/>
                <a:cs typeface="+mn-cs"/>
              </a:rPr>
              <a:t>(Lambertian ±90° emission)</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A5FF8C22-E430-4189-85F5-3FB41586C027}"/>
                  </a:ext>
                </a:extLst>
              </p:cNvPr>
              <p:cNvSpPr/>
              <p:nvPr/>
            </p:nvSpPr>
            <p:spPr>
              <a:xfrm>
                <a:off x="2324100" y="2894874"/>
                <a:ext cx="3068782" cy="1267976"/>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𝐸</m:t>
                          </m:r>
                        </m:e>
                        <m:sub>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𝑦</m:t>
                              </m:r>
                            </m:e>
                            <m: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𝐷𝑀𝐷</m:t>
                              </m:r>
                            </m:sub>
                          </m:sSub>
                        </m:sub>
                      </m:s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𝑌</m:t>
                          </m:r>
                        </m:e>
                        <m: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𝐷𝑀𝐷</m:t>
                          </m:r>
                        </m:sub>
                      </m:s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unc>
                        <m:func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funcPr>
                        <m:fName>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𝑠𝑖𝑛</m:t>
                              </m:r>
                            </m:e>
                            <m: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fName>
                        <m:e>
                          <m:d>
                            <m:d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e>
                          </m:d>
                        </m:e>
                      </m:func>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5.184</m:t>
                      </m:r>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unc>
                        <m:func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uncPr>
                        <m:fName>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𝑠𝑖𝑛</m:t>
                              </m:r>
                            </m:e>
                            <m: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fName>
                        <m:e>
                          <m:d>
                            <m:d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17</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m:t>
                              </m:r>
                            </m:e>
                          </m:d>
                        </m:e>
                      </m:func>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1.52</m:t>
                      </m:r>
                    </m:oMath>
                  </m:oMathPara>
                </a14:m>
                <a:endParaRPr kumimoji="0" lang="en-US" sz="1800" b="0" i="0" u="none" strike="noStrike" kern="1200" cap="none" spc="0" normalizeH="0" baseline="0" noProof="0" dirty="0">
                  <a:ln>
                    <a:noFill/>
                  </a:ln>
                  <a:solidFill>
                    <a:srgbClr val="000000"/>
                  </a:solidFill>
                  <a:effectLst/>
                  <a:uLnTx/>
                  <a:uFillTx/>
                  <a:latin typeface="Arial" charset="0"/>
                  <a:ea typeface="Cambria Math" panose="02040503050406030204" pitchFamily="18" charset="0"/>
                  <a:cs typeface="+mn-cs"/>
                </a:endParaRPr>
              </a:p>
            </p:txBody>
          </p:sp>
        </mc:Choice>
        <mc:Fallback xmlns="">
          <p:sp>
            <p:nvSpPr>
              <p:cNvPr id="15" name="Rectangle 14">
                <a:extLst>
                  <a:ext uri="{FF2B5EF4-FFF2-40B4-BE49-F238E27FC236}">
                    <a16:creationId xmlns:a16="http://schemas.microsoft.com/office/drawing/2014/main" id="{A5FF8C22-E430-4189-85F5-3FB41586C027}"/>
                  </a:ext>
                </a:extLst>
              </p:cNvPr>
              <p:cNvSpPr>
                <a:spLocks noRot="1" noChangeAspect="1" noMove="1" noResize="1" noEditPoints="1" noAdjustHandles="1" noChangeArrowheads="1" noChangeShapeType="1" noTextEdit="1"/>
              </p:cNvSpPr>
              <p:nvPr/>
            </p:nvSpPr>
            <p:spPr>
              <a:xfrm>
                <a:off x="2324100" y="2894874"/>
                <a:ext cx="3068782" cy="1267976"/>
              </a:xfrm>
              <a:prstGeom prst="rect">
                <a:avLst/>
              </a:prstGeom>
              <a:blipFill>
                <a:blip r:embed="rId4"/>
                <a:stretch>
                  <a:fillRect/>
                </a:stretch>
              </a:blipFill>
            </p:spPr>
            <p:txBody>
              <a:bodyPr/>
              <a:lstStyle/>
              <a:p>
                <a:r>
                  <a:rPr lang="en-US">
                    <a:noFill/>
                  </a:rPr>
                  <a:t> </a:t>
                </a:r>
              </a:p>
            </p:txBody>
          </p:sp>
        </mc:Fallback>
      </mc:AlternateContent>
      <p:cxnSp>
        <p:nvCxnSpPr>
          <p:cNvPr id="17" name="Straight Connector 16">
            <a:extLst>
              <a:ext uri="{FF2B5EF4-FFF2-40B4-BE49-F238E27FC236}">
                <a16:creationId xmlns:a16="http://schemas.microsoft.com/office/drawing/2014/main" id="{B16A05D5-2066-496C-871D-90B8C5AFB1C8}"/>
              </a:ext>
            </a:extLst>
          </p:cNvPr>
          <p:cNvCxnSpPr/>
          <p:nvPr/>
        </p:nvCxnSpPr>
        <p:spPr>
          <a:xfrm>
            <a:off x="4499264" y="2571750"/>
            <a:ext cx="0" cy="1948433"/>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4652A8C2-5DE2-47B3-9937-D1112D4E9C4B}"/>
                  </a:ext>
                </a:extLst>
              </p:cNvPr>
              <p:cNvSpPr/>
              <p:nvPr/>
            </p:nvSpPr>
            <p:spPr>
              <a:xfrm>
                <a:off x="4639106" y="2880318"/>
                <a:ext cx="2811173" cy="1482072"/>
              </a:xfrm>
              <a:prstGeom prst="rect">
                <a:avLst/>
              </a:prstGeom>
            </p:spPr>
            <p:txBody>
              <a:bodyPr wrap="square" lIns="0" rIns="0">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𝐸</m:t>
                          </m:r>
                        </m:e>
                        <m:sub>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𝐷𝑀𝐷</m:t>
                              </m:r>
                            </m:sub>
                          </m:sSub>
                        </m:sub>
                      </m:s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𝐸</m:t>
                          </m:r>
                        </m:e>
                        <m:sub>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𝐿𝐸𝐷</m:t>
                              </m:r>
                            </m:sub>
                          </m:sSub>
                        </m:sub>
                      </m:s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=1.52</m:t>
                      </m:r>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𝑋</m:t>
                          </m:r>
                        </m:e>
                        <m: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𝐿𝐸𝐷</m:t>
                          </m:r>
                        </m:sub>
                      </m:s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unc>
                        <m:func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funcPr>
                        <m:fName>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𝑠𝑖𝑛</m:t>
                              </m:r>
                            </m:e>
                            <m: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fName>
                        <m:e>
                          <m:d>
                            <m:d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e>
                          </m:d>
                        </m:e>
                      </m:func>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𝑋</m:t>
                          </m:r>
                        </m:e>
                        <m: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𝐿𝐸𝐷</m:t>
                          </m:r>
                        </m:sub>
                      </m:s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unc>
                        <m:func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uncPr>
                        <m:fName>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𝑠𝑖𝑛</m:t>
                              </m:r>
                            </m:e>
                            <m: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fName>
                        <m:e>
                          <m:d>
                            <m:d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90</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m:t>
                              </m:r>
                            </m:e>
                          </m:d>
                        </m:e>
                      </m:func>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𝑋</m:t>
                          </m:r>
                        </m:e>
                        <m: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𝐿𝐸𝐷</m:t>
                          </m:r>
                        </m:sub>
                      </m:s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=3.03</m:t>
                      </m:r>
                    </m:oMath>
                  </m:oMathPara>
                </a14:m>
                <a:endParaRPr kumimoji="0" lang="en-US" sz="1800" b="0" i="0" u="none" strike="noStrike" kern="1200" cap="none" spc="0" normalizeH="0" baseline="0" noProof="0" dirty="0">
                  <a:ln>
                    <a:noFill/>
                  </a:ln>
                  <a:solidFill>
                    <a:srgbClr val="000000"/>
                  </a:solidFill>
                  <a:effectLst/>
                  <a:uLnTx/>
                  <a:uFillTx/>
                  <a:latin typeface="Arial" charset="0"/>
                  <a:ea typeface="Cambria Math" panose="02040503050406030204" pitchFamily="18" charset="0"/>
                  <a:cs typeface="+mn-cs"/>
                </a:endParaRPr>
              </a:p>
            </p:txBody>
          </p:sp>
        </mc:Choice>
        <mc:Fallback xmlns="">
          <p:sp>
            <p:nvSpPr>
              <p:cNvPr id="18" name="Rectangle 17">
                <a:extLst>
                  <a:ext uri="{FF2B5EF4-FFF2-40B4-BE49-F238E27FC236}">
                    <a16:creationId xmlns:a16="http://schemas.microsoft.com/office/drawing/2014/main" id="{4652A8C2-5DE2-47B3-9937-D1112D4E9C4B}"/>
                  </a:ext>
                </a:extLst>
              </p:cNvPr>
              <p:cNvSpPr>
                <a:spLocks noRot="1" noChangeAspect="1" noMove="1" noResize="1" noEditPoints="1" noAdjustHandles="1" noChangeArrowheads="1" noChangeShapeType="1" noTextEdit="1"/>
              </p:cNvSpPr>
              <p:nvPr/>
            </p:nvSpPr>
            <p:spPr>
              <a:xfrm>
                <a:off x="4639106" y="2880318"/>
                <a:ext cx="2811173" cy="1482072"/>
              </a:xfrm>
              <a:prstGeom prst="rect">
                <a:avLst/>
              </a:prstGeom>
              <a:blipFill>
                <a:blip r:embed="rId5"/>
                <a:stretch>
                  <a:fillRect l="-10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12659EF8-A8BE-4F71-A77E-C95CF3B9F3DF}"/>
                  </a:ext>
                </a:extLst>
              </p:cNvPr>
              <p:cNvSpPr/>
              <p:nvPr/>
            </p:nvSpPr>
            <p:spPr>
              <a:xfrm>
                <a:off x="6667503" y="2888426"/>
                <a:ext cx="2978725" cy="1538626"/>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𝐸</m:t>
                          </m:r>
                        </m:e>
                        <m:sub>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𝑦</m:t>
                              </m:r>
                            </m:e>
                            <m: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𝐷𝑀𝐷</m:t>
                              </m:r>
                            </m:sub>
                          </m:sSub>
                        </m:sub>
                      </m:s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𝐸</m:t>
                          </m:r>
                        </m:e>
                        <m:sub>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𝑦</m:t>
                              </m:r>
                            </m:e>
                            <m: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𝐿𝐸𝐷</m:t>
                              </m:r>
                            </m:sub>
                          </m:sSub>
                        </m:sub>
                      </m:s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0.85</m:t>
                      </m:r>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𝑌</m:t>
                          </m:r>
                        </m:e>
                        <m: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𝐿𝐸𝐷</m:t>
                          </m:r>
                        </m:sub>
                      </m:s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unc>
                        <m:func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uncPr>
                        <m:fName>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𝑠𝑖𝑛</m:t>
                              </m:r>
                            </m:e>
                            <m: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fName>
                        <m:e>
                          <m:d>
                            <m:d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e>
                          </m:d>
                        </m:e>
                      </m:func>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𝑌</m:t>
                          </m:r>
                        </m:e>
                        <m: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𝐿𝐸𝐷</m:t>
                          </m:r>
                        </m:sub>
                      </m:s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unc>
                        <m:func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uncPr>
                        <m:fName>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𝑠𝑖𝑛</m:t>
                              </m:r>
                            </m:e>
                            <m: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fName>
                        <m:e>
                          <m:d>
                            <m:d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90</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m:t>
                              </m:r>
                            </m:e>
                          </m:d>
                        </m:e>
                      </m:func>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𝑌</m:t>
                          </m:r>
                        </m:e>
                        <m: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𝐿𝐸𝐷</m:t>
                          </m:r>
                        </m:sub>
                      </m:s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1.52</m:t>
                      </m:r>
                    </m:oMath>
                  </m:oMathPara>
                </a14:m>
                <a:endParaRPr kumimoji="0" lang="en-US" sz="1800" b="0" i="0" u="none" strike="noStrike" kern="1200" cap="none" spc="0" normalizeH="0" baseline="0" noProof="0" dirty="0">
                  <a:ln>
                    <a:noFill/>
                  </a:ln>
                  <a:solidFill>
                    <a:srgbClr val="000000"/>
                  </a:solidFill>
                  <a:effectLst/>
                  <a:uLnTx/>
                  <a:uFillTx/>
                  <a:latin typeface="Arial" charset="0"/>
                  <a:ea typeface="Cambria Math" panose="02040503050406030204" pitchFamily="18" charset="0"/>
                  <a:cs typeface="+mn-cs"/>
                </a:endParaRPr>
              </a:p>
            </p:txBody>
          </p:sp>
        </mc:Choice>
        <mc:Fallback xmlns="">
          <p:sp>
            <p:nvSpPr>
              <p:cNvPr id="20" name="Rectangle 19">
                <a:extLst>
                  <a:ext uri="{FF2B5EF4-FFF2-40B4-BE49-F238E27FC236}">
                    <a16:creationId xmlns:a16="http://schemas.microsoft.com/office/drawing/2014/main" id="{12659EF8-A8BE-4F71-A77E-C95CF3B9F3DF}"/>
                  </a:ext>
                </a:extLst>
              </p:cNvPr>
              <p:cNvSpPr>
                <a:spLocks noRot="1" noChangeAspect="1" noMove="1" noResize="1" noEditPoints="1" noAdjustHandles="1" noChangeArrowheads="1" noChangeShapeType="1" noTextEdit="1"/>
              </p:cNvSpPr>
              <p:nvPr/>
            </p:nvSpPr>
            <p:spPr>
              <a:xfrm>
                <a:off x="6667503" y="2888426"/>
                <a:ext cx="2978725" cy="1538626"/>
              </a:xfrm>
              <a:prstGeom prst="rect">
                <a:avLst/>
              </a:prstGeom>
              <a:blipFill>
                <a:blip r:embed="rId6"/>
                <a:stretch>
                  <a:fillRect/>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0A109F90-74A2-4EC9-936D-A08EEBBD56D9}"/>
              </a:ext>
            </a:extLst>
          </p:cNvPr>
          <p:cNvSpPr txBox="1"/>
          <p:nvPr/>
        </p:nvSpPr>
        <p:spPr>
          <a:xfrm>
            <a:off x="133134" y="4292952"/>
            <a:ext cx="4296209"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1" u="none" strike="noStrike" kern="1200" cap="none" spc="0" normalizeH="0" baseline="0" noProof="0" dirty="0">
                <a:ln>
                  <a:noFill/>
                </a:ln>
                <a:solidFill>
                  <a:srgbClr val="000000"/>
                </a:solidFill>
                <a:effectLst/>
                <a:uLnTx/>
                <a:uFillTx/>
                <a:latin typeface="Arial" charset="0"/>
                <a:ea typeface="+mn-ea"/>
                <a:cs typeface="+mn-cs"/>
              </a:rPr>
              <a:t>Note: overfill &amp; </a:t>
            </a:r>
            <a:r>
              <a:rPr kumimoji="0" lang="en-US" sz="1000" b="0" i="1" u="none" strike="noStrike" kern="1200" cap="none" spc="0" normalizeH="0" baseline="0" noProof="0" dirty="0" err="1">
                <a:ln>
                  <a:noFill/>
                </a:ln>
                <a:solidFill>
                  <a:srgbClr val="000000"/>
                </a:solidFill>
                <a:effectLst/>
                <a:uLnTx/>
                <a:uFillTx/>
                <a:latin typeface="Arial" charset="0"/>
                <a:ea typeface="+mn-ea"/>
                <a:cs typeface="+mn-cs"/>
              </a:rPr>
              <a:t>anamorphism</a:t>
            </a:r>
            <a:r>
              <a:rPr kumimoji="0" lang="en-US" sz="1000" b="0" i="1" u="none" strike="noStrike" kern="1200" cap="none" spc="0" normalizeH="0" baseline="0" noProof="0" dirty="0">
                <a:ln>
                  <a:noFill/>
                </a:ln>
                <a:solidFill>
                  <a:srgbClr val="000000"/>
                </a:solidFill>
                <a:effectLst/>
                <a:uLnTx/>
                <a:uFillTx/>
                <a:latin typeface="Arial" charset="0"/>
                <a:ea typeface="+mn-ea"/>
                <a:cs typeface="+mn-cs"/>
              </a:rPr>
              <a:t> not included in these example calculations</a:t>
            </a:r>
          </a:p>
        </p:txBody>
      </p:sp>
    </p:spTree>
    <p:extLst>
      <p:ext uri="{BB962C8B-B14F-4D97-AF65-F5344CB8AC3E}">
        <p14:creationId xmlns:p14="http://schemas.microsoft.com/office/powerpoint/2010/main" val="24756526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06309EF-D618-41E4-8B2C-364ECA4A36A7}"/>
              </a:ext>
            </a:extLst>
          </p:cNvPr>
          <p:cNvSpPr/>
          <p:nvPr/>
        </p:nvSpPr>
        <p:spPr>
          <a:xfrm>
            <a:off x="604045" y="1592037"/>
            <a:ext cx="8613255" cy="1892826"/>
          </a:xfrm>
          <a:prstGeom prst="rect">
            <a:avLst/>
          </a:prstGeom>
        </p:spPr>
        <p:txBody>
          <a:bodyPr wrap="none">
            <a:spAutoFit/>
          </a:bodyPr>
          <a:lstStyle/>
          <a:p>
            <a:r>
              <a:rPr lang="en-US" sz="1300" i="1" dirty="0" err="1"/>
              <a:t>transmission</a:t>
            </a:r>
            <a:r>
              <a:rPr lang="en-US" sz="1300" i="1" baseline="-25000" dirty="0" err="1"/>
              <a:t>window</a:t>
            </a:r>
            <a:r>
              <a:rPr lang="en-US" sz="1300" i="1" dirty="0"/>
              <a:t>     </a:t>
            </a:r>
            <a:r>
              <a:rPr lang="en-US" altLang="ja-JP" sz="1300" dirty="0">
                <a:solidFill>
                  <a:srgbClr val="000000"/>
                </a:solidFill>
                <a:ea typeface="MS Mincho" pitchFamily="49" charset="-128"/>
                <a:cs typeface="Times New Roman" pitchFamily="18" charset="0"/>
              </a:rPr>
              <a:t>is window transmission including four anti-reflection surfaces</a:t>
            </a:r>
            <a:endParaRPr lang="en-US" altLang="ja-JP" sz="1300" dirty="0">
              <a:solidFill>
                <a:srgbClr val="000000"/>
              </a:solidFill>
            </a:endParaRPr>
          </a:p>
          <a:p>
            <a:endParaRPr lang="en-US" sz="1300" i="1" dirty="0"/>
          </a:p>
          <a:p>
            <a:r>
              <a:rPr lang="en-US" sz="1300" i="1" dirty="0" err="1"/>
              <a:t>reflectivity</a:t>
            </a:r>
            <a:r>
              <a:rPr lang="en-US" sz="1300" i="1" baseline="-25000" dirty="0" err="1"/>
              <a:t>mirror</a:t>
            </a:r>
            <a:r>
              <a:rPr lang="en-US" sz="1300" i="1" dirty="0"/>
              <a:t>           </a:t>
            </a:r>
            <a:r>
              <a:rPr lang="en-US" sz="1300" dirty="0"/>
              <a:t>is the mirror reflectivity </a:t>
            </a:r>
          </a:p>
          <a:p>
            <a:endParaRPr lang="en-US" sz="1300" i="1" dirty="0"/>
          </a:p>
          <a:p>
            <a:r>
              <a:rPr lang="en-US" sz="1300" i="1" dirty="0" err="1"/>
              <a:t>efficiency</a:t>
            </a:r>
            <a:r>
              <a:rPr lang="en-US" sz="1300" i="1" baseline="-25000" dirty="0" err="1"/>
              <a:t>diffraction</a:t>
            </a:r>
            <a:r>
              <a:rPr lang="en-US" sz="1300" i="1" dirty="0"/>
              <a:t>        </a:t>
            </a:r>
            <a:r>
              <a:rPr lang="en-US" altLang="ja-JP" sz="1300" dirty="0">
                <a:solidFill>
                  <a:srgbClr val="000000"/>
                </a:solidFill>
                <a:ea typeface="MS Mincho" pitchFamily="49" charset="-128"/>
                <a:cs typeface="Times New Roman" pitchFamily="18" charset="0"/>
              </a:rPr>
              <a:t>is the mirror array photopic diffraction efficiency into a given F/#</a:t>
            </a:r>
          </a:p>
          <a:p>
            <a:endParaRPr lang="en-US" altLang="ja-JP" sz="1300" dirty="0">
              <a:solidFill>
                <a:srgbClr val="000000"/>
              </a:solidFill>
              <a:ea typeface="MS Mincho" pitchFamily="49" charset="-128"/>
              <a:cs typeface="Times New Roman" pitchFamily="18" charset="0"/>
            </a:endParaRPr>
          </a:p>
          <a:p>
            <a:r>
              <a:rPr lang="en-US" sz="1300" i="1" dirty="0" err="1"/>
              <a:t>efficiency</a:t>
            </a:r>
            <a:r>
              <a:rPr lang="en-US" sz="1300" i="1" baseline="-25000" dirty="0" err="1"/>
              <a:t>fillfactor</a:t>
            </a:r>
            <a:r>
              <a:rPr lang="en-US" altLang="ja-JP" sz="1300" dirty="0">
                <a:solidFill>
                  <a:srgbClr val="000000"/>
                </a:solidFill>
                <a:ea typeface="MS Mincho" pitchFamily="49" charset="-128"/>
                <a:cs typeface="Times New Roman" pitchFamily="18" charset="0"/>
              </a:rPr>
              <a:t>          is the fractional mirror coverage (on-state mirrors) projected in the direction of the illumination</a:t>
            </a:r>
            <a:endParaRPr lang="en-US" altLang="ja-JP" sz="1300" dirty="0">
              <a:solidFill>
                <a:srgbClr val="000000"/>
              </a:solidFill>
            </a:endParaRPr>
          </a:p>
          <a:p>
            <a:endParaRPr lang="en-US" altLang="ja-JP" sz="1300" dirty="0">
              <a:solidFill>
                <a:srgbClr val="000000"/>
              </a:solidFill>
            </a:endParaRPr>
          </a:p>
          <a:p>
            <a:endParaRPr lang="en-US" sz="1300" dirty="0"/>
          </a:p>
        </p:txBody>
      </p:sp>
      <p:sp>
        <p:nvSpPr>
          <p:cNvPr id="2" name="Title 1">
            <a:extLst>
              <a:ext uri="{FF2B5EF4-FFF2-40B4-BE49-F238E27FC236}">
                <a16:creationId xmlns:a16="http://schemas.microsoft.com/office/drawing/2014/main" id="{5273167B-39E0-44C7-B994-112BCC119374}"/>
              </a:ext>
            </a:extLst>
          </p:cNvPr>
          <p:cNvSpPr>
            <a:spLocks noGrp="1"/>
          </p:cNvSpPr>
          <p:nvPr>
            <p:ph type="title"/>
          </p:nvPr>
        </p:nvSpPr>
        <p:spPr/>
        <p:txBody>
          <a:bodyPr/>
          <a:lstStyle/>
          <a:p>
            <a:r>
              <a:rPr lang="en-US" dirty="0"/>
              <a:t>DMD Efficiency</a:t>
            </a:r>
            <a:br>
              <a:rPr lang="en-US" dirty="0"/>
            </a:br>
            <a:r>
              <a:rPr lang="en-US" sz="1200" dirty="0"/>
              <a:t>Example: 7.6μm pixel with f/2.4 optics</a:t>
            </a:r>
            <a:endParaRPr lang="en-US" dirty="0"/>
          </a:p>
        </p:txBody>
      </p:sp>
      <p:sp>
        <p:nvSpPr>
          <p:cNvPr id="4" name="Slide Number Placeholder 3">
            <a:extLst>
              <a:ext uri="{FF2B5EF4-FFF2-40B4-BE49-F238E27FC236}">
                <a16:creationId xmlns:a16="http://schemas.microsoft.com/office/drawing/2014/main" id="{6EB22407-C29D-4160-88DE-D0B9BCCAFAB7}"/>
              </a:ext>
            </a:extLst>
          </p:cNvPr>
          <p:cNvSpPr>
            <a:spLocks noGrp="1"/>
          </p:cNvSpPr>
          <p:nvPr>
            <p:ph type="sldNum" sz="quarter" idx="10"/>
          </p:nvPr>
        </p:nvSpPr>
        <p:spPr>
          <a:xfrm>
            <a:off x="6667503" y="4442792"/>
            <a:ext cx="2133600" cy="154782"/>
          </a:xfrm>
        </p:spPr>
        <p:txBody>
          <a:bodyPr/>
          <a:lstStyle/>
          <a:p>
            <a:pPr>
              <a:defRPr/>
            </a:pPr>
            <a:fld id="{2B97888F-6AF7-4263-B69D-592D8C33BAC7}" type="slidenum">
              <a:rPr lang="en-US" smtClean="0"/>
              <a:pPr>
                <a:defRPr/>
              </a:pPr>
              <a:t>22</a:t>
            </a:fld>
            <a:endParaRPr lang="en-US"/>
          </a:p>
        </p:txBody>
      </p:sp>
      <p:sp>
        <p:nvSpPr>
          <p:cNvPr id="10" name="Rectangle 7">
            <a:extLst>
              <a:ext uri="{FF2B5EF4-FFF2-40B4-BE49-F238E27FC236}">
                <a16:creationId xmlns:a16="http://schemas.microsoft.com/office/drawing/2014/main" id="{D195F57C-EBA2-46E7-B91C-CB91612EA933}"/>
              </a:ext>
            </a:extLst>
          </p:cNvPr>
          <p:cNvSpPr>
            <a:spLocks noChangeArrowheads="1"/>
          </p:cNvSpPr>
          <p:nvPr/>
        </p:nvSpPr>
        <p:spPr bwMode="auto">
          <a:xfrm>
            <a:off x="177987" y="1361205"/>
            <a:ext cx="679994"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altLang="ja-JP" sz="1200" dirty="0">
                <a:solidFill>
                  <a:srgbClr val="000000"/>
                </a:solidFill>
                <a:latin typeface="+mj-lt"/>
                <a:ea typeface="MS Mincho" pitchFamily="49" charset="-128"/>
                <a:cs typeface="Times New Roman" pitchFamily="18" charset="0"/>
              </a:rPr>
              <a:t>Where </a:t>
            </a:r>
            <a:endParaRPr lang="en-US" altLang="ja-JP" sz="1200" dirty="0">
              <a:solidFill>
                <a:srgbClr val="000000"/>
              </a:solidFill>
              <a:latin typeface="+mj-lt"/>
            </a:endParaRPr>
          </a:p>
          <a:p>
            <a:pPr eaLnBrk="0" fontAlgn="base" hangingPunct="0">
              <a:spcBef>
                <a:spcPct val="0"/>
              </a:spcBef>
              <a:spcAft>
                <a:spcPct val="0"/>
              </a:spcAft>
            </a:pPr>
            <a:endParaRPr lang="en-US" altLang="ja-JP" sz="1200" dirty="0">
              <a:solidFill>
                <a:srgbClr val="000000"/>
              </a:solidFill>
              <a:latin typeface="+mj-lt"/>
            </a:endParaRPr>
          </a:p>
        </p:txBody>
      </p:sp>
      <p:sp>
        <p:nvSpPr>
          <p:cNvPr id="15" name="Rectangle 14">
            <a:extLst>
              <a:ext uri="{FF2B5EF4-FFF2-40B4-BE49-F238E27FC236}">
                <a16:creationId xmlns:a16="http://schemas.microsoft.com/office/drawing/2014/main" id="{B2618059-5ED0-4466-9F17-A809B4C5FD97}"/>
              </a:ext>
            </a:extLst>
          </p:cNvPr>
          <p:cNvSpPr/>
          <p:nvPr/>
        </p:nvSpPr>
        <p:spPr>
          <a:xfrm>
            <a:off x="231775" y="3225484"/>
            <a:ext cx="8806937" cy="523220"/>
          </a:xfrm>
          <a:prstGeom prst="rect">
            <a:avLst/>
          </a:prstGeom>
        </p:spPr>
        <p:txBody>
          <a:bodyPr wrap="square">
            <a:spAutoFit/>
          </a:bodyPr>
          <a:lstStyle/>
          <a:p>
            <a:pPr algn="ctr" eaLnBrk="0" fontAlgn="base" hangingPunct="0">
              <a:spcBef>
                <a:spcPct val="0"/>
              </a:spcBef>
              <a:spcAft>
                <a:spcPct val="0"/>
              </a:spcAft>
            </a:pPr>
            <a:r>
              <a:rPr lang="en-US" altLang="ja-JP" sz="1400" dirty="0">
                <a:solidFill>
                  <a:srgbClr val="000000"/>
                </a:solidFill>
                <a:latin typeface="+mj-lt"/>
                <a:ea typeface="MS Mincho" pitchFamily="49" charset="-128"/>
                <a:cs typeface="Times New Roman" pitchFamily="18" charset="0"/>
              </a:rPr>
              <a:t>It should be noted that the first three factors depend on wavelength so more accurate results are obtained by calculating efficiency as a function of color and f/#</a:t>
            </a:r>
            <a:r>
              <a:rPr lang="en-US" altLang="ja-JP" sz="1400" dirty="0">
                <a:solidFill>
                  <a:srgbClr val="000000"/>
                </a:solidFill>
                <a:latin typeface="+mj-lt"/>
              </a:rPr>
              <a:t> </a:t>
            </a:r>
          </a:p>
        </p:txBody>
      </p:sp>
      <p:sp>
        <p:nvSpPr>
          <p:cNvPr id="16" name="Rectangle 15">
            <a:extLst>
              <a:ext uri="{FF2B5EF4-FFF2-40B4-BE49-F238E27FC236}">
                <a16:creationId xmlns:a16="http://schemas.microsoft.com/office/drawing/2014/main" id="{64608143-EF4F-4542-BB07-2C526C095C6F}"/>
              </a:ext>
            </a:extLst>
          </p:cNvPr>
          <p:cNvSpPr/>
          <p:nvPr/>
        </p:nvSpPr>
        <p:spPr>
          <a:xfrm>
            <a:off x="1751013" y="3803788"/>
            <a:ext cx="5419724" cy="307777"/>
          </a:xfrm>
          <a:prstGeom prst="rect">
            <a:avLst/>
          </a:prstGeom>
          <a:solidFill>
            <a:srgbClr val="F8FEA8"/>
          </a:solidFill>
          <a:ln>
            <a:solidFill>
              <a:schemeClr val="tx2"/>
            </a:solidFill>
          </a:ln>
        </p:spPr>
        <p:txBody>
          <a:bodyPr wrap="square">
            <a:spAutoFit/>
          </a:bodyPr>
          <a:lstStyle/>
          <a:p>
            <a:pPr algn="ctr"/>
            <a:r>
              <a:rPr lang="en-US" sz="1400" dirty="0">
                <a:solidFill>
                  <a:srgbClr val="000000"/>
                </a:solidFill>
                <a:latin typeface="+mj-lt"/>
              </a:rPr>
              <a:t>DMD efficiency = 0.96 </a:t>
            </a:r>
            <a:r>
              <a:rPr lang="en-US" sz="1400" i="1" dirty="0"/>
              <a:t>×</a:t>
            </a:r>
            <a:r>
              <a:rPr lang="en-US" sz="1400" dirty="0">
                <a:solidFill>
                  <a:srgbClr val="000000"/>
                </a:solidFill>
                <a:latin typeface="+mj-lt"/>
              </a:rPr>
              <a:t> 0.89 </a:t>
            </a:r>
            <a:r>
              <a:rPr lang="en-US" sz="1400" i="1" dirty="0"/>
              <a:t>×</a:t>
            </a:r>
            <a:r>
              <a:rPr lang="en-US" sz="1400" dirty="0">
                <a:solidFill>
                  <a:srgbClr val="000000"/>
                </a:solidFill>
                <a:latin typeface="+mj-lt"/>
              </a:rPr>
              <a:t> 0.84 </a:t>
            </a:r>
            <a:r>
              <a:rPr lang="en-US" sz="1400" i="1" dirty="0"/>
              <a:t>×</a:t>
            </a:r>
            <a:r>
              <a:rPr lang="en-US" sz="1400" dirty="0">
                <a:solidFill>
                  <a:srgbClr val="000000"/>
                </a:solidFill>
                <a:latin typeface="+mj-lt"/>
              </a:rPr>
              <a:t> 0.93 = 0.67</a:t>
            </a:r>
          </a:p>
        </p:txBody>
      </p:sp>
      <p:sp>
        <p:nvSpPr>
          <p:cNvPr id="17" name="TextBox 16">
            <a:extLst>
              <a:ext uri="{FF2B5EF4-FFF2-40B4-BE49-F238E27FC236}">
                <a16:creationId xmlns:a16="http://schemas.microsoft.com/office/drawing/2014/main" id="{8E782DC3-8BE3-4E1E-815A-FA7B8AD30922}"/>
              </a:ext>
            </a:extLst>
          </p:cNvPr>
          <p:cNvSpPr txBox="1"/>
          <p:nvPr/>
        </p:nvSpPr>
        <p:spPr>
          <a:xfrm>
            <a:off x="231775" y="882712"/>
            <a:ext cx="8716963" cy="353943"/>
          </a:xfrm>
          <a:prstGeom prst="rect">
            <a:avLst/>
          </a:prstGeom>
          <a:noFill/>
          <a:ln w="19050">
            <a:solidFill>
              <a:schemeClr val="accent1"/>
            </a:solidFill>
          </a:ln>
        </p:spPr>
        <p:txBody>
          <a:bodyPr wrap="square" rtlCol="0">
            <a:spAutoFit/>
          </a:bodyPr>
          <a:lstStyle/>
          <a:p>
            <a:pPr algn="ctr"/>
            <a:r>
              <a:rPr lang="en-US" sz="1700" i="1" dirty="0" err="1"/>
              <a:t>Efficiency</a:t>
            </a:r>
            <a:r>
              <a:rPr lang="en-US" sz="1700" i="1" baseline="-25000" dirty="0" err="1"/>
              <a:t>DMD</a:t>
            </a:r>
            <a:r>
              <a:rPr lang="en-US" sz="1700" i="1" dirty="0"/>
              <a:t> = </a:t>
            </a:r>
            <a:r>
              <a:rPr lang="en-US" sz="1700" i="1" dirty="0" err="1"/>
              <a:t>transmission</a:t>
            </a:r>
            <a:r>
              <a:rPr lang="en-US" sz="1700" i="1" baseline="-25000" dirty="0" err="1"/>
              <a:t>window</a:t>
            </a:r>
            <a:r>
              <a:rPr lang="en-US" sz="1700" i="1" dirty="0"/>
              <a:t> × </a:t>
            </a:r>
            <a:r>
              <a:rPr lang="en-US" sz="1700" i="1" dirty="0" err="1"/>
              <a:t>reflectivity</a:t>
            </a:r>
            <a:r>
              <a:rPr lang="en-US" sz="1700" i="1" baseline="-25000" dirty="0" err="1"/>
              <a:t>mirror</a:t>
            </a:r>
            <a:r>
              <a:rPr lang="en-US" sz="1700" i="1" dirty="0"/>
              <a:t> × </a:t>
            </a:r>
            <a:r>
              <a:rPr lang="en-US" sz="1700" i="1" dirty="0" err="1"/>
              <a:t>efficiency</a:t>
            </a:r>
            <a:r>
              <a:rPr lang="en-US" sz="1700" i="1" baseline="-25000" dirty="0" err="1"/>
              <a:t>diffraction</a:t>
            </a:r>
            <a:r>
              <a:rPr lang="en-US" sz="1700" i="1" dirty="0"/>
              <a:t> × </a:t>
            </a:r>
            <a:r>
              <a:rPr lang="en-US" sz="1700" i="1" dirty="0" err="1"/>
              <a:t>efficiency</a:t>
            </a:r>
            <a:r>
              <a:rPr lang="en-US" sz="1700" i="1" baseline="-25000" dirty="0" err="1"/>
              <a:t>fillfactor</a:t>
            </a:r>
            <a:endParaRPr lang="en-US" sz="1700" i="1" dirty="0"/>
          </a:p>
        </p:txBody>
      </p:sp>
      <p:sp>
        <p:nvSpPr>
          <p:cNvPr id="21" name="Rectangle 20">
            <a:extLst>
              <a:ext uri="{FF2B5EF4-FFF2-40B4-BE49-F238E27FC236}">
                <a16:creationId xmlns:a16="http://schemas.microsoft.com/office/drawing/2014/main" id="{19972681-A3DB-44F4-8088-DD46A0728BB6}"/>
              </a:ext>
            </a:extLst>
          </p:cNvPr>
          <p:cNvSpPr/>
          <p:nvPr/>
        </p:nvSpPr>
        <p:spPr>
          <a:xfrm>
            <a:off x="177987" y="4335964"/>
            <a:ext cx="8185254" cy="261610"/>
          </a:xfrm>
          <a:prstGeom prst="rect">
            <a:avLst/>
          </a:prstGeom>
        </p:spPr>
        <p:txBody>
          <a:bodyPr wrap="none">
            <a:spAutoFit/>
          </a:bodyPr>
          <a:lstStyle/>
          <a:p>
            <a:r>
              <a:rPr lang="en-US" sz="1100" i="1" dirty="0"/>
              <a:t>For more information, refer to application note “DMD Optical Efficiency for Visible Wavelengths” </a:t>
            </a:r>
            <a:r>
              <a:rPr lang="en-US" sz="1100" i="1" dirty="0">
                <a:solidFill>
                  <a:srgbClr val="0070C0"/>
                </a:solidFill>
                <a:hlinkClick r:id="rId2">
                  <a:extLst>
                    <a:ext uri="{A12FA001-AC4F-418D-AE19-62706E023703}">
                      <ahyp:hlinkClr xmlns:ahyp="http://schemas.microsoft.com/office/drawing/2018/hyperlinkcolor" val="tx"/>
                    </a:ext>
                  </a:extLst>
                </a:hlinkClick>
              </a:rPr>
              <a:t>https://www.ti.com/lit/pdf/dlpa083</a:t>
            </a:r>
            <a:endParaRPr lang="en-US" sz="1100" i="1" dirty="0">
              <a:solidFill>
                <a:srgbClr val="0070C0"/>
              </a:solidFill>
            </a:endParaRPr>
          </a:p>
        </p:txBody>
      </p:sp>
    </p:spTree>
    <p:extLst>
      <p:ext uri="{BB962C8B-B14F-4D97-AF65-F5344CB8AC3E}">
        <p14:creationId xmlns:p14="http://schemas.microsoft.com/office/powerpoint/2010/main" val="36371438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FEC68-E442-4302-9CE2-5AA4AD6B1FF3}"/>
              </a:ext>
            </a:extLst>
          </p:cNvPr>
          <p:cNvSpPr>
            <a:spLocks noGrp="1"/>
          </p:cNvSpPr>
          <p:nvPr>
            <p:ph type="title"/>
          </p:nvPr>
        </p:nvSpPr>
        <p:spPr/>
        <p:txBody>
          <a:bodyPr/>
          <a:lstStyle/>
          <a:p>
            <a:r>
              <a:rPr lang="en-US" dirty="0"/>
              <a:t>What is Diffraction Efficiency?</a:t>
            </a:r>
          </a:p>
        </p:txBody>
      </p:sp>
      <p:sp>
        <p:nvSpPr>
          <p:cNvPr id="3" name="Content Placeholder 2">
            <a:extLst>
              <a:ext uri="{FF2B5EF4-FFF2-40B4-BE49-F238E27FC236}">
                <a16:creationId xmlns:a16="http://schemas.microsoft.com/office/drawing/2014/main" id="{D3B4EFEA-5614-45A4-91C7-DEFFB3B6FE7E}"/>
              </a:ext>
            </a:extLst>
          </p:cNvPr>
          <p:cNvSpPr>
            <a:spLocks noGrp="1"/>
          </p:cNvSpPr>
          <p:nvPr>
            <p:ph idx="1"/>
          </p:nvPr>
        </p:nvSpPr>
        <p:spPr>
          <a:xfrm>
            <a:off x="123712" y="735162"/>
            <a:ext cx="9020287" cy="3709449"/>
          </a:xfrm>
        </p:spPr>
        <p:txBody>
          <a:bodyPr/>
          <a:lstStyle/>
          <a:p>
            <a:r>
              <a:rPr lang="en-US" sz="1200" dirty="0"/>
              <a:t>DMD diffracted energy is reflected scattered light due to the periodic structure of the DMD micromirror array – similar to a grating</a:t>
            </a:r>
          </a:p>
          <a:p>
            <a:r>
              <a:rPr lang="en-US" sz="1200" dirty="0"/>
              <a:t>Diffraction efficiency is a measure of the amount of light in the ON-STATE that enters the projection lens aperture (F/#)</a:t>
            </a:r>
          </a:p>
          <a:p>
            <a:r>
              <a:rPr lang="en-US" sz="1200" dirty="0"/>
              <a:t>Higher order energy is scattered beyond the projection lens aperture and lost</a:t>
            </a:r>
          </a:p>
          <a:p>
            <a:endParaRPr lang="en-US" sz="1200" dirty="0"/>
          </a:p>
        </p:txBody>
      </p:sp>
      <p:sp>
        <p:nvSpPr>
          <p:cNvPr id="4" name="Slide Number Placeholder 3">
            <a:extLst>
              <a:ext uri="{FF2B5EF4-FFF2-40B4-BE49-F238E27FC236}">
                <a16:creationId xmlns:a16="http://schemas.microsoft.com/office/drawing/2014/main" id="{A947C2C6-1F9F-44AA-A684-5214B99A6DB1}"/>
              </a:ext>
            </a:extLst>
          </p:cNvPr>
          <p:cNvSpPr>
            <a:spLocks noGrp="1"/>
          </p:cNvSpPr>
          <p:nvPr>
            <p:ph type="sldNum" sz="quarter" idx="10"/>
          </p:nvPr>
        </p:nvSpPr>
        <p:spPr/>
        <p:txBody>
          <a:bodyPr/>
          <a:lstStyle/>
          <a:p>
            <a:pPr>
              <a:defRPr/>
            </a:pPr>
            <a:fld id="{2B97888F-6AF7-4263-B69D-592D8C33BAC7}" type="slidenum">
              <a:rPr lang="en-US" smtClean="0"/>
              <a:pPr>
                <a:defRPr/>
              </a:pPr>
              <a:t>23</a:t>
            </a:fld>
            <a:endParaRPr lang="en-US"/>
          </a:p>
        </p:txBody>
      </p:sp>
      <p:pic>
        <p:nvPicPr>
          <p:cNvPr id="5" name="Picture 2">
            <a:extLst>
              <a:ext uri="{FF2B5EF4-FFF2-40B4-BE49-F238E27FC236}">
                <a16:creationId xmlns:a16="http://schemas.microsoft.com/office/drawing/2014/main" id="{B971021B-F07E-4BEB-AB74-3E2689CA86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93" y="1873126"/>
            <a:ext cx="4500733" cy="2492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9" name="Group 28">
            <a:extLst>
              <a:ext uri="{FF2B5EF4-FFF2-40B4-BE49-F238E27FC236}">
                <a16:creationId xmlns:a16="http://schemas.microsoft.com/office/drawing/2014/main" id="{FBA21ECB-E967-4868-A999-E4AE253486F9}"/>
              </a:ext>
            </a:extLst>
          </p:cNvPr>
          <p:cNvGrpSpPr/>
          <p:nvPr/>
        </p:nvGrpSpPr>
        <p:grpSpPr>
          <a:xfrm>
            <a:off x="4869903" y="1342524"/>
            <a:ext cx="3944742" cy="2873131"/>
            <a:chOff x="4869903" y="1342524"/>
            <a:chExt cx="3944742" cy="2873131"/>
          </a:xfrm>
        </p:grpSpPr>
        <p:pic>
          <p:nvPicPr>
            <p:cNvPr id="9" name="Picture 8">
              <a:extLst>
                <a:ext uri="{FF2B5EF4-FFF2-40B4-BE49-F238E27FC236}">
                  <a16:creationId xmlns:a16="http://schemas.microsoft.com/office/drawing/2014/main" id="{BC42221F-0953-469A-8D04-626B68B4D7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903" y="1790619"/>
              <a:ext cx="3944742" cy="219064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3847A088-E8B7-41DE-91B4-D4CF23007DC4}"/>
                </a:ext>
              </a:extLst>
            </p:cNvPr>
            <p:cNvSpPr txBox="1"/>
            <p:nvPr/>
          </p:nvSpPr>
          <p:spPr>
            <a:xfrm>
              <a:off x="5281256" y="4000211"/>
              <a:ext cx="3308350" cy="215444"/>
            </a:xfrm>
            <a:prstGeom prst="rect">
              <a:avLst/>
            </a:prstGeom>
            <a:noFill/>
          </p:spPr>
          <p:txBody>
            <a:bodyPr wrap="square" rtlCol="0">
              <a:spAutoFit/>
            </a:bodyPr>
            <a:lstStyle/>
            <a:p>
              <a:pPr algn="ctr"/>
              <a:r>
                <a:rPr lang="en-US" sz="800" b="1" dirty="0"/>
                <a:t>5.4</a:t>
              </a:r>
              <a:r>
                <a:rPr lang="el-GR" sz="800" b="1" dirty="0"/>
                <a:t>μ</a:t>
              </a:r>
              <a:r>
                <a:rPr lang="en-US" sz="800" b="1" dirty="0"/>
                <a:t>m Pitch DMD Mirror Calculated Diffraction Efficiency</a:t>
              </a:r>
            </a:p>
          </p:txBody>
        </p:sp>
        <p:cxnSp>
          <p:nvCxnSpPr>
            <p:cNvPr id="14" name="Straight Connector 13">
              <a:extLst>
                <a:ext uri="{FF2B5EF4-FFF2-40B4-BE49-F238E27FC236}">
                  <a16:creationId xmlns:a16="http://schemas.microsoft.com/office/drawing/2014/main" id="{672D093E-034B-4A87-99C5-5BE2B887F582}"/>
                </a:ext>
              </a:extLst>
            </p:cNvPr>
            <p:cNvCxnSpPr/>
            <p:nvPr/>
          </p:nvCxnSpPr>
          <p:spPr>
            <a:xfrm flipV="1">
              <a:off x="5871633" y="2002367"/>
              <a:ext cx="0" cy="160020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7DEAFD7-7941-4034-BD46-01DD98B5CA9F}"/>
                </a:ext>
              </a:extLst>
            </p:cNvPr>
            <p:cNvCxnSpPr/>
            <p:nvPr/>
          </p:nvCxnSpPr>
          <p:spPr>
            <a:xfrm flipV="1">
              <a:off x="6629400" y="2002367"/>
              <a:ext cx="0" cy="160020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E31031-80D7-419F-9767-5834123328F8}"/>
                </a:ext>
              </a:extLst>
            </p:cNvPr>
            <p:cNvCxnSpPr/>
            <p:nvPr/>
          </p:nvCxnSpPr>
          <p:spPr>
            <a:xfrm flipV="1">
              <a:off x="7759703" y="2002367"/>
              <a:ext cx="0" cy="1600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348CB87-AD65-4A6C-A197-441D0045C98B}"/>
                </a:ext>
              </a:extLst>
            </p:cNvPr>
            <p:cNvSpPr txBox="1"/>
            <p:nvPr/>
          </p:nvSpPr>
          <p:spPr>
            <a:xfrm>
              <a:off x="7042153" y="1342524"/>
              <a:ext cx="1758947" cy="415498"/>
            </a:xfrm>
            <a:prstGeom prst="rect">
              <a:avLst/>
            </a:prstGeom>
            <a:noFill/>
          </p:spPr>
          <p:txBody>
            <a:bodyPr wrap="square" rtlCol="0">
              <a:spAutoFit/>
            </a:bodyPr>
            <a:lstStyle/>
            <a:p>
              <a:r>
                <a:rPr lang="en-US" sz="1050" dirty="0"/>
                <a:t>Typical RGB light source wavelength peaks</a:t>
              </a:r>
            </a:p>
          </p:txBody>
        </p:sp>
        <p:cxnSp>
          <p:nvCxnSpPr>
            <p:cNvPr id="19" name="Straight Arrow Connector 18">
              <a:extLst>
                <a:ext uri="{FF2B5EF4-FFF2-40B4-BE49-F238E27FC236}">
                  <a16:creationId xmlns:a16="http://schemas.microsoft.com/office/drawing/2014/main" id="{3A61968C-2C3F-48C4-8411-146F4E46A639}"/>
                </a:ext>
              </a:extLst>
            </p:cNvPr>
            <p:cNvCxnSpPr>
              <a:cxnSpLocks/>
              <a:stCxn id="17" idx="1"/>
            </p:cNvCxnSpPr>
            <p:nvPr/>
          </p:nvCxnSpPr>
          <p:spPr>
            <a:xfrm flipH="1">
              <a:off x="5960533" y="1550273"/>
              <a:ext cx="1081620" cy="3881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3CE4C77-178D-4B4A-99FA-AFC5482B64DA}"/>
                </a:ext>
              </a:extLst>
            </p:cNvPr>
            <p:cNvCxnSpPr>
              <a:cxnSpLocks/>
            </p:cNvCxnSpPr>
            <p:nvPr/>
          </p:nvCxnSpPr>
          <p:spPr>
            <a:xfrm flipH="1">
              <a:off x="6694582" y="1693434"/>
              <a:ext cx="398374" cy="3593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5CEA53D-556B-4514-91CB-E88598A7799A}"/>
                </a:ext>
              </a:extLst>
            </p:cNvPr>
            <p:cNvCxnSpPr>
              <a:cxnSpLocks/>
            </p:cNvCxnSpPr>
            <p:nvPr/>
          </p:nvCxnSpPr>
          <p:spPr>
            <a:xfrm>
              <a:off x="7525814" y="1714215"/>
              <a:ext cx="183086" cy="3386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3CAD647C-661D-4195-B2B0-9E20BCDF897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455964" y="3045085"/>
              <a:ext cx="917570" cy="447415"/>
            </a:xfrm>
            <a:prstGeom prst="rect">
              <a:avLst/>
            </a:prstGeom>
            <a:ln>
              <a:solidFill>
                <a:schemeClr val="tx1"/>
              </a:solidFill>
            </a:ln>
          </p:spPr>
        </p:pic>
      </p:grpSp>
    </p:spTree>
    <p:extLst>
      <p:ext uri="{BB962C8B-B14F-4D97-AF65-F5344CB8AC3E}">
        <p14:creationId xmlns:p14="http://schemas.microsoft.com/office/powerpoint/2010/main" val="17022900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3A5C1-4F0E-4404-9BF1-1578233727A9}"/>
              </a:ext>
            </a:extLst>
          </p:cNvPr>
          <p:cNvSpPr>
            <a:spLocks noGrp="1"/>
          </p:cNvSpPr>
          <p:nvPr>
            <p:ph type="title"/>
          </p:nvPr>
        </p:nvSpPr>
        <p:spPr/>
        <p:txBody>
          <a:bodyPr/>
          <a:lstStyle/>
          <a:p>
            <a:r>
              <a:rPr lang="en-US" dirty="0"/>
              <a:t>DMD (system) Contrast</a:t>
            </a:r>
          </a:p>
        </p:txBody>
      </p:sp>
      <p:sp>
        <p:nvSpPr>
          <p:cNvPr id="3" name="Content Placeholder 2">
            <a:extLst>
              <a:ext uri="{FF2B5EF4-FFF2-40B4-BE49-F238E27FC236}">
                <a16:creationId xmlns:a16="http://schemas.microsoft.com/office/drawing/2014/main" id="{EDEEE149-F69F-4E91-BB0D-03EE1E587958}"/>
              </a:ext>
            </a:extLst>
          </p:cNvPr>
          <p:cNvSpPr>
            <a:spLocks noGrp="1"/>
          </p:cNvSpPr>
          <p:nvPr>
            <p:ph idx="1"/>
          </p:nvPr>
        </p:nvSpPr>
        <p:spPr/>
        <p:txBody>
          <a:bodyPr/>
          <a:lstStyle/>
          <a:p>
            <a:r>
              <a:rPr lang="en-US" sz="1600" dirty="0"/>
              <a:t>Limited by collection of diffracted light into projection lens entrance pupil</a:t>
            </a:r>
          </a:p>
          <a:p>
            <a:r>
              <a:rPr lang="en-US" sz="1600" dirty="0"/>
              <a:t>Strong linear relationship in system F/# for matched illumination and projection lens pupils</a:t>
            </a:r>
          </a:p>
          <a:p>
            <a:r>
              <a:rPr lang="en-US" sz="1600" dirty="0"/>
              <a:t>Contrast generally increases with illumination angle</a:t>
            </a:r>
          </a:p>
          <a:p>
            <a:r>
              <a:rPr lang="en-US" sz="1600" dirty="0"/>
              <a:t>Contrast decreases with increased stray light in projection path</a:t>
            </a:r>
          </a:p>
          <a:p>
            <a:endParaRPr lang="en-US" sz="1600" dirty="0"/>
          </a:p>
        </p:txBody>
      </p:sp>
      <p:sp>
        <p:nvSpPr>
          <p:cNvPr id="4" name="Slide Number Placeholder 3">
            <a:extLst>
              <a:ext uri="{FF2B5EF4-FFF2-40B4-BE49-F238E27FC236}">
                <a16:creationId xmlns:a16="http://schemas.microsoft.com/office/drawing/2014/main" id="{B5FFAEA9-77E9-48C8-844A-3ECB377D97FD}"/>
              </a:ext>
            </a:extLst>
          </p:cNvPr>
          <p:cNvSpPr>
            <a:spLocks noGrp="1"/>
          </p:cNvSpPr>
          <p:nvPr>
            <p:ph type="sldNum" sz="quarter" idx="10"/>
          </p:nvPr>
        </p:nvSpPr>
        <p:spPr/>
        <p:txBody>
          <a:bodyPr/>
          <a:lstStyle/>
          <a:p>
            <a:pPr>
              <a:defRPr/>
            </a:pPr>
            <a:fld id="{2B97888F-6AF7-4263-B69D-592D8C33BAC7}" type="slidenum">
              <a:rPr lang="en-US" smtClean="0"/>
              <a:pPr>
                <a:defRPr/>
              </a:pPr>
              <a:t>24</a:t>
            </a:fld>
            <a:endParaRPr lang="en-US"/>
          </a:p>
        </p:txBody>
      </p:sp>
      <p:grpSp>
        <p:nvGrpSpPr>
          <p:cNvPr id="14" name="Group 13">
            <a:extLst>
              <a:ext uri="{FF2B5EF4-FFF2-40B4-BE49-F238E27FC236}">
                <a16:creationId xmlns:a16="http://schemas.microsoft.com/office/drawing/2014/main" id="{6505D921-7C4D-4FC2-9283-9B1956C410A0}"/>
              </a:ext>
            </a:extLst>
          </p:cNvPr>
          <p:cNvGrpSpPr>
            <a:grpSpLocks noChangeAspect="1"/>
          </p:cNvGrpSpPr>
          <p:nvPr/>
        </p:nvGrpSpPr>
        <p:grpSpPr>
          <a:xfrm>
            <a:off x="867460" y="2253729"/>
            <a:ext cx="6537021" cy="2155570"/>
            <a:chOff x="-300350" y="2289962"/>
            <a:chExt cx="9710665" cy="3202072"/>
          </a:xfrm>
        </p:grpSpPr>
        <p:pic>
          <p:nvPicPr>
            <p:cNvPr id="5" name="Picture 11">
              <a:extLst>
                <a:ext uri="{FF2B5EF4-FFF2-40B4-BE49-F238E27FC236}">
                  <a16:creationId xmlns:a16="http://schemas.microsoft.com/office/drawing/2014/main" id="{C17472A5-2505-4D32-9BDB-E6E5C7AFCCE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4468" y="2289962"/>
              <a:ext cx="2587625" cy="2746375"/>
            </a:xfrm>
            <a:prstGeom prst="rect">
              <a:avLst/>
            </a:prstGeom>
            <a:noFill/>
            <a:ln w="9525">
              <a:noFill/>
              <a:miter lim="800000"/>
              <a:headEnd/>
              <a:tailEnd/>
            </a:ln>
          </p:spPr>
        </p:pic>
        <p:pic>
          <p:nvPicPr>
            <p:cNvPr id="6" name="Picture 12">
              <a:extLst>
                <a:ext uri="{FF2B5EF4-FFF2-40B4-BE49-F238E27FC236}">
                  <a16:creationId xmlns:a16="http://schemas.microsoft.com/office/drawing/2014/main" id="{ED8462E8-2492-40BC-8EF3-27E002DE26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0375" y="2363886"/>
              <a:ext cx="2847975" cy="2663825"/>
            </a:xfrm>
            <a:prstGeom prst="rect">
              <a:avLst/>
            </a:prstGeom>
            <a:noFill/>
            <a:ln w="9525">
              <a:noFill/>
              <a:miter lim="800000"/>
              <a:headEnd/>
              <a:tailEnd/>
            </a:ln>
          </p:spPr>
        </p:pic>
        <p:sp>
          <p:nvSpPr>
            <p:cNvPr id="7" name="Oval 11">
              <a:extLst>
                <a:ext uri="{FF2B5EF4-FFF2-40B4-BE49-F238E27FC236}">
                  <a16:creationId xmlns:a16="http://schemas.microsoft.com/office/drawing/2014/main" id="{DE8D2457-3D0C-48AA-9058-26C8B9F3FC12}"/>
                </a:ext>
              </a:extLst>
            </p:cNvPr>
            <p:cNvSpPr>
              <a:spLocks noChangeArrowheads="1"/>
            </p:cNvSpPr>
            <p:nvPr/>
          </p:nvSpPr>
          <p:spPr bwMode="auto">
            <a:xfrm>
              <a:off x="1400338" y="3144951"/>
              <a:ext cx="1097268" cy="1021083"/>
            </a:xfrm>
            <a:prstGeom prst="ellipse">
              <a:avLst/>
            </a:prstGeom>
            <a:noFill/>
            <a:ln w="57150">
              <a:solidFill>
                <a:srgbClr val="FF0000"/>
              </a:solidFill>
              <a:round/>
              <a:headEnd/>
              <a:tailEnd/>
            </a:ln>
          </p:spPr>
          <p:txBody>
            <a:bodyPr wrap="none" anchor="ctr"/>
            <a:lstStyle/>
            <a:p>
              <a:pPr fontAlgn="base">
                <a:spcBef>
                  <a:spcPct val="0"/>
                </a:spcBef>
                <a:spcAft>
                  <a:spcPct val="0"/>
                </a:spcAft>
              </a:pPr>
              <a:endParaRPr lang="en-US" sz="1200">
                <a:solidFill>
                  <a:srgbClr val="000000"/>
                </a:solidFill>
              </a:endParaRPr>
            </a:p>
          </p:txBody>
        </p:sp>
        <p:sp>
          <p:nvSpPr>
            <p:cNvPr id="8" name="Oval 7">
              <a:extLst>
                <a:ext uri="{FF2B5EF4-FFF2-40B4-BE49-F238E27FC236}">
                  <a16:creationId xmlns:a16="http://schemas.microsoft.com/office/drawing/2014/main" id="{69A61EA9-6B4F-4071-9870-83B984785D4C}"/>
                </a:ext>
              </a:extLst>
            </p:cNvPr>
            <p:cNvSpPr>
              <a:spLocks noChangeArrowheads="1"/>
            </p:cNvSpPr>
            <p:nvPr/>
          </p:nvSpPr>
          <p:spPr bwMode="auto">
            <a:xfrm>
              <a:off x="6612361" y="3207815"/>
              <a:ext cx="1097268" cy="1021083"/>
            </a:xfrm>
            <a:prstGeom prst="ellipse">
              <a:avLst/>
            </a:prstGeom>
            <a:noFill/>
            <a:ln w="57150">
              <a:solidFill>
                <a:srgbClr val="FF0000"/>
              </a:solidFill>
              <a:round/>
              <a:headEnd/>
              <a:tailEnd/>
            </a:ln>
          </p:spPr>
          <p:txBody>
            <a:bodyPr wrap="none" anchor="ctr"/>
            <a:lstStyle/>
            <a:p>
              <a:pPr fontAlgn="base">
                <a:spcBef>
                  <a:spcPct val="0"/>
                </a:spcBef>
                <a:spcAft>
                  <a:spcPct val="0"/>
                </a:spcAft>
              </a:pPr>
              <a:endParaRPr lang="en-US" sz="1200">
                <a:solidFill>
                  <a:srgbClr val="000000"/>
                </a:solidFill>
              </a:endParaRPr>
            </a:p>
          </p:txBody>
        </p:sp>
        <p:sp>
          <p:nvSpPr>
            <p:cNvPr id="9" name="Rectangle 8">
              <a:extLst>
                <a:ext uri="{FF2B5EF4-FFF2-40B4-BE49-F238E27FC236}">
                  <a16:creationId xmlns:a16="http://schemas.microsoft.com/office/drawing/2014/main" id="{9BAE703F-4A89-4546-A788-C51D7682DE04}"/>
                </a:ext>
              </a:extLst>
            </p:cNvPr>
            <p:cNvSpPr/>
            <p:nvPr/>
          </p:nvSpPr>
          <p:spPr>
            <a:xfrm>
              <a:off x="1766094" y="3472607"/>
              <a:ext cx="365756" cy="3657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00" b="1">
                <a:solidFill>
                  <a:srgbClr val="FFFFFF"/>
                </a:solidFill>
              </a:endParaRPr>
            </a:p>
          </p:txBody>
        </p:sp>
        <p:sp>
          <p:nvSpPr>
            <p:cNvPr id="10" name="Text Box 11">
              <a:extLst>
                <a:ext uri="{FF2B5EF4-FFF2-40B4-BE49-F238E27FC236}">
                  <a16:creationId xmlns:a16="http://schemas.microsoft.com/office/drawing/2014/main" id="{447FCBE6-C2E4-43C6-982B-698D75253F32}"/>
                </a:ext>
              </a:extLst>
            </p:cNvPr>
            <p:cNvSpPr txBox="1">
              <a:spLocks noChangeArrowheads="1"/>
            </p:cNvSpPr>
            <p:nvPr/>
          </p:nvSpPr>
          <p:spPr bwMode="auto">
            <a:xfrm>
              <a:off x="3667263" y="3765974"/>
              <a:ext cx="1309974" cy="276999"/>
            </a:xfrm>
            <a:prstGeom prst="rect">
              <a:avLst/>
            </a:prstGeom>
            <a:noFill/>
            <a:ln w="9525">
              <a:noFill/>
              <a:miter lim="800000"/>
              <a:headEnd/>
              <a:tailEnd/>
            </a:ln>
          </p:spPr>
          <p:txBody>
            <a:bodyPr wrap="none">
              <a:spAutoFit/>
            </a:bodyPr>
            <a:lstStyle/>
            <a:p>
              <a:pPr fontAlgn="base">
                <a:spcBef>
                  <a:spcPct val="0"/>
                </a:spcBef>
                <a:spcAft>
                  <a:spcPct val="0"/>
                </a:spcAft>
              </a:pPr>
              <a:r>
                <a:rPr lang="en-US" sz="1200" dirty="0">
                  <a:solidFill>
                    <a:srgbClr val="000000"/>
                  </a:solidFill>
                </a:rPr>
                <a:t>Pixel Orientation</a:t>
              </a:r>
            </a:p>
          </p:txBody>
        </p:sp>
        <p:sp>
          <p:nvSpPr>
            <p:cNvPr id="11" name="Line 10">
              <a:extLst>
                <a:ext uri="{FF2B5EF4-FFF2-40B4-BE49-F238E27FC236}">
                  <a16:creationId xmlns:a16="http://schemas.microsoft.com/office/drawing/2014/main" id="{48C741CD-2B7E-4218-9479-FCBC4246F1BE}"/>
                </a:ext>
              </a:extLst>
            </p:cNvPr>
            <p:cNvSpPr>
              <a:spLocks noChangeShapeType="1"/>
            </p:cNvSpPr>
            <p:nvPr/>
          </p:nvSpPr>
          <p:spPr bwMode="auto">
            <a:xfrm flipH="1" flipV="1">
              <a:off x="2112799" y="3674534"/>
              <a:ext cx="1554463" cy="274316"/>
            </a:xfrm>
            <a:prstGeom prst="line">
              <a:avLst/>
            </a:prstGeom>
            <a:noFill/>
            <a:ln w="28575">
              <a:solidFill>
                <a:srgbClr val="FF0000"/>
              </a:solidFill>
              <a:round/>
              <a:headEnd/>
              <a:tailEnd type="triangle" w="med" len="med"/>
            </a:ln>
          </p:spPr>
          <p:txBody>
            <a:bodyPr/>
            <a:lstStyle/>
            <a:p>
              <a:pPr fontAlgn="base">
                <a:spcBef>
                  <a:spcPct val="0"/>
                </a:spcBef>
                <a:spcAft>
                  <a:spcPct val="0"/>
                </a:spcAft>
              </a:pPr>
              <a:endParaRPr lang="en-US" sz="1200" dirty="0">
                <a:solidFill>
                  <a:srgbClr val="000000"/>
                </a:solidFill>
              </a:endParaRPr>
            </a:p>
          </p:txBody>
        </p:sp>
        <p:sp>
          <p:nvSpPr>
            <p:cNvPr id="12" name="Text Box 13">
              <a:extLst>
                <a:ext uri="{FF2B5EF4-FFF2-40B4-BE49-F238E27FC236}">
                  <a16:creationId xmlns:a16="http://schemas.microsoft.com/office/drawing/2014/main" id="{1F34274A-D3FD-4436-894B-EF5085B962F9}"/>
                </a:ext>
              </a:extLst>
            </p:cNvPr>
            <p:cNvSpPr txBox="1">
              <a:spLocks noChangeArrowheads="1"/>
            </p:cNvSpPr>
            <p:nvPr/>
          </p:nvSpPr>
          <p:spPr bwMode="auto">
            <a:xfrm>
              <a:off x="4911674" y="5126276"/>
              <a:ext cx="4498641" cy="365758"/>
            </a:xfrm>
            <a:prstGeom prst="rect">
              <a:avLst/>
            </a:prstGeom>
            <a:noFill/>
            <a:ln w="9525">
              <a:noFill/>
              <a:miter lim="800000"/>
              <a:headEnd/>
              <a:tailEnd/>
            </a:ln>
          </p:spPr>
          <p:txBody>
            <a:bodyPr wrap="none">
              <a:spAutoFit/>
            </a:bodyPr>
            <a:lstStyle>
              <a:defPPr>
                <a:defRPr lang="en-US"/>
              </a:defPPr>
              <a:lvl1pPr>
                <a:defRPr sz="1000">
                  <a:solidFill>
                    <a:srgbClr val="000000"/>
                  </a:solidFill>
                </a:defRPr>
              </a:lvl1pPr>
            </a:lstStyle>
            <a:p>
              <a:r>
                <a:rPr lang="en-US" dirty="0"/>
                <a:t>On-state pupil with DMD in off-state (exaggerated)</a:t>
              </a:r>
            </a:p>
          </p:txBody>
        </p:sp>
        <p:sp>
          <p:nvSpPr>
            <p:cNvPr id="13" name="Text Box 13">
              <a:extLst>
                <a:ext uri="{FF2B5EF4-FFF2-40B4-BE49-F238E27FC236}">
                  <a16:creationId xmlns:a16="http://schemas.microsoft.com/office/drawing/2014/main" id="{FF32B1E1-067D-4408-8244-3746E8591FE8}"/>
                </a:ext>
              </a:extLst>
            </p:cNvPr>
            <p:cNvSpPr txBox="1">
              <a:spLocks noChangeArrowheads="1"/>
            </p:cNvSpPr>
            <p:nvPr/>
          </p:nvSpPr>
          <p:spPr bwMode="auto">
            <a:xfrm>
              <a:off x="-300350" y="5099056"/>
              <a:ext cx="4498641" cy="365758"/>
            </a:xfrm>
            <a:prstGeom prst="rect">
              <a:avLst/>
            </a:prstGeom>
            <a:noFill/>
            <a:ln w="9525">
              <a:noFill/>
              <a:miter lim="800000"/>
              <a:headEnd/>
              <a:tailEnd/>
            </a:ln>
          </p:spPr>
          <p:txBody>
            <a:bodyPr wrap="none">
              <a:spAutoFit/>
            </a:bodyPr>
            <a:lstStyle/>
            <a:p>
              <a:pPr fontAlgn="base">
                <a:spcBef>
                  <a:spcPct val="0"/>
                </a:spcBef>
                <a:spcAft>
                  <a:spcPct val="0"/>
                </a:spcAft>
              </a:pPr>
              <a:r>
                <a:rPr lang="en-US" sz="1000" dirty="0">
                  <a:solidFill>
                    <a:srgbClr val="000000"/>
                  </a:solidFill>
                </a:rPr>
                <a:t>On-state pupil with DMD in on-state (exaggerated)</a:t>
              </a:r>
            </a:p>
          </p:txBody>
        </p:sp>
      </p:grpSp>
      <p:cxnSp>
        <p:nvCxnSpPr>
          <p:cNvPr id="17" name="Straight Arrow Connector 16">
            <a:extLst>
              <a:ext uri="{FF2B5EF4-FFF2-40B4-BE49-F238E27FC236}">
                <a16:creationId xmlns:a16="http://schemas.microsoft.com/office/drawing/2014/main" id="{E7143744-3CA8-4E43-A204-6342516FFFB3}"/>
              </a:ext>
            </a:extLst>
          </p:cNvPr>
          <p:cNvCxnSpPr>
            <a:cxnSpLocks/>
          </p:cNvCxnSpPr>
          <p:nvPr/>
        </p:nvCxnSpPr>
        <p:spPr>
          <a:xfrm flipH="1">
            <a:off x="6320271" y="3374693"/>
            <a:ext cx="11021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A459B86-2EF7-4CA4-848A-0A8994AC799C}"/>
              </a:ext>
            </a:extLst>
          </p:cNvPr>
          <p:cNvSpPr txBox="1"/>
          <p:nvPr/>
        </p:nvSpPr>
        <p:spPr>
          <a:xfrm>
            <a:off x="7357533" y="3185795"/>
            <a:ext cx="1168400" cy="553998"/>
          </a:xfrm>
          <a:prstGeom prst="rect">
            <a:avLst/>
          </a:prstGeom>
          <a:noFill/>
        </p:spPr>
        <p:txBody>
          <a:bodyPr wrap="square" rtlCol="0">
            <a:spAutoFit/>
          </a:bodyPr>
          <a:lstStyle/>
          <a:p>
            <a:r>
              <a:rPr lang="en-US" sz="1000" dirty="0"/>
              <a:t>No light enters projection pupil for good contrast</a:t>
            </a:r>
          </a:p>
        </p:txBody>
      </p:sp>
      <p:pic>
        <p:nvPicPr>
          <p:cNvPr id="18" name="Picture 5">
            <a:extLst>
              <a:ext uri="{FF2B5EF4-FFF2-40B4-BE49-F238E27FC236}">
                <a16:creationId xmlns:a16="http://schemas.microsoft.com/office/drawing/2014/main" id="{FDD7B1A3-117F-4380-BEB2-699D9C471D11}"/>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8081841" y="2303493"/>
            <a:ext cx="728781" cy="67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139CD36C-F25A-49FA-825A-69E302311BE6}"/>
              </a:ext>
            </a:extLst>
          </p:cNvPr>
          <p:cNvSpPr txBox="1"/>
          <p:nvPr/>
        </p:nvSpPr>
        <p:spPr>
          <a:xfrm rot="20281572">
            <a:off x="8002519" y="2297047"/>
            <a:ext cx="1083765" cy="261610"/>
          </a:xfrm>
          <a:prstGeom prst="rect">
            <a:avLst/>
          </a:prstGeom>
          <a:noFill/>
        </p:spPr>
        <p:txBody>
          <a:bodyPr wrap="square" rtlCol="0">
            <a:spAutoFit/>
          </a:bodyPr>
          <a:lstStyle/>
          <a:p>
            <a:r>
              <a:rPr lang="en-US" sz="1100" dirty="0">
                <a:solidFill>
                  <a:schemeClr val="accent1"/>
                </a:solidFill>
              </a:rPr>
              <a:t>This is bad!</a:t>
            </a:r>
          </a:p>
        </p:txBody>
      </p:sp>
    </p:spTree>
    <p:extLst>
      <p:ext uri="{BB962C8B-B14F-4D97-AF65-F5344CB8AC3E}">
        <p14:creationId xmlns:p14="http://schemas.microsoft.com/office/powerpoint/2010/main" val="31068500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B89A0-B36A-4FF6-BAA2-54C33E210569}"/>
              </a:ext>
            </a:extLst>
          </p:cNvPr>
          <p:cNvSpPr>
            <a:spLocks noGrp="1"/>
          </p:cNvSpPr>
          <p:nvPr>
            <p:ph type="title"/>
          </p:nvPr>
        </p:nvSpPr>
        <p:spPr/>
        <p:txBody>
          <a:bodyPr/>
          <a:lstStyle/>
          <a:p>
            <a:r>
              <a:rPr lang="en-US" dirty="0"/>
              <a:t>Additional DMD (system) Contrast Notes</a:t>
            </a:r>
          </a:p>
        </p:txBody>
      </p:sp>
      <p:sp>
        <p:nvSpPr>
          <p:cNvPr id="3" name="Content Placeholder 2">
            <a:extLst>
              <a:ext uri="{FF2B5EF4-FFF2-40B4-BE49-F238E27FC236}">
                <a16:creationId xmlns:a16="http://schemas.microsoft.com/office/drawing/2014/main" id="{05BA9BAA-B082-45D2-AB99-F27BCAB1A5F4}"/>
              </a:ext>
            </a:extLst>
          </p:cNvPr>
          <p:cNvSpPr>
            <a:spLocks noGrp="1"/>
          </p:cNvSpPr>
          <p:nvPr>
            <p:ph idx="1"/>
          </p:nvPr>
        </p:nvSpPr>
        <p:spPr>
          <a:xfrm>
            <a:off x="333378" y="786358"/>
            <a:ext cx="8467725" cy="1785392"/>
          </a:xfrm>
        </p:spPr>
        <p:txBody>
          <a:bodyPr>
            <a:normAutofit fontScale="92500" lnSpcReduction="10000"/>
          </a:bodyPr>
          <a:lstStyle/>
          <a:p>
            <a:pPr>
              <a:lnSpc>
                <a:spcPct val="90000"/>
              </a:lnSpc>
            </a:pPr>
            <a:r>
              <a:rPr lang="en-US" sz="1200" dirty="0"/>
              <a:t>Contrast is limited by scatter from the mirror array (previous slide)</a:t>
            </a:r>
          </a:p>
          <a:p>
            <a:pPr>
              <a:lnSpc>
                <a:spcPct val="90000"/>
              </a:lnSpc>
            </a:pPr>
            <a:r>
              <a:rPr lang="en-US" sz="1200" dirty="0"/>
              <a:t>Projection system F/# affects contrast (higher is better)</a:t>
            </a:r>
          </a:p>
          <a:p>
            <a:pPr marL="690562" lvl="1" indent="-342900">
              <a:lnSpc>
                <a:spcPct val="90000"/>
              </a:lnSpc>
            </a:pPr>
            <a:r>
              <a:rPr lang="en-US" sz="1100" dirty="0"/>
              <a:t>Higher F/# increases contrast (but lets less light through)</a:t>
            </a:r>
          </a:p>
          <a:p>
            <a:pPr marL="690562" lvl="1" indent="-342900">
              <a:lnSpc>
                <a:spcPct val="90000"/>
              </a:lnSpc>
            </a:pPr>
            <a:r>
              <a:rPr lang="en-US" sz="1100" dirty="0"/>
              <a:t>Must match illumination and projection lens f/# to achieve maximum contrast</a:t>
            </a:r>
          </a:p>
          <a:p>
            <a:pPr>
              <a:lnSpc>
                <a:spcPct val="90000"/>
              </a:lnSpc>
            </a:pPr>
            <a:r>
              <a:rPr lang="en-US" sz="1200" dirty="0"/>
              <a:t>Illumination incidence angle affects contrast</a:t>
            </a:r>
          </a:p>
          <a:p>
            <a:pPr marL="690562" lvl="1" indent="-342900">
              <a:lnSpc>
                <a:spcPct val="90000"/>
              </a:lnSpc>
            </a:pPr>
            <a:r>
              <a:rPr lang="en-US" sz="1100" dirty="0"/>
              <a:t>Higher incidence angle (&gt; 2x Pixel Tilt) increases contrast but lowers light throughput</a:t>
            </a:r>
          </a:p>
          <a:p>
            <a:pPr>
              <a:lnSpc>
                <a:spcPct val="90000"/>
              </a:lnSpc>
            </a:pPr>
            <a:r>
              <a:rPr lang="en-US" sz="1200" dirty="0"/>
              <a:t>Flat state light entering the projection lens pupil will significantly degrade contrast</a:t>
            </a:r>
          </a:p>
          <a:p>
            <a:pPr eaLnBrk="0" hangingPunct="0">
              <a:spcBef>
                <a:spcPts val="800"/>
              </a:spcBef>
            </a:pPr>
            <a:r>
              <a:rPr lang="en-US" sz="1200" dirty="0">
                <a:solidFill>
                  <a:srgbClr val="000000"/>
                </a:solidFill>
              </a:rPr>
              <a:t>Good control of stray light is needed to maximize contrast (see stray light mitigation section)</a:t>
            </a:r>
          </a:p>
          <a:p>
            <a:pPr marL="633412" lvl="1" indent="-285750" eaLnBrk="0" hangingPunct="0"/>
            <a:r>
              <a:rPr lang="en-US" sz="1100" dirty="0">
                <a:solidFill>
                  <a:srgbClr val="000000"/>
                </a:solidFill>
              </a:rPr>
              <a:t>Examples: Lens edge blackening / baffles and masks / off state control</a:t>
            </a:r>
          </a:p>
          <a:p>
            <a:pPr>
              <a:lnSpc>
                <a:spcPct val="90000"/>
              </a:lnSpc>
            </a:pPr>
            <a:endParaRPr lang="en-US" sz="1200" dirty="0"/>
          </a:p>
          <a:p>
            <a:endParaRPr lang="en-US" sz="1200" dirty="0"/>
          </a:p>
        </p:txBody>
      </p:sp>
      <p:sp>
        <p:nvSpPr>
          <p:cNvPr id="4" name="Slide Number Placeholder 3">
            <a:extLst>
              <a:ext uri="{FF2B5EF4-FFF2-40B4-BE49-F238E27FC236}">
                <a16:creationId xmlns:a16="http://schemas.microsoft.com/office/drawing/2014/main" id="{9B6EC972-9EEC-4F1C-99ED-3FA1213EF89C}"/>
              </a:ext>
            </a:extLst>
          </p:cNvPr>
          <p:cNvSpPr>
            <a:spLocks noGrp="1"/>
          </p:cNvSpPr>
          <p:nvPr>
            <p:ph type="sldNum" sz="quarter" idx="10"/>
          </p:nvPr>
        </p:nvSpPr>
        <p:spPr/>
        <p:txBody>
          <a:bodyPr/>
          <a:lstStyle/>
          <a:p>
            <a:pPr>
              <a:defRPr/>
            </a:pPr>
            <a:fld id="{2B97888F-6AF7-4263-B69D-592D8C33BAC7}" type="slidenum">
              <a:rPr lang="en-US" smtClean="0"/>
              <a:pPr>
                <a:defRPr/>
              </a:pPr>
              <a:t>25</a:t>
            </a:fld>
            <a:endParaRPr lang="en-US"/>
          </a:p>
        </p:txBody>
      </p:sp>
      <p:grpSp>
        <p:nvGrpSpPr>
          <p:cNvPr id="15" name="Group 14">
            <a:extLst>
              <a:ext uri="{FF2B5EF4-FFF2-40B4-BE49-F238E27FC236}">
                <a16:creationId xmlns:a16="http://schemas.microsoft.com/office/drawing/2014/main" id="{16969088-F750-4868-B056-EAD808B9AA40}"/>
              </a:ext>
            </a:extLst>
          </p:cNvPr>
          <p:cNvGrpSpPr>
            <a:grpSpLocks noChangeAspect="1"/>
          </p:cNvGrpSpPr>
          <p:nvPr/>
        </p:nvGrpSpPr>
        <p:grpSpPr>
          <a:xfrm>
            <a:off x="1002490" y="2691046"/>
            <a:ext cx="6131807" cy="1869675"/>
            <a:chOff x="390104" y="2188743"/>
            <a:chExt cx="8119267" cy="2475680"/>
          </a:xfrm>
        </p:grpSpPr>
        <p:pic>
          <p:nvPicPr>
            <p:cNvPr id="5" name="Picture 4">
              <a:extLst>
                <a:ext uri="{FF2B5EF4-FFF2-40B4-BE49-F238E27FC236}">
                  <a16:creationId xmlns:a16="http://schemas.microsoft.com/office/drawing/2014/main" id="{780C36CD-7098-4D3F-94D0-94EAF173999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011" t="12544" r="6611" b="10555"/>
            <a:stretch/>
          </p:blipFill>
          <p:spPr bwMode="auto">
            <a:xfrm>
              <a:off x="3003777" y="2188743"/>
              <a:ext cx="2641058" cy="2475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a:extLst>
                <a:ext uri="{FF2B5EF4-FFF2-40B4-BE49-F238E27FC236}">
                  <a16:creationId xmlns:a16="http://schemas.microsoft.com/office/drawing/2014/main" id="{4917737C-6E8C-44EA-985E-EB51390A3E8F}"/>
                </a:ext>
              </a:extLst>
            </p:cNvPr>
            <p:cNvGrpSpPr/>
            <p:nvPr/>
          </p:nvGrpSpPr>
          <p:grpSpPr>
            <a:xfrm>
              <a:off x="5956671" y="2188744"/>
              <a:ext cx="2552700" cy="2475679"/>
              <a:chOff x="5915025" y="3926709"/>
              <a:chExt cx="2552700" cy="2475679"/>
            </a:xfrm>
          </p:grpSpPr>
          <p:pic>
            <p:nvPicPr>
              <p:cNvPr id="7" name="Picture 7">
                <a:extLst>
                  <a:ext uri="{FF2B5EF4-FFF2-40B4-BE49-F238E27FC236}">
                    <a16:creationId xmlns:a16="http://schemas.microsoft.com/office/drawing/2014/main" id="{6ABBBEC2-E54E-4772-BC73-28BB71AF1A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5025" y="3926709"/>
                <a:ext cx="2552700" cy="2475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sp>
            <p:nvSpPr>
              <p:cNvPr id="8" name="Donut 3">
                <a:extLst>
                  <a:ext uri="{FF2B5EF4-FFF2-40B4-BE49-F238E27FC236}">
                    <a16:creationId xmlns:a16="http://schemas.microsoft.com/office/drawing/2014/main" id="{22515753-D728-4850-9930-908260579322}"/>
                  </a:ext>
                </a:extLst>
              </p:cNvPr>
              <p:cNvSpPr/>
              <p:nvPr/>
            </p:nvSpPr>
            <p:spPr>
              <a:xfrm>
                <a:off x="6055517" y="4058059"/>
                <a:ext cx="2271713" cy="2263448"/>
              </a:xfrm>
              <a:prstGeom prst="donut">
                <a:avLst>
                  <a:gd name="adj" fmla="val 1405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000000"/>
                  </a:solidFill>
                </a:endParaRPr>
              </a:p>
            </p:txBody>
          </p:sp>
        </p:grpSp>
        <p:sp>
          <p:nvSpPr>
            <p:cNvPr id="9" name="TextBox 8">
              <a:extLst>
                <a:ext uri="{FF2B5EF4-FFF2-40B4-BE49-F238E27FC236}">
                  <a16:creationId xmlns:a16="http://schemas.microsoft.com/office/drawing/2014/main" id="{FCFF3DDC-28F7-4F68-9D04-9D7C0B6AED13}"/>
                </a:ext>
              </a:extLst>
            </p:cNvPr>
            <p:cNvSpPr txBox="1"/>
            <p:nvPr/>
          </p:nvSpPr>
          <p:spPr>
            <a:xfrm>
              <a:off x="390104" y="2601378"/>
              <a:ext cx="2252663" cy="764126"/>
            </a:xfrm>
            <a:prstGeom prst="rect">
              <a:avLst/>
            </a:prstGeom>
            <a:solidFill>
              <a:schemeClr val="accent3">
                <a:lumMod val="20000"/>
                <a:lumOff val="80000"/>
              </a:schemeClr>
            </a:solidFill>
          </p:spPr>
          <p:txBody>
            <a:bodyPr wrap="square" rtlCol="0">
              <a:spAutoFit/>
            </a:bodyPr>
            <a:lstStyle/>
            <a:p>
              <a:pPr algn="ctr"/>
              <a:r>
                <a:rPr lang="en-US" sz="1050" dirty="0">
                  <a:solidFill>
                    <a:srgbClr val="000000"/>
                  </a:solidFill>
                </a:rPr>
                <a:t>Example of OFF STATE projection pupil image filled with scattered light</a:t>
              </a:r>
            </a:p>
          </p:txBody>
        </p:sp>
        <p:sp>
          <p:nvSpPr>
            <p:cNvPr id="10" name="TextBox 9">
              <a:extLst>
                <a:ext uri="{FF2B5EF4-FFF2-40B4-BE49-F238E27FC236}">
                  <a16:creationId xmlns:a16="http://schemas.microsoft.com/office/drawing/2014/main" id="{F50A56F7-CB34-4109-919B-519D75064419}"/>
                </a:ext>
              </a:extLst>
            </p:cNvPr>
            <p:cNvSpPr txBox="1"/>
            <p:nvPr/>
          </p:nvSpPr>
          <p:spPr>
            <a:xfrm>
              <a:off x="4026788" y="2220787"/>
              <a:ext cx="577765" cy="346404"/>
            </a:xfrm>
            <a:prstGeom prst="rect">
              <a:avLst/>
            </a:prstGeom>
            <a:solidFill>
              <a:srgbClr val="FFCC66"/>
            </a:solidFill>
          </p:spPr>
          <p:txBody>
            <a:bodyPr wrap="none" rtlCol="0">
              <a:spAutoFit/>
            </a:bodyPr>
            <a:lstStyle/>
            <a:p>
              <a:r>
                <a:rPr lang="en-US" sz="1100" dirty="0">
                  <a:solidFill>
                    <a:srgbClr val="000000"/>
                  </a:solidFill>
                </a:rPr>
                <a:t>Bad</a:t>
              </a:r>
            </a:p>
          </p:txBody>
        </p:sp>
        <p:sp>
          <p:nvSpPr>
            <p:cNvPr id="11" name="TextBox 10">
              <a:extLst>
                <a:ext uri="{FF2B5EF4-FFF2-40B4-BE49-F238E27FC236}">
                  <a16:creationId xmlns:a16="http://schemas.microsoft.com/office/drawing/2014/main" id="{5CB58DE3-66E0-49DC-AC92-F7A1A6FC9655}"/>
                </a:ext>
              </a:extLst>
            </p:cNvPr>
            <p:cNvSpPr txBox="1"/>
            <p:nvPr/>
          </p:nvSpPr>
          <p:spPr>
            <a:xfrm>
              <a:off x="6858556" y="2232046"/>
              <a:ext cx="700874" cy="346404"/>
            </a:xfrm>
            <a:prstGeom prst="rect">
              <a:avLst/>
            </a:prstGeom>
            <a:solidFill>
              <a:srgbClr val="92D050"/>
            </a:solidFill>
          </p:spPr>
          <p:txBody>
            <a:bodyPr wrap="none" rtlCol="0">
              <a:spAutoFit/>
            </a:bodyPr>
            <a:lstStyle/>
            <a:p>
              <a:r>
                <a:rPr lang="en-US" sz="1100" dirty="0">
                  <a:solidFill>
                    <a:srgbClr val="000000"/>
                  </a:solidFill>
                </a:rPr>
                <a:t>Good</a:t>
              </a:r>
            </a:p>
          </p:txBody>
        </p:sp>
        <p:sp>
          <p:nvSpPr>
            <p:cNvPr id="12" name="Oval 11">
              <a:extLst>
                <a:ext uri="{FF2B5EF4-FFF2-40B4-BE49-F238E27FC236}">
                  <a16:creationId xmlns:a16="http://schemas.microsoft.com/office/drawing/2014/main" id="{A5AD8D0B-2DAB-4106-A5B8-7C89D2B0D8F8}"/>
                </a:ext>
              </a:extLst>
            </p:cNvPr>
            <p:cNvSpPr/>
            <p:nvPr/>
          </p:nvSpPr>
          <p:spPr>
            <a:xfrm rot="18169183">
              <a:off x="3558150" y="3529482"/>
              <a:ext cx="657226" cy="8667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FFFFFF"/>
                </a:solidFill>
              </a:endParaRPr>
            </a:p>
          </p:txBody>
        </p:sp>
        <p:sp>
          <p:nvSpPr>
            <p:cNvPr id="13" name="TextBox 12">
              <a:extLst>
                <a:ext uri="{FF2B5EF4-FFF2-40B4-BE49-F238E27FC236}">
                  <a16:creationId xmlns:a16="http://schemas.microsoft.com/office/drawing/2014/main" id="{9C1B3110-1FF1-45D1-9B4A-B3EE60389ABB}"/>
                </a:ext>
              </a:extLst>
            </p:cNvPr>
            <p:cNvSpPr txBox="1"/>
            <p:nvPr/>
          </p:nvSpPr>
          <p:spPr>
            <a:xfrm>
              <a:off x="607193" y="3829590"/>
              <a:ext cx="2094761" cy="794691"/>
            </a:xfrm>
            <a:prstGeom prst="rect">
              <a:avLst/>
            </a:prstGeom>
            <a:solidFill>
              <a:srgbClr val="FFCC66"/>
            </a:solidFill>
          </p:spPr>
          <p:txBody>
            <a:bodyPr wrap="square" rtlCol="0">
              <a:spAutoFit/>
            </a:bodyPr>
            <a:lstStyle/>
            <a:p>
              <a:pPr algn="ctr"/>
              <a:r>
                <a:rPr lang="en-US" sz="1100" dirty="0">
                  <a:solidFill>
                    <a:srgbClr val="000000"/>
                  </a:solidFill>
                </a:rPr>
                <a:t>Flat state light entering projection lens pupil</a:t>
              </a:r>
            </a:p>
          </p:txBody>
        </p:sp>
        <p:cxnSp>
          <p:nvCxnSpPr>
            <p:cNvPr id="14" name="Straight Arrow Connector 13">
              <a:extLst>
                <a:ext uri="{FF2B5EF4-FFF2-40B4-BE49-F238E27FC236}">
                  <a16:creationId xmlns:a16="http://schemas.microsoft.com/office/drawing/2014/main" id="{FEF5CF89-E5F8-418F-BAEA-36F3627227C2}"/>
                </a:ext>
              </a:extLst>
            </p:cNvPr>
            <p:cNvCxnSpPr>
              <a:cxnSpLocks/>
              <a:stCxn id="13" idx="3"/>
            </p:cNvCxnSpPr>
            <p:nvPr/>
          </p:nvCxnSpPr>
          <p:spPr>
            <a:xfrm flipV="1">
              <a:off x="2701954" y="3829590"/>
              <a:ext cx="1015937" cy="3973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aphicFrame>
        <p:nvGraphicFramePr>
          <p:cNvPr id="16" name="Chart 15">
            <a:extLst>
              <a:ext uri="{FF2B5EF4-FFF2-40B4-BE49-F238E27FC236}">
                <a16:creationId xmlns:a16="http://schemas.microsoft.com/office/drawing/2014/main" id="{6D6307E2-4A7D-401B-A044-F17E0429B822}"/>
              </a:ext>
            </a:extLst>
          </p:cNvPr>
          <p:cNvGraphicFramePr>
            <a:graphicFrameLocks/>
          </p:cNvGraphicFramePr>
          <p:nvPr>
            <p:extLst>
              <p:ext uri="{D42A27DB-BD31-4B8C-83A1-F6EECF244321}">
                <p14:modId xmlns:p14="http://schemas.microsoft.com/office/powerpoint/2010/main" val="1631245433"/>
              </p:ext>
            </p:extLst>
          </p:nvPr>
        </p:nvGraphicFramePr>
        <p:xfrm>
          <a:off x="6355882" y="665669"/>
          <a:ext cx="2686954" cy="161885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555824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6555891" y="194328"/>
            <a:ext cx="1104086" cy="429399"/>
          </a:xfrm>
          <a:prstGeom prst="rect">
            <a:avLst/>
          </a:prstGeom>
          <a:solidFill>
            <a:schemeClr val="bg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2"/>
          <p:cNvSpPr>
            <a:spLocks noGrp="1" noChangeArrowheads="1"/>
          </p:cNvSpPr>
          <p:nvPr>
            <p:ph type="title"/>
          </p:nvPr>
        </p:nvSpPr>
        <p:spPr/>
        <p:txBody>
          <a:bodyPr/>
          <a:lstStyle/>
          <a:p>
            <a:r>
              <a:rPr lang="en-US" dirty="0"/>
              <a:t>Flat State Light</a:t>
            </a:r>
          </a:p>
        </p:txBody>
      </p:sp>
      <p:sp>
        <p:nvSpPr>
          <p:cNvPr id="10243" name="Rectangle 3"/>
          <p:cNvSpPr>
            <a:spLocks noGrp="1" noChangeArrowheads="1"/>
          </p:cNvSpPr>
          <p:nvPr>
            <p:ph idx="1"/>
          </p:nvPr>
        </p:nvSpPr>
        <p:spPr>
          <a:xfrm>
            <a:off x="333379" y="786357"/>
            <a:ext cx="4490611" cy="3709449"/>
          </a:xfrm>
        </p:spPr>
        <p:txBody>
          <a:bodyPr/>
          <a:lstStyle/>
          <a:p>
            <a:r>
              <a:rPr lang="en-US" sz="1600" dirty="0"/>
              <a:t>Light from the illumination beam reflecting from any flat surface between the DMD and the projection lens</a:t>
            </a:r>
          </a:p>
          <a:p>
            <a:r>
              <a:rPr lang="en-US" sz="1600" dirty="0"/>
              <a:t>Prism faces, the DMD coverglass or the flat surface outside of mirror array contribute to flat state light</a:t>
            </a:r>
            <a:endParaRPr lang="en-US" sz="1400" dirty="0"/>
          </a:p>
          <a:p>
            <a:r>
              <a:rPr lang="en-US" sz="1600" dirty="0"/>
              <a:t>Reflections from the coverglass or prism faces that are directly above the mirror array cause lower contrast if allowed to pass through the projection lens</a:t>
            </a:r>
          </a:p>
          <a:p>
            <a:r>
              <a:rPr lang="en-US" sz="1600" dirty="0"/>
              <a:t>Reflections from outside of the mirror array create a magenta border (if this is seen, there is flat state light entering the projection lens lowering system contrast)</a:t>
            </a:r>
          </a:p>
        </p:txBody>
      </p:sp>
      <p:sp>
        <p:nvSpPr>
          <p:cNvPr id="10244" name="Slide Number Placeholder 3"/>
          <p:cNvSpPr>
            <a:spLocks noGrp="1"/>
          </p:cNvSpPr>
          <p:nvPr>
            <p:ph type="sldNum" sz="quarter" idx="10"/>
          </p:nvPr>
        </p:nvSpPr>
        <p:spPr/>
        <p:txBody>
          <a:bodyPr/>
          <a:lstStyle/>
          <a:p>
            <a:fld id="{8622773B-7332-4E92-84CF-34A277FF245B}" type="slidenum">
              <a:rPr lang="en-US" smtClean="0"/>
              <a:pPr/>
              <a:t>26</a:t>
            </a:fld>
            <a:endParaRPr lang="en-US"/>
          </a:p>
        </p:txBody>
      </p:sp>
      <p:pic>
        <p:nvPicPr>
          <p:cNvPr id="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25878" y="2342971"/>
            <a:ext cx="3001379" cy="2114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a:cxnSpLocks/>
          </p:cNvCxnSpPr>
          <p:nvPr/>
        </p:nvCxnSpPr>
        <p:spPr>
          <a:xfrm flipH="1" flipV="1">
            <a:off x="6044956" y="3368300"/>
            <a:ext cx="316087" cy="32100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a:stCxn id="12" idx="0"/>
          </p:cNvCxnSpPr>
          <p:nvPr/>
        </p:nvCxnSpPr>
        <p:spPr>
          <a:xfrm flipH="1" flipV="1">
            <a:off x="7370883" y="2622578"/>
            <a:ext cx="178928" cy="7095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338635" y="3332122"/>
            <a:ext cx="2422351" cy="769441"/>
          </a:xfrm>
          <a:prstGeom prst="rect">
            <a:avLst/>
          </a:prstGeom>
          <a:noFill/>
          <a:ln>
            <a:solidFill>
              <a:srgbClr val="0070C0"/>
            </a:solidFill>
          </a:ln>
        </p:spPr>
        <p:txBody>
          <a:bodyPr wrap="square" rtlCol="0">
            <a:spAutoFit/>
          </a:bodyPr>
          <a:lstStyle/>
          <a:p>
            <a:pPr algn="ctr"/>
            <a:r>
              <a:rPr lang="en-US" sz="1100" dirty="0">
                <a:solidFill>
                  <a:schemeClr val="tx2">
                    <a:lumMod val="20000"/>
                    <a:lumOff val="80000"/>
                  </a:schemeClr>
                </a:solidFill>
              </a:rPr>
              <a:t>Magenta border in off state projected image caused by flat state light entering projection lens pupil</a:t>
            </a:r>
          </a:p>
          <a:p>
            <a:pPr algn="ctr"/>
            <a:r>
              <a:rPr lang="en-US" sz="1100" dirty="0">
                <a:solidFill>
                  <a:schemeClr val="tx2">
                    <a:lumMod val="20000"/>
                    <a:lumOff val="80000"/>
                  </a:schemeClr>
                </a:solidFill>
              </a:rPr>
              <a:t>(DMD mirror array is grey)</a:t>
            </a:r>
          </a:p>
        </p:txBody>
      </p:sp>
      <p:sp>
        <p:nvSpPr>
          <p:cNvPr id="20" name="TextBox 19"/>
          <p:cNvSpPr txBox="1"/>
          <p:nvPr/>
        </p:nvSpPr>
        <p:spPr>
          <a:xfrm>
            <a:off x="7549811" y="1879085"/>
            <a:ext cx="994183" cy="215444"/>
          </a:xfrm>
          <a:prstGeom prst="rect">
            <a:avLst/>
          </a:prstGeom>
          <a:noFill/>
        </p:spPr>
        <p:txBody>
          <a:bodyPr wrap="none" rtlCol="0">
            <a:spAutoFit/>
          </a:bodyPr>
          <a:lstStyle/>
          <a:p>
            <a:r>
              <a:rPr lang="en-US" sz="800" dirty="0"/>
              <a:t>DMD mirror plane</a:t>
            </a:r>
          </a:p>
        </p:txBody>
      </p:sp>
      <p:sp>
        <p:nvSpPr>
          <p:cNvPr id="21" name="TextBox 20"/>
          <p:cNvSpPr txBox="1"/>
          <p:nvPr/>
        </p:nvSpPr>
        <p:spPr>
          <a:xfrm>
            <a:off x="6636207" y="318084"/>
            <a:ext cx="956036" cy="230832"/>
          </a:xfrm>
          <a:prstGeom prst="rect">
            <a:avLst/>
          </a:prstGeom>
          <a:solidFill>
            <a:schemeClr val="bg1"/>
          </a:solidFill>
        </p:spPr>
        <p:txBody>
          <a:bodyPr wrap="square" rtlCol="0">
            <a:spAutoFit/>
          </a:bodyPr>
          <a:lstStyle/>
          <a:p>
            <a:pPr algn="ctr"/>
            <a:r>
              <a:rPr lang="en-US" sz="900" dirty="0"/>
              <a:t>Projection lens</a:t>
            </a:r>
          </a:p>
        </p:txBody>
      </p:sp>
      <p:sp>
        <p:nvSpPr>
          <p:cNvPr id="22" name="AutoShape 5"/>
          <p:cNvSpPr>
            <a:spLocks noChangeArrowheads="1"/>
          </p:cNvSpPr>
          <p:nvPr/>
        </p:nvSpPr>
        <p:spPr bwMode="auto">
          <a:xfrm>
            <a:off x="6107726" y="918247"/>
            <a:ext cx="1939177" cy="833997"/>
          </a:xfrm>
          <a:prstGeom prst="rtTriangle">
            <a:avLst/>
          </a:prstGeom>
          <a:solidFill>
            <a:schemeClr val="accent3">
              <a:lumMod val="20000"/>
              <a:lumOff val="80000"/>
            </a:schemeClr>
          </a:solidFill>
          <a:ln w="9525">
            <a:solidFill>
              <a:schemeClr val="bg1"/>
            </a:solidFill>
            <a:miter lim="800000"/>
            <a:headEnd/>
            <a:tailEnd/>
          </a:ln>
        </p:spPr>
        <p:txBody>
          <a:bodyPr wrap="none" anchor="ctr"/>
          <a:lstStyle/>
          <a:p>
            <a:endParaRPr lang="en-US"/>
          </a:p>
        </p:txBody>
      </p:sp>
      <p:sp>
        <p:nvSpPr>
          <p:cNvPr id="23" name="AutoShape 5"/>
          <p:cNvSpPr>
            <a:spLocks noChangeArrowheads="1"/>
          </p:cNvSpPr>
          <p:nvPr/>
        </p:nvSpPr>
        <p:spPr bwMode="auto">
          <a:xfrm rot="10800000">
            <a:off x="6484007" y="1054382"/>
            <a:ext cx="1562895" cy="670080"/>
          </a:xfrm>
          <a:prstGeom prst="rtTriangle">
            <a:avLst/>
          </a:prstGeom>
          <a:solidFill>
            <a:schemeClr val="accent3">
              <a:lumMod val="20000"/>
              <a:lumOff val="80000"/>
            </a:schemeClr>
          </a:solidFill>
          <a:ln w="9525">
            <a:solidFill>
              <a:schemeClr val="accent3">
                <a:lumMod val="20000"/>
                <a:lumOff val="80000"/>
              </a:schemeClr>
            </a:solidFill>
            <a:miter lim="800000"/>
            <a:headEnd/>
            <a:tailEnd/>
          </a:ln>
        </p:spPr>
        <p:txBody>
          <a:bodyPr wrap="none" anchor="ctr"/>
          <a:lstStyle/>
          <a:p>
            <a:endParaRPr lang="en-US"/>
          </a:p>
        </p:txBody>
      </p:sp>
      <p:sp>
        <p:nvSpPr>
          <p:cNvPr id="24" name="AutoShape 5"/>
          <p:cNvSpPr>
            <a:spLocks noChangeArrowheads="1"/>
          </p:cNvSpPr>
          <p:nvPr/>
        </p:nvSpPr>
        <p:spPr bwMode="auto">
          <a:xfrm rot="5400000">
            <a:off x="7918204" y="1183079"/>
            <a:ext cx="674061" cy="416666"/>
          </a:xfrm>
          <a:prstGeom prst="rtTriangle">
            <a:avLst/>
          </a:prstGeom>
          <a:solidFill>
            <a:schemeClr val="accent3">
              <a:lumMod val="20000"/>
              <a:lumOff val="80000"/>
            </a:schemeClr>
          </a:solidFill>
          <a:ln w="9525">
            <a:solidFill>
              <a:schemeClr val="accent3">
                <a:lumMod val="20000"/>
                <a:lumOff val="80000"/>
              </a:schemeClr>
            </a:solidFill>
            <a:miter lim="800000"/>
            <a:headEnd/>
            <a:tailEnd/>
          </a:ln>
        </p:spPr>
        <p:txBody>
          <a:bodyPr wrap="none" anchor="ctr"/>
          <a:lstStyle/>
          <a:p>
            <a:endParaRPr lang="en-US"/>
          </a:p>
        </p:txBody>
      </p:sp>
      <p:cxnSp>
        <p:nvCxnSpPr>
          <p:cNvPr id="25" name="Straight Arrow Connector 24"/>
          <p:cNvCxnSpPr/>
          <p:nvPr/>
        </p:nvCxnSpPr>
        <p:spPr>
          <a:xfrm flipV="1">
            <a:off x="5290278" y="1229003"/>
            <a:ext cx="1152268" cy="98060"/>
          </a:xfrm>
          <a:prstGeom prst="straightConnector1">
            <a:avLst/>
          </a:prstGeom>
          <a:ln w="19050">
            <a:solidFill>
              <a:srgbClr val="5047FB"/>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6585133" y="1229003"/>
            <a:ext cx="187835" cy="320835"/>
          </a:xfrm>
          <a:prstGeom prst="straightConnector1">
            <a:avLst/>
          </a:prstGeom>
          <a:ln w="19050">
            <a:solidFill>
              <a:srgbClr val="5047FB"/>
            </a:solidFill>
            <a:tailEnd type="arrow"/>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6624391" y="1963948"/>
            <a:ext cx="960637" cy="45719"/>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p:cNvCxnSpPr/>
          <p:nvPr/>
        </p:nvCxnSpPr>
        <p:spPr>
          <a:xfrm flipV="1">
            <a:off x="7043457" y="1094329"/>
            <a:ext cx="325458" cy="630133"/>
          </a:xfrm>
          <a:prstGeom prst="straightConnector1">
            <a:avLst/>
          </a:prstGeom>
          <a:ln w="19050">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431837" y="623727"/>
            <a:ext cx="869149" cy="276999"/>
          </a:xfrm>
          <a:prstGeom prst="rect">
            <a:avLst/>
          </a:prstGeom>
          <a:solidFill>
            <a:srgbClr val="FFFFCC"/>
          </a:solidFill>
        </p:spPr>
        <p:txBody>
          <a:bodyPr wrap="none" rtlCol="0">
            <a:spAutoFit/>
          </a:bodyPr>
          <a:lstStyle/>
          <a:p>
            <a:r>
              <a:rPr lang="en-US" sz="1200" dirty="0"/>
              <a:t>TIR Prism</a:t>
            </a:r>
          </a:p>
        </p:txBody>
      </p:sp>
      <p:sp>
        <p:nvSpPr>
          <p:cNvPr id="17" name="Rectangle 16"/>
          <p:cNvSpPr/>
          <p:nvPr/>
        </p:nvSpPr>
        <p:spPr>
          <a:xfrm>
            <a:off x="6484007" y="1853619"/>
            <a:ext cx="1241406" cy="51654"/>
          </a:xfrm>
          <a:prstGeom prst="rect">
            <a:avLst/>
          </a:prstGeom>
          <a:solidFill>
            <a:schemeClr val="accent3">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p:cNvCxnSpPr/>
          <p:nvPr/>
        </p:nvCxnSpPr>
        <p:spPr>
          <a:xfrm flipV="1">
            <a:off x="7167974" y="1213827"/>
            <a:ext cx="325458" cy="630133"/>
          </a:xfrm>
          <a:prstGeom prst="straightConnector1">
            <a:avLst/>
          </a:prstGeom>
          <a:ln w="19050">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7493432" y="1335245"/>
            <a:ext cx="325458" cy="630133"/>
          </a:xfrm>
          <a:prstGeom prst="straightConnector1">
            <a:avLst/>
          </a:prstGeom>
          <a:ln w="19050">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6679050" y="1335245"/>
            <a:ext cx="325458" cy="630133"/>
          </a:xfrm>
          <a:prstGeom prst="straightConnector1">
            <a:avLst/>
          </a:prstGeom>
          <a:ln w="19050">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endCxn id="40" idx="2"/>
          </p:cNvCxnSpPr>
          <p:nvPr/>
        </p:nvCxnSpPr>
        <p:spPr>
          <a:xfrm flipH="1" flipV="1">
            <a:off x="7107935" y="902042"/>
            <a:ext cx="6290" cy="27023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6679050" y="623727"/>
            <a:ext cx="857769" cy="278315"/>
          </a:xfrm>
          <a:prstGeom prst="rect">
            <a:avLst/>
          </a:prstGeom>
          <a:solidFill>
            <a:schemeClr val="bg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rot="21292034">
            <a:off x="5080510" y="1056857"/>
            <a:ext cx="956036" cy="230832"/>
          </a:xfrm>
          <a:prstGeom prst="rect">
            <a:avLst/>
          </a:prstGeom>
          <a:solidFill>
            <a:schemeClr val="bg1"/>
          </a:solidFill>
        </p:spPr>
        <p:txBody>
          <a:bodyPr wrap="square" rtlCol="0">
            <a:spAutoFit/>
          </a:bodyPr>
          <a:lstStyle/>
          <a:p>
            <a:pPr algn="ctr"/>
            <a:r>
              <a:rPr lang="en-US" sz="900" dirty="0"/>
              <a:t>Illumination</a:t>
            </a:r>
          </a:p>
        </p:txBody>
      </p:sp>
      <p:sp>
        <p:nvSpPr>
          <p:cNvPr id="46" name="TextBox 45"/>
          <p:cNvSpPr txBox="1"/>
          <p:nvPr/>
        </p:nvSpPr>
        <p:spPr>
          <a:xfrm>
            <a:off x="7536819" y="900726"/>
            <a:ext cx="956036" cy="507831"/>
          </a:xfrm>
          <a:prstGeom prst="rect">
            <a:avLst/>
          </a:prstGeom>
          <a:noFill/>
          <a:ln>
            <a:noFill/>
          </a:ln>
        </p:spPr>
        <p:txBody>
          <a:bodyPr wrap="square" rtlCol="0">
            <a:spAutoFit/>
          </a:bodyPr>
          <a:lstStyle/>
          <a:p>
            <a:pPr algn="ctr"/>
            <a:r>
              <a:rPr lang="en-US" sz="900" dirty="0"/>
              <a:t>Flat state reflections (red)</a:t>
            </a:r>
          </a:p>
        </p:txBody>
      </p:sp>
      <p:sp>
        <p:nvSpPr>
          <p:cNvPr id="47" name="TextBox 46"/>
          <p:cNvSpPr txBox="1"/>
          <p:nvPr/>
        </p:nvSpPr>
        <p:spPr>
          <a:xfrm>
            <a:off x="5558528" y="1771724"/>
            <a:ext cx="938077" cy="215444"/>
          </a:xfrm>
          <a:prstGeom prst="rect">
            <a:avLst/>
          </a:prstGeom>
          <a:noFill/>
        </p:spPr>
        <p:txBody>
          <a:bodyPr wrap="none" rtlCol="0">
            <a:spAutoFit/>
          </a:bodyPr>
          <a:lstStyle/>
          <a:p>
            <a:r>
              <a:rPr lang="en-US" sz="800" dirty="0"/>
              <a:t>DMD coverglass</a:t>
            </a:r>
          </a:p>
        </p:txBody>
      </p:sp>
      <p:sp>
        <p:nvSpPr>
          <p:cNvPr id="2" name="Rectangle 1"/>
          <p:cNvSpPr/>
          <p:nvPr/>
        </p:nvSpPr>
        <p:spPr>
          <a:xfrm>
            <a:off x="6841779" y="1963948"/>
            <a:ext cx="527136"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6120184" y="2043880"/>
            <a:ext cx="1273105" cy="215444"/>
          </a:xfrm>
          <a:prstGeom prst="rect">
            <a:avLst/>
          </a:prstGeom>
          <a:noFill/>
        </p:spPr>
        <p:txBody>
          <a:bodyPr wrap="none" rtlCol="0">
            <a:spAutoFit/>
          </a:bodyPr>
          <a:lstStyle/>
          <a:p>
            <a:r>
              <a:rPr lang="en-US" sz="800" dirty="0"/>
              <a:t>DMD active mirror array</a:t>
            </a:r>
          </a:p>
        </p:txBody>
      </p:sp>
      <p:cxnSp>
        <p:nvCxnSpPr>
          <p:cNvPr id="6" name="Straight Arrow Connector 5"/>
          <p:cNvCxnSpPr>
            <a:endCxn id="2" idx="0"/>
          </p:cNvCxnSpPr>
          <p:nvPr/>
        </p:nvCxnSpPr>
        <p:spPr>
          <a:xfrm flipV="1">
            <a:off x="7077314" y="1963948"/>
            <a:ext cx="28033" cy="130581"/>
          </a:xfrm>
          <a:prstGeom prst="straightConnector1">
            <a:avLst/>
          </a:prstGeom>
          <a:ln w="63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44359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6B75F-9C4E-48E4-8EA0-119EAA4EBF17}"/>
              </a:ext>
            </a:extLst>
          </p:cNvPr>
          <p:cNvSpPr>
            <a:spLocks noGrp="1"/>
          </p:cNvSpPr>
          <p:nvPr>
            <p:ph type="title"/>
          </p:nvPr>
        </p:nvSpPr>
        <p:spPr/>
        <p:txBody>
          <a:bodyPr/>
          <a:lstStyle/>
          <a:p>
            <a:r>
              <a:rPr lang="en-US" dirty="0"/>
              <a:t>“The Magic Eye” Technique</a:t>
            </a:r>
          </a:p>
        </p:txBody>
      </p:sp>
      <p:sp>
        <p:nvSpPr>
          <p:cNvPr id="3" name="Content Placeholder 2">
            <a:extLst>
              <a:ext uri="{FF2B5EF4-FFF2-40B4-BE49-F238E27FC236}">
                <a16:creationId xmlns:a16="http://schemas.microsoft.com/office/drawing/2014/main" id="{FA927663-3524-455F-A745-AEB964FC1D7F}"/>
              </a:ext>
            </a:extLst>
          </p:cNvPr>
          <p:cNvSpPr>
            <a:spLocks noGrp="1"/>
          </p:cNvSpPr>
          <p:nvPr>
            <p:ph idx="1"/>
          </p:nvPr>
        </p:nvSpPr>
        <p:spPr>
          <a:xfrm>
            <a:off x="190734" y="839364"/>
            <a:ext cx="8467725" cy="3709449"/>
          </a:xfrm>
        </p:spPr>
        <p:txBody>
          <a:bodyPr/>
          <a:lstStyle/>
          <a:p>
            <a:pPr>
              <a:lnSpc>
                <a:spcPct val="90000"/>
              </a:lnSpc>
            </a:pPr>
            <a:r>
              <a:rPr lang="en-US" sz="1200" dirty="0"/>
              <a:t>A simple method for examining the exit pupil of a projector </a:t>
            </a:r>
            <a:endParaRPr lang="en-US" sz="1200" u="sng" dirty="0"/>
          </a:p>
          <a:p>
            <a:pPr marL="512947" lvl="1" indent="-228600">
              <a:lnSpc>
                <a:spcPct val="90000"/>
              </a:lnSpc>
              <a:buFont typeface="+mj-lt"/>
              <a:buAutoNum type="arabicPeriod"/>
            </a:pPr>
            <a:r>
              <a:rPr lang="en-US" sz="1000" dirty="0"/>
              <a:t>Mount a lens in front of the projection lens</a:t>
            </a:r>
          </a:p>
          <a:p>
            <a:pPr marL="512947" lvl="1" indent="-228600">
              <a:lnSpc>
                <a:spcPct val="90000"/>
              </a:lnSpc>
              <a:buFont typeface="+mj-lt"/>
              <a:buAutoNum type="arabicPeriod"/>
            </a:pPr>
            <a:r>
              <a:rPr lang="en-US" sz="1000" dirty="0"/>
              <a:t>Image the stop of the projection lens to a screen</a:t>
            </a:r>
          </a:p>
          <a:p>
            <a:pPr>
              <a:lnSpc>
                <a:spcPct val="90000"/>
              </a:lnSpc>
            </a:pPr>
            <a:r>
              <a:rPr lang="en-US" sz="1200" dirty="0"/>
              <a:t>Shows where light is leaking through the pupil when mirrors are off </a:t>
            </a:r>
          </a:p>
          <a:p>
            <a:pPr>
              <a:lnSpc>
                <a:spcPct val="90000"/>
              </a:lnSpc>
            </a:pPr>
            <a:r>
              <a:rPr lang="en-US" sz="1200" u="sng" dirty="0"/>
              <a:t>To improve contrast, add system apertures to block unwanted light</a:t>
            </a:r>
          </a:p>
          <a:p>
            <a:endParaRPr lang="en-US" sz="1200" dirty="0"/>
          </a:p>
        </p:txBody>
      </p:sp>
      <p:sp>
        <p:nvSpPr>
          <p:cNvPr id="4" name="Slide Number Placeholder 3">
            <a:extLst>
              <a:ext uri="{FF2B5EF4-FFF2-40B4-BE49-F238E27FC236}">
                <a16:creationId xmlns:a16="http://schemas.microsoft.com/office/drawing/2014/main" id="{9EA1F523-9CDF-447F-876F-67B8F719B0D1}"/>
              </a:ext>
            </a:extLst>
          </p:cNvPr>
          <p:cNvSpPr>
            <a:spLocks noGrp="1"/>
          </p:cNvSpPr>
          <p:nvPr>
            <p:ph type="sldNum" sz="quarter" idx="10"/>
          </p:nvPr>
        </p:nvSpPr>
        <p:spPr/>
        <p:txBody>
          <a:bodyPr/>
          <a:lstStyle/>
          <a:p>
            <a:pPr>
              <a:defRPr/>
            </a:pPr>
            <a:fld id="{2B97888F-6AF7-4263-B69D-592D8C33BAC7}" type="slidenum">
              <a:rPr lang="en-US" smtClean="0"/>
              <a:pPr>
                <a:defRPr/>
              </a:pPr>
              <a:t>27</a:t>
            </a:fld>
            <a:endParaRPr lang="en-US"/>
          </a:p>
        </p:txBody>
      </p:sp>
      <p:pic>
        <p:nvPicPr>
          <p:cNvPr id="5" name="Picture 2">
            <a:extLst>
              <a:ext uri="{FF2B5EF4-FFF2-40B4-BE49-F238E27FC236}">
                <a16:creationId xmlns:a16="http://schemas.microsoft.com/office/drawing/2014/main" id="{981CA301-F58F-429B-9267-627930C9A1C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4565" t="17942" r="3562" b="33845"/>
          <a:stretch/>
        </p:blipFill>
        <p:spPr bwMode="auto">
          <a:xfrm flipH="1" flipV="1">
            <a:off x="867499" y="2139309"/>
            <a:ext cx="2848271" cy="2458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48F2A9C8-7209-4F3F-8ED7-910F82481CE3}"/>
              </a:ext>
            </a:extLst>
          </p:cNvPr>
          <p:cNvSpPr txBox="1"/>
          <p:nvPr/>
        </p:nvSpPr>
        <p:spPr>
          <a:xfrm>
            <a:off x="333378" y="3320846"/>
            <a:ext cx="534121" cy="276999"/>
          </a:xfrm>
          <a:prstGeom prst="rect">
            <a:avLst/>
          </a:prstGeom>
          <a:solidFill>
            <a:schemeClr val="bg1"/>
          </a:solidFill>
        </p:spPr>
        <p:txBody>
          <a:bodyPr wrap="none" rtlCol="0">
            <a:spAutoFit/>
          </a:bodyPr>
          <a:lstStyle/>
          <a:p>
            <a:r>
              <a:rPr lang="en-US" sz="1200" dirty="0">
                <a:solidFill>
                  <a:srgbClr val="000000"/>
                </a:solidFill>
              </a:rPr>
              <a:t>DMD</a:t>
            </a:r>
          </a:p>
        </p:txBody>
      </p:sp>
      <p:sp>
        <p:nvSpPr>
          <p:cNvPr id="7" name="TextBox 6">
            <a:extLst>
              <a:ext uri="{FF2B5EF4-FFF2-40B4-BE49-F238E27FC236}">
                <a16:creationId xmlns:a16="http://schemas.microsoft.com/office/drawing/2014/main" id="{DFCE0A28-FBDA-4473-B94C-D388891597F3}"/>
              </a:ext>
            </a:extLst>
          </p:cNvPr>
          <p:cNvSpPr txBox="1"/>
          <p:nvPr/>
        </p:nvSpPr>
        <p:spPr>
          <a:xfrm>
            <a:off x="4481864" y="2555590"/>
            <a:ext cx="956036" cy="276999"/>
          </a:xfrm>
          <a:prstGeom prst="rect">
            <a:avLst/>
          </a:prstGeom>
          <a:solidFill>
            <a:schemeClr val="bg1"/>
          </a:solidFill>
        </p:spPr>
        <p:txBody>
          <a:bodyPr wrap="square" rtlCol="0">
            <a:spAutoFit/>
          </a:bodyPr>
          <a:lstStyle/>
          <a:p>
            <a:pPr algn="ctr"/>
            <a:r>
              <a:rPr lang="en-US" sz="1200" dirty="0">
                <a:solidFill>
                  <a:srgbClr val="000000"/>
                </a:solidFill>
              </a:rPr>
              <a:t>Lens</a:t>
            </a:r>
          </a:p>
        </p:txBody>
      </p:sp>
      <p:sp>
        <p:nvSpPr>
          <p:cNvPr id="8" name="Oval 7">
            <a:extLst>
              <a:ext uri="{FF2B5EF4-FFF2-40B4-BE49-F238E27FC236}">
                <a16:creationId xmlns:a16="http://schemas.microsoft.com/office/drawing/2014/main" id="{63AE5617-82EA-45F6-8162-0C54EF55B52B}"/>
              </a:ext>
            </a:extLst>
          </p:cNvPr>
          <p:cNvSpPr/>
          <p:nvPr/>
        </p:nvSpPr>
        <p:spPr>
          <a:xfrm>
            <a:off x="4823602" y="2914165"/>
            <a:ext cx="272561" cy="1213451"/>
          </a:xfrm>
          <a:prstGeom prst="ellipse">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9" name="Straight Arrow Connector 8">
            <a:extLst>
              <a:ext uri="{FF2B5EF4-FFF2-40B4-BE49-F238E27FC236}">
                <a16:creationId xmlns:a16="http://schemas.microsoft.com/office/drawing/2014/main" id="{2F80804A-82E9-4EEA-B3D5-43FA512E40B7}"/>
              </a:ext>
            </a:extLst>
          </p:cNvPr>
          <p:cNvCxnSpPr/>
          <p:nvPr/>
        </p:nvCxnSpPr>
        <p:spPr>
          <a:xfrm flipV="1">
            <a:off x="2674137" y="3145000"/>
            <a:ext cx="956036" cy="30560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1D10D8B-FA8A-4C07-BB60-7DBCB706DDA0}"/>
              </a:ext>
            </a:extLst>
          </p:cNvPr>
          <p:cNvCxnSpPr/>
          <p:nvPr/>
        </p:nvCxnSpPr>
        <p:spPr>
          <a:xfrm flipV="1">
            <a:off x="3630173" y="2993409"/>
            <a:ext cx="1193429" cy="1603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6D5A2B8-C264-4A95-A0F5-3DC5CAA870CD}"/>
              </a:ext>
            </a:extLst>
          </p:cNvPr>
          <p:cNvCxnSpPr/>
          <p:nvPr/>
        </p:nvCxnSpPr>
        <p:spPr>
          <a:xfrm>
            <a:off x="5096163" y="3014958"/>
            <a:ext cx="1820008" cy="2828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8A58CFD-EFA4-4CCD-BCCD-06AD3E2AF225}"/>
              </a:ext>
            </a:extLst>
          </p:cNvPr>
          <p:cNvCxnSpPr/>
          <p:nvPr/>
        </p:nvCxnSpPr>
        <p:spPr>
          <a:xfrm>
            <a:off x="2674137" y="3459346"/>
            <a:ext cx="956036" cy="3253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39220D0-940F-438F-BA21-48E6D37A8F6D}"/>
              </a:ext>
            </a:extLst>
          </p:cNvPr>
          <p:cNvCxnSpPr/>
          <p:nvPr/>
        </p:nvCxnSpPr>
        <p:spPr>
          <a:xfrm>
            <a:off x="3630173" y="3773692"/>
            <a:ext cx="1193429" cy="2660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A7D21CE-A8A0-498B-A67A-973F2B6C320B}"/>
              </a:ext>
            </a:extLst>
          </p:cNvPr>
          <p:cNvCxnSpPr/>
          <p:nvPr/>
        </p:nvCxnSpPr>
        <p:spPr>
          <a:xfrm flipV="1">
            <a:off x="5096163" y="3705586"/>
            <a:ext cx="1820008" cy="3341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F2447DF-4004-4A92-B415-F39B29850178}"/>
              </a:ext>
            </a:extLst>
          </p:cNvPr>
          <p:cNvCxnSpPr/>
          <p:nvPr/>
        </p:nvCxnSpPr>
        <p:spPr>
          <a:xfrm>
            <a:off x="6916171" y="3297804"/>
            <a:ext cx="1222131" cy="2230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B9955C3-3C96-4ECF-A6DC-34BAD8C7548A}"/>
              </a:ext>
            </a:extLst>
          </p:cNvPr>
          <p:cNvCxnSpPr/>
          <p:nvPr/>
        </p:nvCxnSpPr>
        <p:spPr>
          <a:xfrm flipV="1">
            <a:off x="6916171" y="3520890"/>
            <a:ext cx="1222131" cy="1846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A20CBC44-293B-4469-8283-BB58823863D0}"/>
              </a:ext>
            </a:extLst>
          </p:cNvPr>
          <p:cNvSpPr/>
          <p:nvPr/>
        </p:nvSpPr>
        <p:spPr>
          <a:xfrm>
            <a:off x="8152369" y="2832588"/>
            <a:ext cx="45719" cy="137415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TextBox 17">
            <a:extLst>
              <a:ext uri="{FF2B5EF4-FFF2-40B4-BE49-F238E27FC236}">
                <a16:creationId xmlns:a16="http://schemas.microsoft.com/office/drawing/2014/main" id="{47CFF83F-6DBC-4364-9BB8-FE2B9104E162}"/>
              </a:ext>
            </a:extLst>
          </p:cNvPr>
          <p:cNvSpPr txBox="1"/>
          <p:nvPr/>
        </p:nvSpPr>
        <p:spPr>
          <a:xfrm>
            <a:off x="7182266" y="2762576"/>
            <a:ext cx="956036" cy="461665"/>
          </a:xfrm>
          <a:prstGeom prst="rect">
            <a:avLst/>
          </a:prstGeom>
          <a:solidFill>
            <a:schemeClr val="bg1"/>
          </a:solidFill>
        </p:spPr>
        <p:txBody>
          <a:bodyPr wrap="square" rtlCol="0">
            <a:spAutoFit/>
          </a:bodyPr>
          <a:lstStyle/>
          <a:p>
            <a:pPr algn="ctr"/>
            <a:r>
              <a:rPr lang="en-US" sz="1200" dirty="0">
                <a:solidFill>
                  <a:srgbClr val="000000"/>
                </a:solidFill>
              </a:rPr>
              <a:t>Stop image on screen</a:t>
            </a:r>
          </a:p>
        </p:txBody>
      </p:sp>
      <p:sp>
        <p:nvSpPr>
          <p:cNvPr id="19" name="TextBox 18">
            <a:extLst>
              <a:ext uri="{FF2B5EF4-FFF2-40B4-BE49-F238E27FC236}">
                <a16:creationId xmlns:a16="http://schemas.microsoft.com/office/drawing/2014/main" id="{CCC5B23A-5619-40DE-A794-BE1E75DD7DBA}"/>
              </a:ext>
            </a:extLst>
          </p:cNvPr>
          <p:cNvSpPr txBox="1"/>
          <p:nvPr/>
        </p:nvSpPr>
        <p:spPr>
          <a:xfrm>
            <a:off x="2310986" y="2601756"/>
            <a:ext cx="956036" cy="461665"/>
          </a:xfrm>
          <a:prstGeom prst="rect">
            <a:avLst/>
          </a:prstGeom>
          <a:solidFill>
            <a:schemeClr val="bg1"/>
          </a:solidFill>
        </p:spPr>
        <p:txBody>
          <a:bodyPr wrap="square" rtlCol="0">
            <a:spAutoFit/>
          </a:bodyPr>
          <a:lstStyle/>
          <a:p>
            <a:pPr algn="ctr"/>
            <a:r>
              <a:rPr lang="en-US" sz="1200" dirty="0">
                <a:solidFill>
                  <a:srgbClr val="000000"/>
                </a:solidFill>
              </a:rPr>
              <a:t>Projection lens stop</a:t>
            </a:r>
          </a:p>
        </p:txBody>
      </p:sp>
      <p:cxnSp>
        <p:nvCxnSpPr>
          <p:cNvPr id="20" name="Straight Arrow Connector 19">
            <a:extLst>
              <a:ext uri="{FF2B5EF4-FFF2-40B4-BE49-F238E27FC236}">
                <a16:creationId xmlns:a16="http://schemas.microsoft.com/office/drawing/2014/main" id="{F8A9B5BD-4E45-44FD-8A61-64CEC0A4EA31}"/>
              </a:ext>
            </a:extLst>
          </p:cNvPr>
          <p:cNvCxnSpPr/>
          <p:nvPr/>
        </p:nvCxnSpPr>
        <p:spPr>
          <a:xfrm flipH="1">
            <a:off x="2674137" y="3073572"/>
            <a:ext cx="114867" cy="2948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1" name="Picture 6">
            <a:extLst>
              <a:ext uri="{FF2B5EF4-FFF2-40B4-BE49-F238E27FC236}">
                <a16:creationId xmlns:a16="http://schemas.microsoft.com/office/drawing/2014/main" id="{943C040E-349B-4670-A6E3-CE5A245A2F5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49129" y="974295"/>
            <a:ext cx="1595250" cy="1569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106A608E-833E-4A0C-B85A-61566352AA21}"/>
              </a:ext>
            </a:extLst>
          </p:cNvPr>
          <p:cNvSpPr txBox="1"/>
          <p:nvPr/>
        </p:nvSpPr>
        <p:spPr>
          <a:xfrm>
            <a:off x="5676538" y="2192483"/>
            <a:ext cx="1340432" cy="307777"/>
          </a:xfrm>
          <a:prstGeom prst="rect">
            <a:avLst/>
          </a:prstGeom>
          <a:solidFill>
            <a:srgbClr val="FFFFCC"/>
          </a:solidFill>
        </p:spPr>
        <p:txBody>
          <a:bodyPr wrap="square" rtlCol="0">
            <a:spAutoFit/>
          </a:bodyPr>
          <a:lstStyle/>
          <a:p>
            <a:r>
              <a:rPr lang="en-US" sz="1400" dirty="0">
                <a:solidFill>
                  <a:srgbClr val="000000"/>
                </a:solidFill>
              </a:rPr>
              <a:t>On State Pupil</a:t>
            </a:r>
          </a:p>
        </p:txBody>
      </p:sp>
      <p:pic>
        <p:nvPicPr>
          <p:cNvPr id="23" name="Picture 5">
            <a:extLst>
              <a:ext uri="{FF2B5EF4-FFF2-40B4-BE49-F238E27FC236}">
                <a16:creationId xmlns:a16="http://schemas.microsoft.com/office/drawing/2014/main" id="{30804D70-76BF-4809-968B-6E375EB5552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273233" y="981649"/>
            <a:ext cx="1680033" cy="1555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a:extLst>
              <a:ext uri="{FF2B5EF4-FFF2-40B4-BE49-F238E27FC236}">
                <a16:creationId xmlns:a16="http://schemas.microsoft.com/office/drawing/2014/main" id="{F8CCE472-299B-4124-824B-5A294119E3E6}"/>
              </a:ext>
            </a:extLst>
          </p:cNvPr>
          <p:cNvSpPr txBox="1"/>
          <p:nvPr/>
        </p:nvSpPr>
        <p:spPr>
          <a:xfrm>
            <a:off x="7425450" y="2171854"/>
            <a:ext cx="1340432" cy="307777"/>
          </a:xfrm>
          <a:prstGeom prst="rect">
            <a:avLst/>
          </a:prstGeom>
          <a:solidFill>
            <a:srgbClr val="FFFFCC"/>
          </a:solidFill>
        </p:spPr>
        <p:txBody>
          <a:bodyPr wrap="square" rtlCol="0">
            <a:spAutoFit/>
          </a:bodyPr>
          <a:lstStyle/>
          <a:p>
            <a:r>
              <a:rPr lang="en-US" sz="1400" dirty="0">
                <a:solidFill>
                  <a:srgbClr val="000000"/>
                </a:solidFill>
              </a:rPr>
              <a:t>Off State Pupil</a:t>
            </a:r>
          </a:p>
        </p:txBody>
      </p:sp>
      <p:cxnSp>
        <p:nvCxnSpPr>
          <p:cNvPr id="27" name="Straight Arrow Connector 26">
            <a:extLst>
              <a:ext uri="{FF2B5EF4-FFF2-40B4-BE49-F238E27FC236}">
                <a16:creationId xmlns:a16="http://schemas.microsoft.com/office/drawing/2014/main" id="{2A85FA20-1748-4E58-B748-E3B0DD1AE2A8}"/>
              </a:ext>
            </a:extLst>
          </p:cNvPr>
          <p:cNvCxnSpPr>
            <a:cxnSpLocks/>
          </p:cNvCxnSpPr>
          <p:nvPr/>
        </p:nvCxnSpPr>
        <p:spPr>
          <a:xfrm>
            <a:off x="5143500" y="1514459"/>
            <a:ext cx="3447768" cy="2968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BEF592E-E516-457D-A556-74023764BDC6}"/>
              </a:ext>
            </a:extLst>
          </p:cNvPr>
          <p:cNvSpPr txBox="1"/>
          <p:nvPr/>
        </p:nvSpPr>
        <p:spPr>
          <a:xfrm>
            <a:off x="4359897" y="4127616"/>
            <a:ext cx="1078003" cy="461665"/>
          </a:xfrm>
          <a:prstGeom prst="rect">
            <a:avLst/>
          </a:prstGeom>
          <a:noFill/>
        </p:spPr>
        <p:txBody>
          <a:bodyPr wrap="square" rtlCol="0">
            <a:spAutoFit/>
          </a:bodyPr>
          <a:lstStyle/>
          <a:p>
            <a:pPr algn="ctr"/>
            <a:r>
              <a:rPr lang="en-US" sz="800" dirty="0"/>
              <a:t>Positive, longer  focal length lens typically works best</a:t>
            </a:r>
          </a:p>
        </p:txBody>
      </p:sp>
    </p:spTree>
    <p:extLst>
      <p:ext uri="{BB962C8B-B14F-4D97-AF65-F5344CB8AC3E}">
        <p14:creationId xmlns:p14="http://schemas.microsoft.com/office/powerpoint/2010/main" val="11868104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4B043-4AC1-4D81-9FB7-D5CC29DAA43E}"/>
              </a:ext>
            </a:extLst>
          </p:cNvPr>
          <p:cNvSpPr>
            <a:spLocks noGrp="1"/>
          </p:cNvSpPr>
          <p:nvPr>
            <p:ph type="ctrTitle"/>
          </p:nvPr>
        </p:nvSpPr>
        <p:spPr/>
        <p:txBody>
          <a:bodyPr/>
          <a:lstStyle/>
          <a:p>
            <a:r>
              <a:rPr lang="en-US" dirty="0"/>
              <a:t>Projection Architectures and Design</a:t>
            </a:r>
          </a:p>
        </p:txBody>
      </p:sp>
      <p:sp>
        <p:nvSpPr>
          <p:cNvPr id="4" name="Slide Number Placeholder 3">
            <a:extLst>
              <a:ext uri="{FF2B5EF4-FFF2-40B4-BE49-F238E27FC236}">
                <a16:creationId xmlns:a16="http://schemas.microsoft.com/office/drawing/2014/main" id="{49348704-F424-41E4-9085-01F68E2C9860}"/>
              </a:ext>
            </a:extLst>
          </p:cNvPr>
          <p:cNvSpPr>
            <a:spLocks noGrp="1"/>
          </p:cNvSpPr>
          <p:nvPr>
            <p:ph type="sldNum" sz="quarter" idx="10"/>
          </p:nvPr>
        </p:nvSpPr>
        <p:spPr/>
        <p:txBody>
          <a:bodyPr/>
          <a:lstStyle/>
          <a:p>
            <a:pPr>
              <a:defRPr/>
            </a:pPr>
            <a:fld id="{03BA23CF-AA30-4A18-B744-605C3E9DBF07}" type="slidenum">
              <a:rPr lang="en-US" smtClean="0"/>
              <a:pPr>
                <a:defRPr/>
              </a:pPr>
              <a:t>28</a:t>
            </a:fld>
            <a:endParaRPr lang="en-US" dirty="0"/>
          </a:p>
        </p:txBody>
      </p:sp>
    </p:spTree>
    <p:extLst>
      <p:ext uri="{BB962C8B-B14F-4D97-AF65-F5344CB8AC3E}">
        <p14:creationId xmlns:p14="http://schemas.microsoft.com/office/powerpoint/2010/main" val="36418651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4D766D-0F99-445B-8122-6D63248054F0}"/>
              </a:ext>
            </a:extLst>
          </p:cNvPr>
          <p:cNvSpPr>
            <a:spLocks noGrp="1"/>
          </p:cNvSpPr>
          <p:nvPr>
            <p:ph type="title"/>
          </p:nvPr>
        </p:nvSpPr>
        <p:spPr/>
        <p:txBody>
          <a:bodyPr/>
          <a:lstStyle/>
          <a:p>
            <a:r>
              <a:rPr lang="en-US" dirty="0"/>
              <a:t>Projector System Layout &amp; Design Options</a:t>
            </a:r>
          </a:p>
        </p:txBody>
      </p:sp>
      <p:sp>
        <p:nvSpPr>
          <p:cNvPr id="4" name="Slide Number Placeholder 3">
            <a:extLst>
              <a:ext uri="{FF2B5EF4-FFF2-40B4-BE49-F238E27FC236}">
                <a16:creationId xmlns:a16="http://schemas.microsoft.com/office/drawing/2014/main" id="{062F343D-18D0-4F92-B724-FCF03EF9D21E}"/>
              </a:ext>
            </a:extLst>
          </p:cNvPr>
          <p:cNvSpPr>
            <a:spLocks noGrp="1"/>
          </p:cNvSpPr>
          <p:nvPr>
            <p:ph type="sldNum" sz="quarter" idx="10"/>
          </p:nvPr>
        </p:nvSpPr>
        <p:spPr/>
        <p:txBody>
          <a:bodyPr/>
          <a:lstStyle/>
          <a:p>
            <a:pPr>
              <a:defRPr/>
            </a:pPr>
            <a:fld id="{03BA23CF-AA30-4A18-B744-605C3E9DBF07}" type="slidenum">
              <a:rPr lang="en-US" smtClean="0"/>
              <a:pPr>
                <a:defRPr/>
              </a:pPr>
              <a:t>29</a:t>
            </a:fld>
            <a:endParaRPr lang="en-US"/>
          </a:p>
        </p:txBody>
      </p:sp>
      <p:grpSp>
        <p:nvGrpSpPr>
          <p:cNvPr id="39" name="Group 38">
            <a:extLst>
              <a:ext uri="{FF2B5EF4-FFF2-40B4-BE49-F238E27FC236}">
                <a16:creationId xmlns:a16="http://schemas.microsoft.com/office/drawing/2014/main" id="{A54264E0-E8B0-4C60-8D0B-ABD44587A56A}"/>
              </a:ext>
            </a:extLst>
          </p:cNvPr>
          <p:cNvGrpSpPr>
            <a:grpSpLocks noChangeAspect="1"/>
          </p:cNvGrpSpPr>
          <p:nvPr/>
        </p:nvGrpSpPr>
        <p:grpSpPr>
          <a:xfrm>
            <a:off x="4460875" y="1226177"/>
            <a:ext cx="4623943" cy="2739455"/>
            <a:chOff x="313509" y="1142998"/>
            <a:chExt cx="8153280" cy="4830410"/>
          </a:xfrm>
        </p:grpSpPr>
        <p:sp>
          <p:nvSpPr>
            <p:cNvPr id="40" name="Text Box 8">
              <a:extLst>
                <a:ext uri="{FF2B5EF4-FFF2-40B4-BE49-F238E27FC236}">
                  <a16:creationId xmlns:a16="http://schemas.microsoft.com/office/drawing/2014/main" id="{52767BFB-A37B-4E4C-86BD-E5C296632E86}"/>
                </a:ext>
              </a:extLst>
            </p:cNvPr>
            <p:cNvSpPr txBox="1">
              <a:spLocks noChangeArrowheads="1"/>
            </p:cNvSpPr>
            <p:nvPr/>
          </p:nvSpPr>
          <p:spPr bwMode="auto">
            <a:xfrm>
              <a:off x="2470738" y="5605390"/>
              <a:ext cx="4195685" cy="368018"/>
            </a:xfrm>
            <a:prstGeom prst="rect">
              <a:avLst/>
            </a:prstGeom>
            <a:solidFill>
              <a:srgbClr val="F8FEA8"/>
            </a:solidFill>
            <a:ln w="25400">
              <a:noFill/>
              <a:miter lim="800000"/>
              <a:headEnd/>
              <a:tailEnd/>
            </a:ln>
          </p:spPr>
          <p:txBody>
            <a:bodyPr wrap="none">
              <a:spAutoFit/>
            </a:bodyPr>
            <a:lstStyle/>
            <a:p>
              <a:pPr defTabSz="1014413">
                <a:lnSpc>
                  <a:spcPct val="90000"/>
                </a:lnSpc>
                <a:spcBef>
                  <a:spcPct val="0"/>
                </a:spcBef>
              </a:pPr>
              <a:r>
                <a:rPr lang="en-US" sz="900" b="1" dirty="0">
                  <a:solidFill>
                    <a:srgbClr val="000000"/>
                  </a:solidFill>
                </a:rPr>
                <a:t>Basic parts of a single chip DLP projector</a:t>
              </a:r>
            </a:p>
          </p:txBody>
        </p:sp>
        <p:pic>
          <p:nvPicPr>
            <p:cNvPr id="41" name="Picture 3">
              <a:extLst>
                <a:ext uri="{FF2B5EF4-FFF2-40B4-BE49-F238E27FC236}">
                  <a16:creationId xmlns:a16="http://schemas.microsoft.com/office/drawing/2014/main" id="{5A46D549-0BF2-4B29-98AE-C7A7CE38F7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670375" y="1142998"/>
              <a:ext cx="7796414" cy="4095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 name="Rectangle 41">
              <a:extLst>
                <a:ext uri="{FF2B5EF4-FFF2-40B4-BE49-F238E27FC236}">
                  <a16:creationId xmlns:a16="http://schemas.microsoft.com/office/drawing/2014/main" id="{E2A10323-1B81-49AC-9584-B91CE17F5275}"/>
                </a:ext>
              </a:extLst>
            </p:cNvPr>
            <p:cNvSpPr/>
            <p:nvPr/>
          </p:nvSpPr>
          <p:spPr>
            <a:xfrm rot="1404192">
              <a:off x="455202" y="2176936"/>
              <a:ext cx="2879150" cy="16934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3" name="TextBox 42">
              <a:extLst>
                <a:ext uri="{FF2B5EF4-FFF2-40B4-BE49-F238E27FC236}">
                  <a16:creationId xmlns:a16="http://schemas.microsoft.com/office/drawing/2014/main" id="{D3964DE6-A273-48E3-A827-CCE69571E577}"/>
                </a:ext>
              </a:extLst>
            </p:cNvPr>
            <p:cNvSpPr txBox="1"/>
            <p:nvPr/>
          </p:nvSpPr>
          <p:spPr>
            <a:xfrm>
              <a:off x="313509" y="4463353"/>
              <a:ext cx="2048690" cy="861322"/>
            </a:xfrm>
            <a:prstGeom prst="rect">
              <a:avLst/>
            </a:prstGeom>
            <a:solidFill>
              <a:srgbClr val="92D050"/>
            </a:solidFill>
          </p:spPr>
          <p:txBody>
            <a:bodyPr wrap="square" rtlCol="0">
              <a:spAutoFit/>
            </a:bodyPr>
            <a:lstStyle/>
            <a:p>
              <a:pPr algn="ctr"/>
              <a:r>
                <a:rPr lang="en-US" sz="900" dirty="0"/>
                <a:t>Illuminator </a:t>
              </a:r>
            </a:p>
            <a:p>
              <a:pPr algn="ctr"/>
              <a:r>
                <a:rPr lang="en-US" sz="900" dirty="0"/>
                <a:t>(3channel LED example shown)</a:t>
              </a:r>
            </a:p>
          </p:txBody>
        </p:sp>
        <p:sp>
          <p:nvSpPr>
            <p:cNvPr id="44" name="TextBox 43">
              <a:extLst>
                <a:ext uri="{FF2B5EF4-FFF2-40B4-BE49-F238E27FC236}">
                  <a16:creationId xmlns:a16="http://schemas.microsoft.com/office/drawing/2014/main" id="{53FEFF78-5365-45C3-9E91-02480E68840A}"/>
                </a:ext>
              </a:extLst>
            </p:cNvPr>
            <p:cNvSpPr txBox="1"/>
            <p:nvPr/>
          </p:nvSpPr>
          <p:spPr>
            <a:xfrm rot="1583501">
              <a:off x="3612643" y="4547426"/>
              <a:ext cx="1911876" cy="391510"/>
            </a:xfrm>
            <a:prstGeom prst="rect">
              <a:avLst/>
            </a:prstGeom>
            <a:solidFill>
              <a:srgbClr val="92D050"/>
            </a:solidFill>
          </p:spPr>
          <p:txBody>
            <a:bodyPr wrap="none" rtlCol="0">
              <a:spAutoFit/>
            </a:bodyPr>
            <a:lstStyle/>
            <a:p>
              <a:r>
                <a:rPr lang="en-US" sz="900" dirty="0"/>
                <a:t>Illumination Optics</a:t>
              </a:r>
            </a:p>
          </p:txBody>
        </p:sp>
        <p:sp>
          <p:nvSpPr>
            <p:cNvPr id="45" name="Rectangle 44">
              <a:extLst>
                <a:ext uri="{FF2B5EF4-FFF2-40B4-BE49-F238E27FC236}">
                  <a16:creationId xmlns:a16="http://schemas.microsoft.com/office/drawing/2014/main" id="{A8E1A35B-200A-4DA8-823F-5F95F435D435}"/>
                </a:ext>
              </a:extLst>
            </p:cNvPr>
            <p:cNvSpPr/>
            <p:nvPr/>
          </p:nvSpPr>
          <p:spPr>
            <a:xfrm rot="1579379">
              <a:off x="3804416" y="3871738"/>
              <a:ext cx="2077818" cy="6751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6" name="TextBox 45">
              <a:extLst>
                <a:ext uri="{FF2B5EF4-FFF2-40B4-BE49-F238E27FC236}">
                  <a16:creationId xmlns:a16="http://schemas.microsoft.com/office/drawing/2014/main" id="{78EDE5D5-BD91-42AE-BC0D-C3AA6C4E4B1C}"/>
                </a:ext>
              </a:extLst>
            </p:cNvPr>
            <p:cNvSpPr txBox="1"/>
            <p:nvPr/>
          </p:nvSpPr>
          <p:spPr>
            <a:xfrm>
              <a:off x="3202337" y="2092766"/>
              <a:ext cx="1824874" cy="391510"/>
            </a:xfrm>
            <a:prstGeom prst="rect">
              <a:avLst/>
            </a:prstGeom>
            <a:solidFill>
              <a:srgbClr val="92D050"/>
            </a:solidFill>
          </p:spPr>
          <p:txBody>
            <a:bodyPr wrap="none" rtlCol="0">
              <a:spAutoFit/>
            </a:bodyPr>
            <a:lstStyle/>
            <a:p>
              <a:r>
                <a:rPr lang="en-US" sz="900" dirty="0"/>
                <a:t>Light mixing optic</a:t>
              </a:r>
            </a:p>
          </p:txBody>
        </p:sp>
        <p:cxnSp>
          <p:nvCxnSpPr>
            <p:cNvPr id="47" name="Straight Arrow Connector 46">
              <a:extLst>
                <a:ext uri="{FF2B5EF4-FFF2-40B4-BE49-F238E27FC236}">
                  <a16:creationId xmlns:a16="http://schemas.microsoft.com/office/drawing/2014/main" id="{2A426239-F8D9-4A38-87D3-2E8778A19C49}"/>
                </a:ext>
              </a:extLst>
            </p:cNvPr>
            <p:cNvCxnSpPr>
              <a:stCxn id="43" idx="0"/>
            </p:cNvCxnSpPr>
            <p:nvPr/>
          </p:nvCxnSpPr>
          <p:spPr>
            <a:xfrm flipV="1">
              <a:off x="1337855" y="3863765"/>
              <a:ext cx="278503" cy="599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81E37185-35B5-47F3-9E26-79079F459E3A}"/>
                </a:ext>
              </a:extLst>
            </p:cNvPr>
            <p:cNvCxnSpPr>
              <a:stCxn id="46" idx="2"/>
            </p:cNvCxnSpPr>
            <p:nvPr/>
          </p:nvCxnSpPr>
          <p:spPr>
            <a:xfrm flipH="1">
              <a:off x="3590928" y="2484275"/>
              <a:ext cx="523846" cy="10304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17EFFEE5-876C-4C0D-AE29-42E7CCD9B94C}"/>
                </a:ext>
              </a:extLst>
            </p:cNvPr>
            <p:cNvSpPr txBox="1"/>
            <p:nvPr/>
          </p:nvSpPr>
          <p:spPr>
            <a:xfrm>
              <a:off x="6008043" y="1674795"/>
              <a:ext cx="1661743" cy="391510"/>
            </a:xfrm>
            <a:prstGeom prst="rect">
              <a:avLst/>
            </a:prstGeom>
            <a:solidFill>
              <a:srgbClr val="92D050"/>
            </a:solidFill>
          </p:spPr>
          <p:txBody>
            <a:bodyPr wrap="none" rtlCol="0">
              <a:spAutoFit/>
            </a:bodyPr>
            <a:lstStyle/>
            <a:p>
              <a:r>
                <a:rPr lang="en-US" sz="900" dirty="0"/>
                <a:t>Projection Lens</a:t>
              </a:r>
            </a:p>
          </p:txBody>
        </p:sp>
        <p:sp>
          <p:nvSpPr>
            <p:cNvPr id="50" name="TextBox 49">
              <a:extLst>
                <a:ext uri="{FF2B5EF4-FFF2-40B4-BE49-F238E27FC236}">
                  <a16:creationId xmlns:a16="http://schemas.microsoft.com/office/drawing/2014/main" id="{5EF5636E-82B7-4AF0-81DE-FE6B0F71EECB}"/>
                </a:ext>
              </a:extLst>
            </p:cNvPr>
            <p:cNvSpPr txBox="1"/>
            <p:nvPr/>
          </p:nvSpPr>
          <p:spPr>
            <a:xfrm>
              <a:off x="6642648" y="4869417"/>
              <a:ext cx="759094" cy="391510"/>
            </a:xfrm>
            <a:prstGeom prst="rect">
              <a:avLst/>
            </a:prstGeom>
            <a:solidFill>
              <a:srgbClr val="92D050"/>
            </a:solidFill>
          </p:spPr>
          <p:txBody>
            <a:bodyPr wrap="none" rtlCol="0">
              <a:spAutoFit/>
            </a:bodyPr>
            <a:lstStyle/>
            <a:p>
              <a:r>
                <a:rPr lang="en-US" sz="900" dirty="0"/>
                <a:t>DMD</a:t>
              </a:r>
            </a:p>
          </p:txBody>
        </p:sp>
        <p:sp>
          <p:nvSpPr>
            <p:cNvPr id="51" name="Rectangle 50">
              <a:extLst>
                <a:ext uri="{FF2B5EF4-FFF2-40B4-BE49-F238E27FC236}">
                  <a16:creationId xmlns:a16="http://schemas.microsoft.com/office/drawing/2014/main" id="{DF7AA9FA-8661-4892-8E9F-50C60A8A9581}"/>
                </a:ext>
              </a:extLst>
            </p:cNvPr>
            <p:cNvSpPr/>
            <p:nvPr/>
          </p:nvSpPr>
          <p:spPr>
            <a:xfrm rot="18463804">
              <a:off x="5563463" y="2751621"/>
              <a:ext cx="3204731" cy="9355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2" name="Oval 51">
              <a:extLst>
                <a:ext uri="{FF2B5EF4-FFF2-40B4-BE49-F238E27FC236}">
                  <a16:creationId xmlns:a16="http://schemas.microsoft.com/office/drawing/2014/main" id="{5B6BD790-DCDE-4695-A139-94F8919EE5D1}"/>
                </a:ext>
              </a:extLst>
            </p:cNvPr>
            <p:cNvSpPr/>
            <p:nvPr/>
          </p:nvSpPr>
          <p:spPr>
            <a:xfrm>
              <a:off x="5681959" y="4344449"/>
              <a:ext cx="652166" cy="628084"/>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3" name="Straight Arrow Connector 52">
              <a:extLst>
                <a:ext uri="{FF2B5EF4-FFF2-40B4-BE49-F238E27FC236}">
                  <a16:creationId xmlns:a16="http://schemas.microsoft.com/office/drawing/2014/main" id="{4455EF23-E621-4832-93E0-21A1837BF751}"/>
                </a:ext>
              </a:extLst>
            </p:cNvPr>
            <p:cNvCxnSpPr>
              <a:stCxn id="50" idx="1"/>
            </p:cNvCxnSpPr>
            <p:nvPr/>
          </p:nvCxnSpPr>
          <p:spPr>
            <a:xfrm flipH="1" flipV="1">
              <a:off x="6229354" y="4786522"/>
              <a:ext cx="413294" cy="27864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E6504114-684D-487C-905A-28E6C469590F}"/>
                </a:ext>
              </a:extLst>
            </p:cNvPr>
            <p:cNvCxnSpPr/>
            <p:nvPr/>
          </p:nvCxnSpPr>
          <p:spPr>
            <a:xfrm>
              <a:off x="5467350" y="3362325"/>
              <a:ext cx="540692" cy="1296166"/>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2EE3D973-F602-4601-8552-4527A1A3DD0B}"/>
                </a:ext>
              </a:extLst>
            </p:cNvPr>
            <p:cNvSpPr txBox="1"/>
            <p:nvPr/>
          </p:nvSpPr>
          <p:spPr>
            <a:xfrm>
              <a:off x="4338338" y="2713555"/>
              <a:ext cx="2053254" cy="626417"/>
            </a:xfrm>
            <a:prstGeom prst="rect">
              <a:avLst/>
            </a:prstGeom>
            <a:solidFill>
              <a:srgbClr val="00B0F0"/>
            </a:solidFill>
          </p:spPr>
          <p:txBody>
            <a:bodyPr wrap="none" rtlCol="0">
              <a:spAutoFit/>
            </a:bodyPr>
            <a:lstStyle/>
            <a:p>
              <a:r>
                <a:rPr lang="en-US" sz="900" dirty="0"/>
                <a:t>Interface optic</a:t>
              </a:r>
            </a:p>
            <a:p>
              <a:r>
                <a:rPr lang="en-US" sz="900" dirty="0"/>
                <a:t>(RTIR prism shown)</a:t>
              </a:r>
            </a:p>
          </p:txBody>
        </p:sp>
      </p:grpSp>
      <p:sp>
        <p:nvSpPr>
          <p:cNvPr id="56" name="Rectangle 3">
            <a:extLst>
              <a:ext uri="{FF2B5EF4-FFF2-40B4-BE49-F238E27FC236}">
                <a16:creationId xmlns:a16="http://schemas.microsoft.com/office/drawing/2014/main" id="{668688D1-A8E3-4DD5-B51B-B51DEF03B763}"/>
              </a:ext>
            </a:extLst>
          </p:cNvPr>
          <p:cNvSpPr txBox="1">
            <a:spLocks noChangeArrowheads="1"/>
          </p:cNvSpPr>
          <p:nvPr/>
        </p:nvSpPr>
        <p:spPr bwMode="auto">
          <a:xfrm>
            <a:off x="7199" y="995103"/>
            <a:ext cx="4649922" cy="2922220"/>
          </a:xfrm>
          <a:prstGeom prst="rect">
            <a:avLst/>
          </a:prstGeom>
          <a:noFill/>
          <a:ln w="9525" algn="ctr">
            <a:noFill/>
            <a:miter lim="800000"/>
            <a:headEnd/>
            <a:tailEnd/>
          </a:ln>
        </p:spPr>
        <p:txBody>
          <a:bodyPr vert="horz" wrap="square" lIns="76179" tIns="38088" rIns="76179" bIns="38088" numCol="1" anchor="t" anchorCtr="0" compatLnSpc="1">
            <a:prstTxWarp prst="textNoShape">
              <a:avLst/>
            </a:prstTxWarp>
          </a:bodyPr>
          <a:lstStyle>
            <a:lvl1pPr marL="189124" indent="-189124" algn="l" rtl="0" eaLnBrk="1" fontAlgn="base" hangingPunct="1">
              <a:spcBef>
                <a:spcPts val="667"/>
              </a:spcBef>
              <a:spcAft>
                <a:spcPct val="0"/>
              </a:spcAft>
              <a:buChar char="•"/>
              <a:defRPr sz="1800">
                <a:solidFill>
                  <a:schemeClr val="tx1"/>
                </a:solidFill>
                <a:latin typeface="+mn-lt"/>
                <a:ea typeface="+mn-ea"/>
                <a:cs typeface="+mn-cs"/>
              </a:defRPr>
            </a:lvl1pPr>
            <a:lvl2pPr marL="478763" indent="-194416" algn="l" rtl="0" eaLnBrk="1" fontAlgn="base" hangingPunct="1">
              <a:spcBef>
                <a:spcPct val="20000"/>
              </a:spcBef>
              <a:spcAft>
                <a:spcPct val="0"/>
              </a:spcAft>
              <a:buChar char="–"/>
              <a:defRPr sz="1600">
                <a:solidFill>
                  <a:schemeClr val="tx1"/>
                </a:solidFill>
                <a:latin typeface="+mn-lt"/>
              </a:defRPr>
            </a:lvl2pPr>
            <a:lvl3pPr marL="711530" indent="-137548" algn="l" rtl="0" eaLnBrk="1" fontAlgn="base" hangingPunct="1">
              <a:spcBef>
                <a:spcPct val="15000"/>
              </a:spcBef>
              <a:spcAft>
                <a:spcPct val="0"/>
              </a:spcAft>
              <a:buChar char="•"/>
              <a:defRPr sz="1600">
                <a:solidFill>
                  <a:schemeClr val="tx1"/>
                </a:solidFill>
                <a:latin typeface="+mn-lt"/>
              </a:defRPr>
            </a:lvl3pPr>
            <a:lvl4pPr marL="1001168" indent="-194416" algn="l" rtl="0" eaLnBrk="1" fontAlgn="base" hangingPunct="1">
              <a:spcBef>
                <a:spcPct val="5000"/>
              </a:spcBef>
              <a:spcAft>
                <a:spcPct val="0"/>
              </a:spcAft>
              <a:buChar char="–"/>
              <a:defRPr sz="1600">
                <a:solidFill>
                  <a:schemeClr val="tx1"/>
                </a:solidFill>
                <a:latin typeface="+mn-lt"/>
              </a:defRPr>
            </a:lvl4pPr>
            <a:lvl5pPr marL="1240546" indent="-144163" algn="l" rtl="0" eaLnBrk="1" fontAlgn="base" hangingPunct="1">
              <a:spcBef>
                <a:spcPct val="0"/>
              </a:spcBef>
              <a:spcAft>
                <a:spcPct val="0"/>
              </a:spcAft>
              <a:buChar char="»"/>
              <a:defRPr sz="1600">
                <a:solidFill>
                  <a:schemeClr val="tx1"/>
                </a:solidFill>
                <a:latin typeface="+mn-lt"/>
              </a:defRPr>
            </a:lvl5pPr>
            <a:lvl6pPr marL="1621441" indent="-144163" algn="l" rtl="0" eaLnBrk="1" fontAlgn="base" hangingPunct="1">
              <a:spcBef>
                <a:spcPct val="0"/>
              </a:spcBef>
              <a:spcAft>
                <a:spcPct val="0"/>
              </a:spcAft>
              <a:buChar char="»"/>
              <a:defRPr sz="1300">
                <a:solidFill>
                  <a:schemeClr val="tx1"/>
                </a:solidFill>
                <a:latin typeface="+mn-lt"/>
              </a:defRPr>
            </a:lvl6pPr>
            <a:lvl7pPr marL="2002336" indent="-144163" algn="l" rtl="0" eaLnBrk="1" fontAlgn="base" hangingPunct="1">
              <a:spcBef>
                <a:spcPct val="0"/>
              </a:spcBef>
              <a:spcAft>
                <a:spcPct val="0"/>
              </a:spcAft>
              <a:buChar char="»"/>
              <a:defRPr sz="1300">
                <a:solidFill>
                  <a:schemeClr val="tx1"/>
                </a:solidFill>
                <a:latin typeface="+mn-lt"/>
              </a:defRPr>
            </a:lvl7pPr>
            <a:lvl8pPr marL="2383230" indent="-144163" algn="l" rtl="0" eaLnBrk="1" fontAlgn="base" hangingPunct="1">
              <a:spcBef>
                <a:spcPct val="0"/>
              </a:spcBef>
              <a:spcAft>
                <a:spcPct val="0"/>
              </a:spcAft>
              <a:buChar char="»"/>
              <a:defRPr sz="1300">
                <a:solidFill>
                  <a:schemeClr val="tx1"/>
                </a:solidFill>
                <a:latin typeface="+mn-lt"/>
              </a:defRPr>
            </a:lvl8pPr>
            <a:lvl9pPr marL="2764124" indent="-144163" algn="l" rtl="0" eaLnBrk="1" fontAlgn="base" hangingPunct="1">
              <a:spcBef>
                <a:spcPct val="0"/>
              </a:spcBef>
              <a:spcAft>
                <a:spcPct val="0"/>
              </a:spcAft>
              <a:buChar char="»"/>
              <a:defRPr sz="1300">
                <a:solidFill>
                  <a:schemeClr val="tx1"/>
                </a:solidFill>
                <a:latin typeface="+mn-lt"/>
              </a:defRPr>
            </a:lvl9pPr>
          </a:lstStyle>
          <a:p>
            <a:r>
              <a:rPr lang="en-US" sz="1200" kern="0" dirty="0"/>
              <a:t>There are many options for designing a DLP projector</a:t>
            </a:r>
          </a:p>
          <a:p>
            <a:r>
              <a:rPr lang="en-US" sz="1200" kern="0" dirty="0"/>
              <a:t>Goal is to select the best configuration for the application:</a:t>
            </a:r>
          </a:p>
          <a:p>
            <a:pPr marL="347662" lvl="1" indent="0">
              <a:buNone/>
            </a:pPr>
            <a:endParaRPr lang="en-US" sz="1100" b="1" kern="0" dirty="0"/>
          </a:p>
          <a:p>
            <a:pPr marL="519112" lvl="1" indent="-171450">
              <a:buFont typeface="Courier New" panose="02070309020205020404" pitchFamily="49" charset="0"/>
              <a:buChar char="o"/>
            </a:pPr>
            <a:r>
              <a:rPr lang="en-US" sz="1100" b="1" kern="0" dirty="0"/>
              <a:t>Illumination source </a:t>
            </a:r>
            <a:r>
              <a:rPr lang="en-US" sz="1100" kern="0" dirty="0"/>
              <a:t>(and system F/#)</a:t>
            </a:r>
          </a:p>
          <a:p>
            <a:pPr marL="751879" lvl="2" indent="-171450">
              <a:buFont typeface="Courier New" panose="02070309020205020404" pitchFamily="49" charset="0"/>
              <a:buChar char="o"/>
            </a:pPr>
            <a:r>
              <a:rPr lang="en-US" sz="1000" kern="0" dirty="0"/>
              <a:t>LED, laser phosphor, or direct RGB laser </a:t>
            </a:r>
            <a:endParaRPr lang="en-US" sz="1050" kern="0" dirty="0"/>
          </a:p>
          <a:p>
            <a:pPr marL="519112" lvl="1" indent="-171450">
              <a:buFont typeface="Courier New" panose="02070309020205020404" pitchFamily="49" charset="0"/>
              <a:buChar char="o"/>
            </a:pPr>
            <a:endParaRPr lang="en-US" sz="1100" b="1" kern="0" dirty="0"/>
          </a:p>
          <a:p>
            <a:pPr marL="519112" lvl="1" indent="-171450">
              <a:buFont typeface="Courier New" panose="02070309020205020404" pitchFamily="49" charset="0"/>
              <a:buChar char="o"/>
            </a:pPr>
            <a:r>
              <a:rPr lang="en-US" sz="1100" b="1" kern="0" dirty="0"/>
              <a:t>Illumination architecture </a:t>
            </a:r>
            <a:r>
              <a:rPr lang="en-US" sz="1100" kern="0" dirty="0"/>
              <a:t>(main interface optic)</a:t>
            </a:r>
          </a:p>
          <a:p>
            <a:pPr marL="751879" lvl="2" indent="-171450">
              <a:buFont typeface="Courier New" panose="02070309020205020404" pitchFamily="49" charset="0"/>
              <a:buChar char="o"/>
            </a:pPr>
            <a:r>
              <a:rPr lang="en-US" sz="1000" kern="0" dirty="0"/>
              <a:t>RTIR prism, TIR prism, Field lens, prism free (non-telecentric)</a:t>
            </a:r>
          </a:p>
          <a:p>
            <a:pPr marL="347662" lvl="1" indent="0">
              <a:buNone/>
            </a:pPr>
            <a:endParaRPr lang="en-US" sz="1100" b="1" kern="0" dirty="0"/>
          </a:p>
          <a:p>
            <a:pPr marL="519112" lvl="1" indent="-171450">
              <a:buFont typeface="Courier New" panose="02070309020205020404" pitchFamily="49" charset="0"/>
              <a:buChar char="o"/>
            </a:pPr>
            <a:r>
              <a:rPr lang="en-US" sz="1100" b="1" kern="0" dirty="0"/>
              <a:t>Light mixing optic </a:t>
            </a:r>
            <a:r>
              <a:rPr lang="en-US" sz="1100" kern="0" dirty="0"/>
              <a:t>(aka light integrator or homogenizer)</a:t>
            </a:r>
          </a:p>
          <a:p>
            <a:pPr marL="751879" lvl="2" indent="-171450">
              <a:buFont typeface="Courier New" panose="02070309020205020404" pitchFamily="49" charset="0"/>
              <a:buChar char="o"/>
            </a:pPr>
            <a:r>
              <a:rPr lang="en-US" sz="1000" kern="0" dirty="0"/>
              <a:t>Tunnel or fly’s eye array</a:t>
            </a:r>
          </a:p>
          <a:p>
            <a:pPr marL="519112" lvl="1" indent="-171450">
              <a:buFont typeface="Courier New" panose="02070309020205020404" pitchFamily="49" charset="0"/>
              <a:buChar char="o"/>
            </a:pPr>
            <a:endParaRPr lang="en-US" sz="1100" b="1" kern="0" dirty="0"/>
          </a:p>
          <a:p>
            <a:pPr marL="519112" lvl="1" indent="-171450">
              <a:buFont typeface="Courier New" panose="02070309020205020404" pitchFamily="49" charset="0"/>
              <a:buChar char="o"/>
            </a:pPr>
            <a:r>
              <a:rPr lang="en-US" sz="1100" b="1" kern="0" dirty="0"/>
              <a:t>Projection lens</a:t>
            </a:r>
          </a:p>
          <a:p>
            <a:pPr marL="751879" lvl="2" indent="-171450">
              <a:buFont typeface="Courier New" panose="02070309020205020404" pitchFamily="49" charset="0"/>
              <a:buChar char="o"/>
            </a:pPr>
            <a:r>
              <a:rPr lang="en-US" sz="1000" kern="0" dirty="0"/>
              <a:t>Throw ratio, zoom, </a:t>
            </a:r>
            <a:r>
              <a:rPr lang="en-US" sz="900" kern="0" dirty="0"/>
              <a:t>image offset (lens shift), MTF, etc.</a:t>
            </a:r>
            <a:endParaRPr lang="en-US" sz="850" kern="0" dirty="0"/>
          </a:p>
        </p:txBody>
      </p:sp>
    </p:spTree>
    <p:extLst>
      <p:ext uri="{BB962C8B-B14F-4D97-AF65-F5344CB8AC3E}">
        <p14:creationId xmlns:p14="http://schemas.microsoft.com/office/powerpoint/2010/main" val="970065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4B043-4AC1-4D81-9FB7-D5CC29DAA43E}"/>
              </a:ext>
            </a:extLst>
          </p:cNvPr>
          <p:cNvSpPr>
            <a:spLocks noGrp="1"/>
          </p:cNvSpPr>
          <p:nvPr>
            <p:ph type="ctrTitle"/>
          </p:nvPr>
        </p:nvSpPr>
        <p:spPr/>
        <p:txBody>
          <a:bodyPr/>
          <a:lstStyle/>
          <a:p>
            <a:r>
              <a:rPr lang="en-US" dirty="0"/>
              <a:t>Introduction to DLP Technology</a:t>
            </a:r>
          </a:p>
        </p:txBody>
      </p:sp>
      <p:sp>
        <p:nvSpPr>
          <p:cNvPr id="3" name="Subtitle 2">
            <a:extLst>
              <a:ext uri="{FF2B5EF4-FFF2-40B4-BE49-F238E27FC236}">
                <a16:creationId xmlns:a16="http://schemas.microsoft.com/office/drawing/2014/main" id="{4BC746DF-22FA-477B-A440-1F2C5A9A1B69}"/>
              </a:ext>
            </a:extLst>
          </p:cNvPr>
          <p:cNvSpPr>
            <a:spLocks noGrp="1"/>
          </p:cNvSpPr>
          <p:nvPr>
            <p:ph type="subTitle" idx="1"/>
          </p:nvPr>
        </p:nvSpPr>
        <p:spPr/>
        <p:txBody>
          <a:bodyPr/>
          <a:lstStyle/>
          <a:p>
            <a:r>
              <a:rPr lang="en-US" sz="1050" i="1" dirty="0"/>
              <a:t>For more information, refer to application report “Getting Started With TI DLP® Display Technology” </a:t>
            </a:r>
            <a:r>
              <a:rPr lang="en-US" sz="1050" b="0" i="1" u="sng" dirty="0">
                <a:solidFill>
                  <a:srgbClr val="0070C0"/>
                </a:solidFill>
                <a:hlinkClick r:id="rId2" tooltip="https://www.ti.com/lit/pdf/dlpa059">
                  <a:extLst>
                    <a:ext uri="{A12FA001-AC4F-418D-AE19-62706E023703}">
                      <ahyp:hlinkClr xmlns:ahyp="http://schemas.microsoft.com/office/drawing/2018/hyperlinkcolor" val="tx"/>
                    </a:ext>
                  </a:extLst>
                </a:hlinkClick>
              </a:rPr>
              <a:t>https://www.ti.com/lit/pdf/dlpa059</a:t>
            </a:r>
            <a:endParaRPr lang="en-US" sz="1050" i="1" dirty="0">
              <a:solidFill>
                <a:srgbClr val="0070C0"/>
              </a:solidFill>
            </a:endParaRPr>
          </a:p>
        </p:txBody>
      </p:sp>
      <p:sp>
        <p:nvSpPr>
          <p:cNvPr id="4" name="Slide Number Placeholder 3">
            <a:extLst>
              <a:ext uri="{FF2B5EF4-FFF2-40B4-BE49-F238E27FC236}">
                <a16:creationId xmlns:a16="http://schemas.microsoft.com/office/drawing/2014/main" id="{49348704-F424-41E4-9085-01F68E2C9860}"/>
              </a:ext>
            </a:extLst>
          </p:cNvPr>
          <p:cNvSpPr>
            <a:spLocks noGrp="1"/>
          </p:cNvSpPr>
          <p:nvPr>
            <p:ph type="sldNum" sz="quarter" idx="10"/>
          </p:nvPr>
        </p:nvSpPr>
        <p:spPr/>
        <p:txBody>
          <a:bodyPr/>
          <a:lstStyle/>
          <a:p>
            <a:pPr>
              <a:defRPr/>
            </a:pPr>
            <a:fld id="{03BA23CF-AA30-4A18-B744-605C3E9DBF07}" type="slidenum">
              <a:rPr lang="en-US" smtClean="0"/>
              <a:pPr>
                <a:defRPr/>
              </a:pPr>
              <a:t>3</a:t>
            </a:fld>
            <a:endParaRPr lang="en-US" dirty="0"/>
          </a:p>
        </p:txBody>
      </p:sp>
    </p:spTree>
    <p:extLst>
      <p:ext uri="{BB962C8B-B14F-4D97-AF65-F5344CB8AC3E}">
        <p14:creationId xmlns:p14="http://schemas.microsoft.com/office/powerpoint/2010/main" val="40095725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D2DA5-6D34-4CC8-9CF4-29934EB895F9}"/>
              </a:ext>
            </a:extLst>
          </p:cNvPr>
          <p:cNvSpPr>
            <a:spLocks noGrp="1"/>
          </p:cNvSpPr>
          <p:nvPr>
            <p:ph type="title"/>
          </p:nvPr>
        </p:nvSpPr>
        <p:spPr/>
        <p:txBody>
          <a:bodyPr/>
          <a:lstStyle/>
          <a:p>
            <a:r>
              <a:rPr lang="en-US" dirty="0"/>
              <a:t>Four Basic DLP Projector Architectures</a:t>
            </a:r>
          </a:p>
        </p:txBody>
      </p:sp>
      <p:sp>
        <p:nvSpPr>
          <p:cNvPr id="4" name="Slide Number Placeholder 3">
            <a:extLst>
              <a:ext uri="{FF2B5EF4-FFF2-40B4-BE49-F238E27FC236}">
                <a16:creationId xmlns:a16="http://schemas.microsoft.com/office/drawing/2014/main" id="{63BF7D4E-040A-47C9-A9E0-050DEBDCFC7F}"/>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B97888F-6AF7-4263-B69D-592D8C33BAC7}" type="slidenum">
              <a:rPr kumimoji="0" lang="en-US" sz="7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700" b="0"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5" name="Group 4">
            <a:extLst>
              <a:ext uri="{FF2B5EF4-FFF2-40B4-BE49-F238E27FC236}">
                <a16:creationId xmlns:a16="http://schemas.microsoft.com/office/drawing/2014/main" id="{CB4B132E-6E09-4B22-B6A3-2A4BBFF69670}"/>
              </a:ext>
            </a:extLst>
          </p:cNvPr>
          <p:cNvGrpSpPr>
            <a:grpSpLocks noChangeAspect="1"/>
          </p:cNvGrpSpPr>
          <p:nvPr/>
        </p:nvGrpSpPr>
        <p:grpSpPr>
          <a:xfrm>
            <a:off x="1270032" y="585873"/>
            <a:ext cx="6381685" cy="4011701"/>
            <a:chOff x="13737" y="790575"/>
            <a:chExt cx="8790298" cy="5525821"/>
          </a:xfrm>
        </p:grpSpPr>
        <p:sp>
          <p:nvSpPr>
            <p:cNvPr id="6" name="Text Box 5">
              <a:extLst>
                <a:ext uri="{FF2B5EF4-FFF2-40B4-BE49-F238E27FC236}">
                  <a16:creationId xmlns:a16="http://schemas.microsoft.com/office/drawing/2014/main" id="{01711F78-1250-4589-80F9-BEF9AE0330DB}"/>
                </a:ext>
              </a:extLst>
            </p:cNvPr>
            <p:cNvSpPr txBox="1">
              <a:spLocks noChangeArrowheads="1"/>
            </p:cNvSpPr>
            <p:nvPr/>
          </p:nvSpPr>
          <p:spPr bwMode="auto">
            <a:xfrm>
              <a:off x="2066523" y="3084551"/>
              <a:ext cx="698176" cy="360348"/>
            </a:xfrm>
            <a:prstGeom prst="rect">
              <a:avLst/>
            </a:prstGeom>
            <a:solidFill>
              <a:srgbClr val="F8FEA8"/>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charset="0"/>
                  <a:ea typeface="+mn-ea"/>
                  <a:cs typeface="+mn-cs"/>
                </a:rPr>
                <a:t>DMD</a:t>
              </a:r>
            </a:p>
          </p:txBody>
        </p:sp>
        <p:sp>
          <p:nvSpPr>
            <p:cNvPr id="7" name="Isosceles Triangle 6">
              <a:extLst>
                <a:ext uri="{FF2B5EF4-FFF2-40B4-BE49-F238E27FC236}">
                  <a16:creationId xmlns:a16="http://schemas.microsoft.com/office/drawing/2014/main" id="{A110C635-E333-45E6-B0DE-C050B832A138}"/>
                </a:ext>
              </a:extLst>
            </p:cNvPr>
            <p:cNvSpPr/>
            <p:nvPr/>
          </p:nvSpPr>
          <p:spPr>
            <a:xfrm rot="13093972">
              <a:off x="1120030" y="2225772"/>
              <a:ext cx="1832233" cy="745123"/>
            </a:xfrm>
            <a:prstGeom prst="triangle">
              <a:avLst/>
            </a:prstGeom>
            <a:solidFill>
              <a:srgbClr val="BDF0F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8" name="Isosceles Triangle 7">
              <a:extLst>
                <a:ext uri="{FF2B5EF4-FFF2-40B4-BE49-F238E27FC236}">
                  <a16:creationId xmlns:a16="http://schemas.microsoft.com/office/drawing/2014/main" id="{B637E89F-2DE7-4911-83F9-EF9C92DEA11A}"/>
                </a:ext>
              </a:extLst>
            </p:cNvPr>
            <p:cNvSpPr/>
            <p:nvPr/>
          </p:nvSpPr>
          <p:spPr>
            <a:xfrm rot="17501505">
              <a:off x="2187718" y="1616820"/>
              <a:ext cx="839847" cy="1253618"/>
            </a:xfrm>
            <a:prstGeom prst="triangle">
              <a:avLst>
                <a:gd name="adj" fmla="val 44206"/>
              </a:avLst>
            </a:prstGeom>
            <a:solidFill>
              <a:srgbClr val="BDF0F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F8238855-83FD-4606-849A-C0926B38AAE0}"/>
                </a:ext>
              </a:extLst>
            </p:cNvPr>
            <p:cNvSpPr/>
            <p:nvPr/>
          </p:nvSpPr>
          <p:spPr>
            <a:xfrm>
              <a:off x="2118895" y="2992725"/>
              <a:ext cx="621744" cy="5611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cxnSp>
          <p:nvCxnSpPr>
            <p:cNvPr id="10" name="Straight Arrow Connector 9">
              <a:extLst>
                <a:ext uri="{FF2B5EF4-FFF2-40B4-BE49-F238E27FC236}">
                  <a16:creationId xmlns:a16="http://schemas.microsoft.com/office/drawing/2014/main" id="{7D3AF3FF-ACBE-4913-B443-9B7EF6A748D9}"/>
                </a:ext>
              </a:extLst>
            </p:cNvPr>
            <p:cNvCxnSpPr/>
            <p:nvPr/>
          </p:nvCxnSpPr>
          <p:spPr>
            <a:xfrm flipV="1">
              <a:off x="1018904" y="2290186"/>
              <a:ext cx="1151269" cy="21856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377946C-4A5E-43C9-9D18-1776B7357A6D}"/>
                </a:ext>
              </a:extLst>
            </p:cNvPr>
            <p:cNvCxnSpPr>
              <a:endCxn id="9" idx="0"/>
            </p:cNvCxnSpPr>
            <p:nvPr/>
          </p:nvCxnSpPr>
          <p:spPr>
            <a:xfrm>
              <a:off x="2170173" y="2305685"/>
              <a:ext cx="259594" cy="68704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BDE5C45-48B1-402B-9964-55F9320736F2}"/>
                </a:ext>
              </a:extLst>
            </p:cNvPr>
            <p:cNvCxnSpPr/>
            <p:nvPr/>
          </p:nvCxnSpPr>
          <p:spPr>
            <a:xfrm flipH="1" flipV="1">
              <a:off x="2440128" y="1524486"/>
              <a:ext cx="1" cy="1339685"/>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3" name="Text Box 5">
              <a:extLst>
                <a:ext uri="{FF2B5EF4-FFF2-40B4-BE49-F238E27FC236}">
                  <a16:creationId xmlns:a16="http://schemas.microsoft.com/office/drawing/2014/main" id="{94F6DC3A-81CC-4072-A73C-C52D8BC7B0CD}"/>
                </a:ext>
              </a:extLst>
            </p:cNvPr>
            <p:cNvSpPr txBox="1">
              <a:spLocks noChangeArrowheads="1"/>
            </p:cNvSpPr>
            <p:nvPr/>
          </p:nvSpPr>
          <p:spPr bwMode="auto">
            <a:xfrm>
              <a:off x="2454462" y="1643108"/>
              <a:ext cx="1119906" cy="360348"/>
            </a:xfrm>
            <a:prstGeom prst="rect">
              <a:avLst/>
            </a:prstGeom>
            <a:solidFill>
              <a:srgbClr val="F8FEA8"/>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charset="0"/>
                  <a:ea typeface="+mn-ea"/>
                  <a:cs typeface="+mn-cs"/>
                </a:rPr>
                <a:t>Projection</a:t>
              </a:r>
            </a:p>
          </p:txBody>
        </p:sp>
        <p:sp>
          <p:nvSpPr>
            <p:cNvPr id="14" name="Text Box 5">
              <a:extLst>
                <a:ext uri="{FF2B5EF4-FFF2-40B4-BE49-F238E27FC236}">
                  <a16:creationId xmlns:a16="http://schemas.microsoft.com/office/drawing/2014/main" id="{4E2B3D0D-6132-4825-945A-466D8064C077}"/>
                </a:ext>
              </a:extLst>
            </p:cNvPr>
            <p:cNvSpPr txBox="1">
              <a:spLocks noChangeArrowheads="1"/>
            </p:cNvSpPr>
            <p:nvPr/>
          </p:nvSpPr>
          <p:spPr bwMode="auto">
            <a:xfrm>
              <a:off x="429587" y="2534179"/>
              <a:ext cx="1239139" cy="360348"/>
            </a:xfrm>
            <a:prstGeom prst="rect">
              <a:avLst/>
            </a:prstGeom>
            <a:solidFill>
              <a:srgbClr val="F8FEA8"/>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charset="0"/>
                  <a:ea typeface="+mn-ea"/>
                  <a:cs typeface="+mn-cs"/>
                </a:rPr>
                <a:t>Illumination</a:t>
              </a:r>
            </a:p>
          </p:txBody>
        </p:sp>
        <p:sp>
          <p:nvSpPr>
            <p:cNvPr id="15" name="TextBox 14">
              <a:extLst>
                <a:ext uri="{FF2B5EF4-FFF2-40B4-BE49-F238E27FC236}">
                  <a16:creationId xmlns:a16="http://schemas.microsoft.com/office/drawing/2014/main" id="{EEBFF134-1D2E-492F-AFB4-A06897FF14E0}"/>
                </a:ext>
              </a:extLst>
            </p:cNvPr>
            <p:cNvSpPr txBox="1"/>
            <p:nvPr/>
          </p:nvSpPr>
          <p:spPr>
            <a:xfrm>
              <a:off x="6027401" y="890449"/>
              <a:ext cx="1345744" cy="381546"/>
            </a:xfrm>
            <a:prstGeom prst="rect">
              <a:avLst/>
            </a:prstGeom>
            <a:solidFill>
              <a:schemeClr val="bg2">
                <a:lumMod val="20000"/>
                <a:lumOff val="80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RTIR Prism</a:t>
              </a:r>
            </a:p>
          </p:txBody>
        </p:sp>
        <p:grpSp>
          <p:nvGrpSpPr>
            <p:cNvPr id="16" name="Group 15">
              <a:extLst>
                <a:ext uri="{FF2B5EF4-FFF2-40B4-BE49-F238E27FC236}">
                  <a16:creationId xmlns:a16="http://schemas.microsoft.com/office/drawing/2014/main" id="{607580B6-47F8-4DAA-80DF-64DB96BC7904}"/>
                </a:ext>
              </a:extLst>
            </p:cNvPr>
            <p:cNvGrpSpPr/>
            <p:nvPr/>
          </p:nvGrpSpPr>
          <p:grpSpPr>
            <a:xfrm>
              <a:off x="6240859" y="1959213"/>
              <a:ext cx="1274211" cy="1379983"/>
              <a:chOff x="6277844" y="3246024"/>
              <a:chExt cx="1994887" cy="2122654"/>
            </a:xfrm>
          </p:grpSpPr>
          <p:sp>
            <p:nvSpPr>
              <p:cNvPr id="59" name="Isosceles Triangle 58">
                <a:extLst>
                  <a:ext uri="{FF2B5EF4-FFF2-40B4-BE49-F238E27FC236}">
                    <a16:creationId xmlns:a16="http://schemas.microsoft.com/office/drawing/2014/main" id="{55FE6A8B-8000-4F92-890D-10A65821E2A0}"/>
                  </a:ext>
                </a:extLst>
              </p:cNvPr>
              <p:cNvSpPr/>
              <p:nvPr/>
            </p:nvSpPr>
            <p:spPr>
              <a:xfrm rot="13560432">
                <a:off x="5750895" y="3772973"/>
                <a:ext cx="2122654" cy="1068756"/>
              </a:xfrm>
              <a:prstGeom prst="triangle">
                <a:avLst/>
              </a:prstGeom>
              <a:solidFill>
                <a:srgbClr val="BDF0F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60" name="Rectangle 59">
                <a:extLst>
                  <a:ext uri="{FF2B5EF4-FFF2-40B4-BE49-F238E27FC236}">
                    <a16:creationId xmlns:a16="http://schemas.microsoft.com/office/drawing/2014/main" id="{994440D0-06C3-4A50-9F74-5DA15E339636}"/>
                  </a:ext>
                </a:extLst>
              </p:cNvPr>
              <p:cNvSpPr/>
              <p:nvPr/>
            </p:nvSpPr>
            <p:spPr>
              <a:xfrm>
                <a:off x="6631467" y="4816549"/>
                <a:ext cx="1031358" cy="8506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61" name="Isosceles Triangle 60">
                <a:extLst>
                  <a:ext uri="{FF2B5EF4-FFF2-40B4-BE49-F238E27FC236}">
                    <a16:creationId xmlns:a16="http://schemas.microsoft.com/office/drawing/2014/main" id="{9A1BA0EC-D537-4B14-B190-B947F259E75D}"/>
                  </a:ext>
                </a:extLst>
              </p:cNvPr>
              <p:cNvSpPr/>
              <p:nvPr/>
            </p:nvSpPr>
            <p:spPr>
              <a:xfrm rot="17989540">
                <a:off x="7148108" y="3196453"/>
                <a:ext cx="807895" cy="1441350"/>
              </a:xfrm>
              <a:prstGeom prst="triangle">
                <a:avLst/>
              </a:prstGeom>
              <a:solidFill>
                <a:srgbClr val="BDF0F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cxnSp>
            <p:nvCxnSpPr>
              <p:cNvPr id="62" name="Straight Arrow Connector 61">
                <a:extLst>
                  <a:ext uri="{FF2B5EF4-FFF2-40B4-BE49-F238E27FC236}">
                    <a16:creationId xmlns:a16="http://schemas.microsoft.com/office/drawing/2014/main" id="{598BFE93-289F-43F6-A011-7AB1EFEFE827}"/>
                  </a:ext>
                </a:extLst>
              </p:cNvPr>
              <p:cNvCxnSpPr>
                <a:endCxn id="60" idx="0"/>
              </p:cNvCxnSpPr>
              <p:nvPr/>
            </p:nvCxnSpPr>
            <p:spPr>
              <a:xfrm flipH="1">
                <a:off x="7147146" y="4082902"/>
                <a:ext cx="404909" cy="73364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DCA9D8E7-C91F-4572-9A9C-704DE8F39E40}"/>
                  </a:ext>
                </a:extLst>
              </p:cNvPr>
              <p:cNvCxnSpPr>
                <a:stCxn id="60" idx="0"/>
              </p:cNvCxnSpPr>
              <p:nvPr/>
            </p:nvCxnSpPr>
            <p:spPr>
              <a:xfrm flipH="1" flipV="1">
                <a:off x="7147145" y="3917709"/>
                <a:ext cx="1" cy="89884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cxnSp>
          <p:nvCxnSpPr>
            <p:cNvPr id="17" name="Straight Arrow Connector 16">
              <a:extLst>
                <a:ext uri="{FF2B5EF4-FFF2-40B4-BE49-F238E27FC236}">
                  <a16:creationId xmlns:a16="http://schemas.microsoft.com/office/drawing/2014/main" id="{40119DEA-16D0-4078-835A-5C6FA9F2C2F3}"/>
                </a:ext>
              </a:extLst>
            </p:cNvPr>
            <p:cNvCxnSpPr/>
            <p:nvPr/>
          </p:nvCxnSpPr>
          <p:spPr>
            <a:xfrm flipH="1">
              <a:off x="5384714" y="2427860"/>
              <a:ext cx="1355947" cy="19455"/>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8" name="Text Box 5">
              <a:extLst>
                <a:ext uri="{FF2B5EF4-FFF2-40B4-BE49-F238E27FC236}">
                  <a16:creationId xmlns:a16="http://schemas.microsoft.com/office/drawing/2014/main" id="{463FA5A0-95CD-4684-822E-28DB969A3CCF}"/>
                </a:ext>
              </a:extLst>
            </p:cNvPr>
            <p:cNvSpPr txBox="1">
              <a:spLocks noChangeArrowheads="1"/>
            </p:cNvSpPr>
            <p:nvPr/>
          </p:nvSpPr>
          <p:spPr bwMode="auto">
            <a:xfrm>
              <a:off x="4949682" y="1955785"/>
              <a:ext cx="1119906" cy="360348"/>
            </a:xfrm>
            <a:prstGeom prst="rect">
              <a:avLst/>
            </a:prstGeom>
            <a:solidFill>
              <a:srgbClr val="F8FEA8"/>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charset="0"/>
                  <a:ea typeface="+mn-ea"/>
                  <a:cs typeface="+mn-cs"/>
                </a:rPr>
                <a:t>Projection</a:t>
              </a:r>
            </a:p>
          </p:txBody>
        </p:sp>
        <p:sp>
          <p:nvSpPr>
            <p:cNvPr id="19" name="Text Box 5">
              <a:extLst>
                <a:ext uri="{FF2B5EF4-FFF2-40B4-BE49-F238E27FC236}">
                  <a16:creationId xmlns:a16="http://schemas.microsoft.com/office/drawing/2014/main" id="{0CE82A2A-EE55-470B-89E6-2E14D4D1AF4A}"/>
                </a:ext>
              </a:extLst>
            </p:cNvPr>
            <p:cNvSpPr txBox="1">
              <a:spLocks noChangeArrowheads="1"/>
            </p:cNvSpPr>
            <p:nvPr/>
          </p:nvSpPr>
          <p:spPr bwMode="auto">
            <a:xfrm>
              <a:off x="7257710" y="1655151"/>
              <a:ext cx="1239139" cy="360348"/>
            </a:xfrm>
            <a:prstGeom prst="rect">
              <a:avLst/>
            </a:prstGeom>
            <a:solidFill>
              <a:srgbClr val="F8FEA8"/>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charset="0"/>
                  <a:ea typeface="+mn-ea"/>
                  <a:cs typeface="+mn-cs"/>
                </a:rPr>
                <a:t>Illumination</a:t>
              </a:r>
            </a:p>
          </p:txBody>
        </p:sp>
        <p:cxnSp>
          <p:nvCxnSpPr>
            <p:cNvPr id="20" name="Straight Arrow Connector 19">
              <a:extLst>
                <a:ext uri="{FF2B5EF4-FFF2-40B4-BE49-F238E27FC236}">
                  <a16:creationId xmlns:a16="http://schemas.microsoft.com/office/drawing/2014/main" id="{F933DB2A-5F69-49E4-8239-C8D99EFFB2FE}"/>
                </a:ext>
              </a:extLst>
            </p:cNvPr>
            <p:cNvCxnSpPr/>
            <p:nvPr/>
          </p:nvCxnSpPr>
          <p:spPr>
            <a:xfrm flipH="1">
              <a:off x="7164925" y="1955785"/>
              <a:ext cx="283625" cy="54617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F3155512-E8E6-4C52-8BD7-65FDE5B7F452}"/>
                </a:ext>
              </a:extLst>
            </p:cNvPr>
            <p:cNvSpPr/>
            <p:nvPr/>
          </p:nvSpPr>
          <p:spPr>
            <a:xfrm rot="5400000">
              <a:off x="1000192" y="4979962"/>
              <a:ext cx="621744" cy="5611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22" name="Arc 21">
              <a:extLst>
                <a:ext uri="{FF2B5EF4-FFF2-40B4-BE49-F238E27FC236}">
                  <a16:creationId xmlns:a16="http://schemas.microsoft.com/office/drawing/2014/main" id="{83241619-A0EC-49E8-9FC6-D1977FE4A6FE}"/>
                </a:ext>
              </a:extLst>
            </p:cNvPr>
            <p:cNvSpPr/>
            <p:nvPr/>
          </p:nvSpPr>
          <p:spPr>
            <a:xfrm rot="2610064">
              <a:off x="13737" y="4059116"/>
              <a:ext cx="1961448" cy="1897802"/>
            </a:xfrm>
            <a:prstGeom prst="arc">
              <a:avLst>
                <a:gd name="adj1" fmla="val 16200000"/>
                <a:gd name="adj2" fmla="val 302347"/>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cxnSp>
          <p:nvCxnSpPr>
            <p:cNvPr id="23" name="Straight Connector 22">
              <a:extLst>
                <a:ext uri="{FF2B5EF4-FFF2-40B4-BE49-F238E27FC236}">
                  <a16:creationId xmlns:a16="http://schemas.microsoft.com/office/drawing/2014/main" id="{5A93615A-4D3F-497F-8CF3-F732D7D35342}"/>
                </a:ext>
              </a:extLst>
            </p:cNvPr>
            <p:cNvCxnSpPr/>
            <p:nvPr/>
          </p:nvCxnSpPr>
          <p:spPr>
            <a:xfrm>
              <a:off x="1518820" y="4322218"/>
              <a:ext cx="0" cy="14097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3125083-27D5-4C47-AC8D-3488FF20BA32}"/>
                </a:ext>
              </a:extLst>
            </p:cNvPr>
            <p:cNvCxnSpPr/>
            <p:nvPr/>
          </p:nvCxnSpPr>
          <p:spPr>
            <a:xfrm flipH="1">
              <a:off x="1518821" y="4319721"/>
              <a:ext cx="128833" cy="24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78B41F6-E9B3-4824-81D6-EC31C3402A96}"/>
                </a:ext>
              </a:extLst>
            </p:cNvPr>
            <p:cNvCxnSpPr/>
            <p:nvPr/>
          </p:nvCxnSpPr>
          <p:spPr>
            <a:xfrm flipH="1">
              <a:off x="1520908" y="5729421"/>
              <a:ext cx="128833" cy="24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F53F0B5-A4CE-4B90-89B9-3968F3CFED29}"/>
                </a:ext>
              </a:extLst>
            </p:cNvPr>
            <p:cNvCxnSpPr/>
            <p:nvPr/>
          </p:nvCxnSpPr>
          <p:spPr>
            <a:xfrm flipH="1" flipV="1">
              <a:off x="1913542" y="5382921"/>
              <a:ext cx="306156" cy="43685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CA99A75-90DF-42B3-8CF3-884777CE06B8}"/>
                </a:ext>
              </a:extLst>
            </p:cNvPr>
            <p:cNvCxnSpPr/>
            <p:nvPr/>
          </p:nvCxnSpPr>
          <p:spPr>
            <a:xfrm flipH="1" flipV="1">
              <a:off x="1359874" y="5033924"/>
              <a:ext cx="553668" cy="34899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BDE7F89F-AE4C-4C6F-A791-F56016746D40}"/>
                </a:ext>
              </a:extLst>
            </p:cNvPr>
            <p:cNvSpPr/>
            <p:nvPr/>
          </p:nvSpPr>
          <p:spPr>
            <a:xfrm>
              <a:off x="2525854" y="4391025"/>
              <a:ext cx="950771" cy="1200150"/>
            </a:xfrm>
            <a:prstGeom prst="rect">
              <a:avLst/>
            </a:prstGeom>
            <a:solidFill>
              <a:srgbClr val="BDF0F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0CDC8604-0F69-4742-AD85-0F8AADD28CAA}"/>
                </a:ext>
              </a:extLst>
            </p:cNvPr>
            <p:cNvSpPr/>
            <p:nvPr/>
          </p:nvSpPr>
          <p:spPr>
            <a:xfrm>
              <a:off x="3476625" y="4162425"/>
              <a:ext cx="475385" cy="1657350"/>
            </a:xfrm>
            <a:prstGeom prst="rect">
              <a:avLst/>
            </a:prstGeom>
            <a:solidFill>
              <a:srgbClr val="BDF0F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cxnSp>
          <p:nvCxnSpPr>
            <p:cNvPr id="30" name="Straight Arrow Connector 29">
              <a:extLst>
                <a:ext uri="{FF2B5EF4-FFF2-40B4-BE49-F238E27FC236}">
                  <a16:creationId xmlns:a16="http://schemas.microsoft.com/office/drawing/2014/main" id="{C1A578F5-EDF0-478D-8C46-5B307F6E84F9}"/>
                </a:ext>
              </a:extLst>
            </p:cNvPr>
            <p:cNvCxnSpPr/>
            <p:nvPr/>
          </p:nvCxnSpPr>
          <p:spPr>
            <a:xfrm flipV="1">
              <a:off x="1528160" y="5033925"/>
              <a:ext cx="2710465" cy="1"/>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1" name="Text Box 5">
              <a:extLst>
                <a:ext uri="{FF2B5EF4-FFF2-40B4-BE49-F238E27FC236}">
                  <a16:creationId xmlns:a16="http://schemas.microsoft.com/office/drawing/2014/main" id="{F4B781A8-DC3F-47D4-9C01-368454356182}"/>
                </a:ext>
              </a:extLst>
            </p:cNvPr>
            <p:cNvSpPr txBox="1">
              <a:spLocks noChangeArrowheads="1"/>
            </p:cNvSpPr>
            <p:nvPr/>
          </p:nvSpPr>
          <p:spPr bwMode="auto">
            <a:xfrm>
              <a:off x="2687421" y="5132330"/>
              <a:ext cx="1119906" cy="360348"/>
            </a:xfrm>
            <a:prstGeom prst="rect">
              <a:avLst/>
            </a:prstGeom>
            <a:solidFill>
              <a:srgbClr val="F8FEA8"/>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charset="0"/>
                  <a:ea typeface="+mn-ea"/>
                  <a:cs typeface="+mn-cs"/>
                </a:rPr>
                <a:t>Projection</a:t>
              </a:r>
            </a:p>
          </p:txBody>
        </p:sp>
        <p:sp>
          <p:nvSpPr>
            <p:cNvPr id="32" name="Text Box 5">
              <a:extLst>
                <a:ext uri="{FF2B5EF4-FFF2-40B4-BE49-F238E27FC236}">
                  <a16:creationId xmlns:a16="http://schemas.microsoft.com/office/drawing/2014/main" id="{F2058249-5D86-4426-B5C2-91C27B5D0A0F}"/>
                </a:ext>
              </a:extLst>
            </p:cNvPr>
            <p:cNvSpPr txBox="1">
              <a:spLocks noChangeArrowheads="1"/>
            </p:cNvSpPr>
            <p:nvPr/>
          </p:nvSpPr>
          <p:spPr bwMode="auto">
            <a:xfrm>
              <a:off x="480443" y="4858957"/>
              <a:ext cx="698176" cy="360348"/>
            </a:xfrm>
            <a:prstGeom prst="rect">
              <a:avLst/>
            </a:prstGeom>
            <a:solidFill>
              <a:srgbClr val="F8FEA8"/>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charset="0"/>
                  <a:ea typeface="+mn-ea"/>
                  <a:cs typeface="+mn-cs"/>
                </a:rPr>
                <a:t>DMD</a:t>
              </a:r>
            </a:p>
          </p:txBody>
        </p:sp>
        <p:sp>
          <p:nvSpPr>
            <p:cNvPr id="33" name="Text Box 5">
              <a:extLst>
                <a:ext uri="{FF2B5EF4-FFF2-40B4-BE49-F238E27FC236}">
                  <a16:creationId xmlns:a16="http://schemas.microsoft.com/office/drawing/2014/main" id="{7E491975-CA85-4E66-9424-E3842D949707}"/>
                </a:ext>
              </a:extLst>
            </p:cNvPr>
            <p:cNvSpPr txBox="1">
              <a:spLocks noChangeArrowheads="1"/>
            </p:cNvSpPr>
            <p:nvPr/>
          </p:nvSpPr>
          <p:spPr bwMode="auto">
            <a:xfrm>
              <a:off x="1904265" y="5869817"/>
              <a:ext cx="1239139" cy="360348"/>
            </a:xfrm>
            <a:prstGeom prst="rect">
              <a:avLst/>
            </a:prstGeom>
            <a:solidFill>
              <a:srgbClr val="F8FEA8"/>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charset="0"/>
                  <a:ea typeface="+mn-ea"/>
                  <a:cs typeface="+mn-cs"/>
                </a:rPr>
                <a:t>Illumination</a:t>
              </a:r>
            </a:p>
          </p:txBody>
        </p:sp>
        <p:sp>
          <p:nvSpPr>
            <p:cNvPr id="34" name="TextBox 33">
              <a:extLst>
                <a:ext uri="{FF2B5EF4-FFF2-40B4-BE49-F238E27FC236}">
                  <a16:creationId xmlns:a16="http://schemas.microsoft.com/office/drawing/2014/main" id="{118FBB5D-B0EA-4FEB-8BBC-DC18383096AE}"/>
                </a:ext>
              </a:extLst>
            </p:cNvPr>
            <p:cNvSpPr txBox="1"/>
            <p:nvPr/>
          </p:nvSpPr>
          <p:spPr>
            <a:xfrm>
              <a:off x="1772275" y="890449"/>
              <a:ext cx="1197188" cy="381546"/>
            </a:xfrm>
            <a:prstGeom prst="rect">
              <a:avLst/>
            </a:prstGeom>
            <a:solidFill>
              <a:schemeClr val="bg2">
                <a:lumMod val="20000"/>
                <a:lumOff val="80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TIR Prism</a:t>
              </a:r>
            </a:p>
          </p:txBody>
        </p:sp>
        <p:sp>
          <p:nvSpPr>
            <p:cNvPr id="35" name="TextBox 34">
              <a:extLst>
                <a:ext uri="{FF2B5EF4-FFF2-40B4-BE49-F238E27FC236}">
                  <a16:creationId xmlns:a16="http://schemas.microsoft.com/office/drawing/2014/main" id="{11196AFD-8FCD-470F-8FC3-9A955670CF18}"/>
                </a:ext>
              </a:extLst>
            </p:cNvPr>
            <p:cNvSpPr txBox="1"/>
            <p:nvPr/>
          </p:nvSpPr>
          <p:spPr>
            <a:xfrm>
              <a:off x="1739672" y="3667592"/>
              <a:ext cx="1228101" cy="381546"/>
            </a:xfrm>
            <a:prstGeom prst="rect">
              <a:avLst/>
            </a:prstGeom>
            <a:solidFill>
              <a:schemeClr val="bg2">
                <a:lumMod val="20000"/>
                <a:lumOff val="80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Field Lens</a:t>
              </a:r>
            </a:p>
          </p:txBody>
        </p:sp>
        <p:sp>
          <p:nvSpPr>
            <p:cNvPr id="36" name="Rectangle 35">
              <a:extLst>
                <a:ext uri="{FF2B5EF4-FFF2-40B4-BE49-F238E27FC236}">
                  <a16:creationId xmlns:a16="http://schemas.microsoft.com/office/drawing/2014/main" id="{9992C630-2318-4DA0-B7B3-64E9BB1D1E46}"/>
                </a:ext>
              </a:extLst>
            </p:cNvPr>
            <p:cNvSpPr/>
            <p:nvPr/>
          </p:nvSpPr>
          <p:spPr>
            <a:xfrm>
              <a:off x="6633941" y="4351249"/>
              <a:ext cx="950771" cy="1200150"/>
            </a:xfrm>
            <a:prstGeom prst="rect">
              <a:avLst/>
            </a:prstGeom>
            <a:solidFill>
              <a:srgbClr val="BDF0F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37" name="Rectangle 36">
              <a:extLst>
                <a:ext uri="{FF2B5EF4-FFF2-40B4-BE49-F238E27FC236}">
                  <a16:creationId xmlns:a16="http://schemas.microsoft.com/office/drawing/2014/main" id="{BCE313AE-BA61-4753-99B0-3963758B6D22}"/>
                </a:ext>
              </a:extLst>
            </p:cNvPr>
            <p:cNvSpPr/>
            <p:nvPr/>
          </p:nvSpPr>
          <p:spPr>
            <a:xfrm>
              <a:off x="7584712" y="4122649"/>
              <a:ext cx="475385" cy="1657350"/>
            </a:xfrm>
            <a:prstGeom prst="rect">
              <a:avLst/>
            </a:prstGeom>
            <a:solidFill>
              <a:srgbClr val="BDF0F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38" name="Text Box 5">
              <a:extLst>
                <a:ext uri="{FF2B5EF4-FFF2-40B4-BE49-F238E27FC236}">
                  <a16:creationId xmlns:a16="http://schemas.microsoft.com/office/drawing/2014/main" id="{B8276A51-E22A-4EEF-AED6-25028515F725}"/>
                </a:ext>
              </a:extLst>
            </p:cNvPr>
            <p:cNvSpPr txBox="1">
              <a:spLocks noChangeArrowheads="1"/>
            </p:cNvSpPr>
            <p:nvPr/>
          </p:nvSpPr>
          <p:spPr bwMode="auto">
            <a:xfrm>
              <a:off x="6836438" y="4859893"/>
              <a:ext cx="1119906" cy="360348"/>
            </a:xfrm>
            <a:prstGeom prst="rect">
              <a:avLst/>
            </a:prstGeom>
            <a:solidFill>
              <a:srgbClr val="F8FEA8"/>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charset="0"/>
                  <a:ea typeface="+mn-ea"/>
                  <a:cs typeface="+mn-cs"/>
                </a:rPr>
                <a:t>Projection</a:t>
              </a:r>
            </a:p>
          </p:txBody>
        </p:sp>
        <p:sp>
          <p:nvSpPr>
            <p:cNvPr id="39" name="Rectangle 38">
              <a:extLst>
                <a:ext uri="{FF2B5EF4-FFF2-40B4-BE49-F238E27FC236}">
                  <a16:creationId xmlns:a16="http://schemas.microsoft.com/office/drawing/2014/main" id="{859F9A7D-4126-4A8E-823D-B0C19838B77B}"/>
                </a:ext>
              </a:extLst>
            </p:cNvPr>
            <p:cNvSpPr/>
            <p:nvPr/>
          </p:nvSpPr>
          <p:spPr>
            <a:xfrm rot="5400000">
              <a:off x="5384063" y="5237137"/>
              <a:ext cx="621744" cy="5611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cxnSp>
          <p:nvCxnSpPr>
            <p:cNvPr id="40" name="Straight Arrow Connector 39">
              <a:extLst>
                <a:ext uri="{FF2B5EF4-FFF2-40B4-BE49-F238E27FC236}">
                  <a16:creationId xmlns:a16="http://schemas.microsoft.com/office/drawing/2014/main" id="{5CAF98C7-FF9F-4E21-AE64-63716DB0B5BE}"/>
                </a:ext>
              </a:extLst>
            </p:cNvPr>
            <p:cNvCxnSpPr>
              <a:endCxn id="39" idx="0"/>
            </p:cNvCxnSpPr>
            <p:nvPr/>
          </p:nvCxnSpPr>
          <p:spPr>
            <a:xfrm flipH="1" flipV="1">
              <a:off x="5722991" y="5265193"/>
              <a:ext cx="668773" cy="79103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41" name="Text Box 5">
              <a:extLst>
                <a:ext uri="{FF2B5EF4-FFF2-40B4-BE49-F238E27FC236}">
                  <a16:creationId xmlns:a16="http://schemas.microsoft.com/office/drawing/2014/main" id="{EC89ABAB-4504-42F8-8C7A-79AC8D20B609}"/>
                </a:ext>
              </a:extLst>
            </p:cNvPr>
            <p:cNvSpPr txBox="1">
              <a:spLocks noChangeArrowheads="1"/>
            </p:cNvSpPr>
            <p:nvPr/>
          </p:nvSpPr>
          <p:spPr bwMode="auto">
            <a:xfrm>
              <a:off x="5913636" y="5785378"/>
              <a:ext cx="1239139" cy="360348"/>
            </a:xfrm>
            <a:prstGeom prst="rect">
              <a:avLst/>
            </a:prstGeom>
            <a:solidFill>
              <a:srgbClr val="F8FEA8"/>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charset="0"/>
                  <a:ea typeface="+mn-ea"/>
                  <a:cs typeface="+mn-cs"/>
                </a:rPr>
                <a:t>Illumination</a:t>
              </a:r>
            </a:p>
          </p:txBody>
        </p:sp>
        <p:cxnSp>
          <p:nvCxnSpPr>
            <p:cNvPr id="42" name="Straight Arrow Connector 41">
              <a:extLst>
                <a:ext uri="{FF2B5EF4-FFF2-40B4-BE49-F238E27FC236}">
                  <a16:creationId xmlns:a16="http://schemas.microsoft.com/office/drawing/2014/main" id="{621B2A36-A3E3-43CB-BB2A-3B1AD52BDD1A}"/>
                </a:ext>
              </a:extLst>
            </p:cNvPr>
            <p:cNvCxnSpPr>
              <a:endCxn id="36" idx="1"/>
            </p:cNvCxnSpPr>
            <p:nvPr/>
          </p:nvCxnSpPr>
          <p:spPr>
            <a:xfrm flipV="1">
              <a:off x="5722991" y="4951324"/>
              <a:ext cx="910950" cy="330425"/>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09AF4F7A-0583-4C55-8888-6C544F6A0DE6}"/>
                </a:ext>
              </a:extLst>
            </p:cNvPr>
            <p:cNvSpPr txBox="1"/>
            <p:nvPr/>
          </p:nvSpPr>
          <p:spPr>
            <a:xfrm>
              <a:off x="5351401" y="3679369"/>
              <a:ext cx="2875281" cy="381546"/>
            </a:xfrm>
            <a:prstGeom prst="rect">
              <a:avLst/>
            </a:prstGeom>
            <a:solidFill>
              <a:schemeClr val="bg2">
                <a:lumMod val="20000"/>
                <a:lumOff val="80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Prism Free (non-</a:t>
              </a:r>
              <a:r>
                <a:rPr kumimoji="0" lang="en-US" sz="1200" b="0" i="0" u="none" strike="noStrike" kern="1200" cap="none" spc="0" normalizeH="0" baseline="0" noProof="0" dirty="0" err="1">
                  <a:ln>
                    <a:noFill/>
                  </a:ln>
                  <a:solidFill>
                    <a:srgbClr val="000000"/>
                  </a:solidFill>
                  <a:effectLst/>
                  <a:uLnTx/>
                  <a:uFillTx/>
                  <a:latin typeface="Arial" charset="0"/>
                  <a:ea typeface="+mn-ea"/>
                  <a:cs typeface="+mn-cs"/>
                </a:rPr>
                <a:t>telecentric</a:t>
              </a:r>
              <a:r>
                <a:rPr kumimoji="0" lang="en-US" sz="1200" b="0" i="0" u="none" strike="noStrike" kern="1200" cap="none" spc="0" normalizeH="0" baseline="0" noProof="0" dirty="0">
                  <a:ln>
                    <a:noFill/>
                  </a:ln>
                  <a:solidFill>
                    <a:srgbClr val="000000"/>
                  </a:solidFill>
                  <a:effectLst/>
                  <a:uLnTx/>
                  <a:uFillTx/>
                  <a:latin typeface="Arial" charset="0"/>
                  <a:ea typeface="+mn-ea"/>
                  <a:cs typeface="+mn-cs"/>
                </a:rPr>
                <a:t>)</a:t>
              </a:r>
            </a:p>
          </p:txBody>
        </p:sp>
        <p:sp>
          <p:nvSpPr>
            <p:cNvPr id="44" name="Rectangle 43">
              <a:extLst>
                <a:ext uri="{FF2B5EF4-FFF2-40B4-BE49-F238E27FC236}">
                  <a16:creationId xmlns:a16="http://schemas.microsoft.com/office/drawing/2014/main" id="{B4493D37-E2C2-4C7F-A549-79AF518B20D9}"/>
                </a:ext>
              </a:extLst>
            </p:cNvPr>
            <p:cNvSpPr/>
            <p:nvPr/>
          </p:nvSpPr>
          <p:spPr>
            <a:xfrm>
              <a:off x="343078" y="790575"/>
              <a:ext cx="4228922" cy="27622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45" name="Rectangle 44">
              <a:extLst>
                <a:ext uri="{FF2B5EF4-FFF2-40B4-BE49-F238E27FC236}">
                  <a16:creationId xmlns:a16="http://schemas.microsoft.com/office/drawing/2014/main" id="{6D6198F2-EFA3-4751-9CC5-6212AFA9D52D}"/>
                </a:ext>
              </a:extLst>
            </p:cNvPr>
            <p:cNvSpPr/>
            <p:nvPr/>
          </p:nvSpPr>
          <p:spPr>
            <a:xfrm>
              <a:off x="4572000" y="790575"/>
              <a:ext cx="4228922" cy="27622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46" name="Rectangle 45">
              <a:extLst>
                <a:ext uri="{FF2B5EF4-FFF2-40B4-BE49-F238E27FC236}">
                  <a16:creationId xmlns:a16="http://schemas.microsoft.com/office/drawing/2014/main" id="{2B286431-5F13-4325-A106-2B6E4E21F216}"/>
                </a:ext>
              </a:extLst>
            </p:cNvPr>
            <p:cNvSpPr/>
            <p:nvPr/>
          </p:nvSpPr>
          <p:spPr>
            <a:xfrm>
              <a:off x="4572000" y="3552825"/>
              <a:ext cx="4228922" cy="27622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272F9583-4024-408A-B062-CB4276C01E33}"/>
                </a:ext>
              </a:extLst>
            </p:cNvPr>
            <p:cNvSpPr/>
            <p:nvPr/>
          </p:nvSpPr>
          <p:spPr>
            <a:xfrm>
              <a:off x="343078" y="3554146"/>
              <a:ext cx="4228922" cy="27622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48" name="TextBox 47">
              <a:extLst>
                <a:ext uri="{FF2B5EF4-FFF2-40B4-BE49-F238E27FC236}">
                  <a16:creationId xmlns:a16="http://schemas.microsoft.com/office/drawing/2014/main" id="{589CA06C-AD3A-4433-83DC-2CEDA4A69308}"/>
                </a:ext>
              </a:extLst>
            </p:cNvPr>
            <p:cNvSpPr txBox="1"/>
            <p:nvPr/>
          </p:nvSpPr>
          <p:spPr>
            <a:xfrm>
              <a:off x="444479" y="925335"/>
              <a:ext cx="488413" cy="38154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#1</a:t>
              </a:r>
            </a:p>
          </p:txBody>
        </p:sp>
        <p:sp>
          <p:nvSpPr>
            <p:cNvPr id="49" name="TextBox 48">
              <a:extLst>
                <a:ext uri="{FF2B5EF4-FFF2-40B4-BE49-F238E27FC236}">
                  <a16:creationId xmlns:a16="http://schemas.microsoft.com/office/drawing/2014/main" id="{09D9D50D-7DDF-4550-943D-7623FE5925D0}"/>
                </a:ext>
              </a:extLst>
            </p:cNvPr>
            <p:cNvSpPr txBox="1"/>
            <p:nvPr/>
          </p:nvSpPr>
          <p:spPr>
            <a:xfrm>
              <a:off x="4683769" y="928688"/>
              <a:ext cx="488413" cy="38154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#2</a:t>
              </a:r>
            </a:p>
          </p:txBody>
        </p:sp>
        <p:sp>
          <p:nvSpPr>
            <p:cNvPr id="50" name="TextBox 49">
              <a:extLst>
                <a:ext uri="{FF2B5EF4-FFF2-40B4-BE49-F238E27FC236}">
                  <a16:creationId xmlns:a16="http://schemas.microsoft.com/office/drawing/2014/main" id="{7B324249-B402-4B8E-BEC8-2F633DC0DB36}"/>
                </a:ext>
              </a:extLst>
            </p:cNvPr>
            <p:cNvSpPr txBox="1"/>
            <p:nvPr/>
          </p:nvSpPr>
          <p:spPr>
            <a:xfrm>
              <a:off x="444479" y="3644621"/>
              <a:ext cx="488413" cy="38154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#3</a:t>
              </a:r>
            </a:p>
          </p:txBody>
        </p:sp>
        <p:sp>
          <p:nvSpPr>
            <p:cNvPr id="51" name="TextBox 50">
              <a:extLst>
                <a:ext uri="{FF2B5EF4-FFF2-40B4-BE49-F238E27FC236}">
                  <a16:creationId xmlns:a16="http://schemas.microsoft.com/office/drawing/2014/main" id="{95730329-BD87-470D-84EE-9BB03AF3FD3B}"/>
                </a:ext>
              </a:extLst>
            </p:cNvPr>
            <p:cNvSpPr txBox="1"/>
            <p:nvPr/>
          </p:nvSpPr>
          <p:spPr>
            <a:xfrm>
              <a:off x="4683769" y="3644621"/>
              <a:ext cx="488413" cy="38154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#4</a:t>
              </a:r>
            </a:p>
          </p:txBody>
        </p:sp>
        <p:sp>
          <p:nvSpPr>
            <p:cNvPr id="52" name="Text Box 5">
              <a:extLst>
                <a:ext uri="{FF2B5EF4-FFF2-40B4-BE49-F238E27FC236}">
                  <a16:creationId xmlns:a16="http://schemas.microsoft.com/office/drawing/2014/main" id="{86A1B1BC-59E9-431C-915E-CE2FF8E43281}"/>
                </a:ext>
              </a:extLst>
            </p:cNvPr>
            <p:cNvSpPr txBox="1">
              <a:spLocks noChangeArrowheads="1"/>
            </p:cNvSpPr>
            <p:nvPr/>
          </p:nvSpPr>
          <p:spPr bwMode="auto">
            <a:xfrm>
              <a:off x="6431110" y="3095504"/>
              <a:ext cx="698176" cy="360348"/>
            </a:xfrm>
            <a:prstGeom prst="rect">
              <a:avLst/>
            </a:prstGeom>
            <a:solidFill>
              <a:srgbClr val="F8FEA8"/>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charset="0"/>
                  <a:ea typeface="+mn-ea"/>
                  <a:cs typeface="+mn-cs"/>
                </a:rPr>
                <a:t>DMD</a:t>
              </a:r>
            </a:p>
          </p:txBody>
        </p:sp>
        <p:sp>
          <p:nvSpPr>
            <p:cNvPr id="53" name="Text Box 5">
              <a:extLst>
                <a:ext uri="{FF2B5EF4-FFF2-40B4-BE49-F238E27FC236}">
                  <a16:creationId xmlns:a16="http://schemas.microsoft.com/office/drawing/2014/main" id="{1A982D94-10A9-42EB-A2F4-BA1222B58A79}"/>
                </a:ext>
              </a:extLst>
            </p:cNvPr>
            <p:cNvSpPr txBox="1">
              <a:spLocks noChangeArrowheads="1"/>
            </p:cNvSpPr>
            <p:nvPr/>
          </p:nvSpPr>
          <p:spPr bwMode="auto">
            <a:xfrm>
              <a:off x="4867454" y="5105249"/>
              <a:ext cx="698176" cy="360348"/>
            </a:xfrm>
            <a:prstGeom prst="rect">
              <a:avLst/>
            </a:prstGeom>
            <a:solidFill>
              <a:srgbClr val="F8FEA8"/>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charset="0"/>
                  <a:ea typeface="+mn-ea"/>
                  <a:cs typeface="+mn-cs"/>
                </a:rPr>
                <a:t>DMD</a:t>
              </a:r>
            </a:p>
          </p:txBody>
        </p:sp>
        <p:cxnSp>
          <p:nvCxnSpPr>
            <p:cNvPr id="54" name="Straight Arrow Connector 53">
              <a:extLst>
                <a:ext uri="{FF2B5EF4-FFF2-40B4-BE49-F238E27FC236}">
                  <a16:creationId xmlns:a16="http://schemas.microsoft.com/office/drawing/2014/main" id="{522D761F-B5C6-4829-8C87-312CF5DA1D96}"/>
                </a:ext>
              </a:extLst>
            </p:cNvPr>
            <p:cNvCxnSpPr/>
            <p:nvPr/>
          </p:nvCxnSpPr>
          <p:spPr>
            <a:xfrm flipH="1" flipV="1">
              <a:off x="7448550" y="2688067"/>
              <a:ext cx="373854" cy="2921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5" name="Text Box 5">
              <a:extLst>
                <a:ext uri="{FF2B5EF4-FFF2-40B4-BE49-F238E27FC236}">
                  <a16:creationId xmlns:a16="http://schemas.microsoft.com/office/drawing/2014/main" id="{D7103029-FC21-44C0-8449-46799DAF54C4}"/>
                </a:ext>
              </a:extLst>
            </p:cNvPr>
            <p:cNvSpPr txBox="1">
              <a:spLocks noChangeArrowheads="1"/>
            </p:cNvSpPr>
            <p:nvPr/>
          </p:nvSpPr>
          <p:spPr bwMode="auto">
            <a:xfrm>
              <a:off x="7335210" y="2934709"/>
              <a:ext cx="1468825" cy="59351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charset="0"/>
                  <a:ea typeface="+mn-ea"/>
                  <a:cs typeface="+mn-cs"/>
                </a:rPr>
                <a:t>Upper wedge (optional)</a:t>
              </a:r>
            </a:p>
          </p:txBody>
        </p:sp>
        <p:cxnSp>
          <p:nvCxnSpPr>
            <p:cNvPr id="56" name="Straight Arrow Connector 55">
              <a:extLst>
                <a:ext uri="{FF2B5EF4-FFF2-40B4-BE49-F238E27FC236}">
                  <a16:creationId xmlns:a16="http://schemas.microsoft.com/office/drawing/2014/main" id="{286093A6-4721-4D67-BBCF-21FDB9CAAFD6}"/>
                </a:ext>
              </a:extLst>
            </p:cNvPr>
            <p:cNvCxnSpPr>
              <a:cxnSpLocks/>
              <a:endCxn id="8" idx="2"/>
            </p:cNvCxnSpPr>
            <p:nvPr/>
          </p:nvCxnSpPr>
          <p:spPr>
            <a:xfrm flipH="1" flipV="1">
              <a:off x="3034854" y="2865493"/>
              <a:ext cx="212522" cy="2300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7" name="Text Box 5">
              <a:extLst>
                <a:ext uri="{FF2B5EF4-FFF2-40B4-BE49-F238E27FC236}">
                  <a16:creationId xmlns:a16="http://schemas.microsoft.com/office/drawing/2014/main" id="{518733EE-414C-45B7-8D48-7359BC6F8035}"/>
                </a:ext>
              </a:extLst>
            </p:cNvPr>
            <p:cNvSpPr txBox="1">
              <a:spLocks noChangeArrowheads="1"/>
            </p:cNvSpPr>
            <p:nvPr/>
          </p:nvSpPr>
          <p:spPr bwMode="auto">
            <a:xfrm>
              <a:off x="3069015" y="2824304"/>
              <a:ext cx="1598508" cy="572318"/>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charset="0"/>
                  <a:ea typeface="+mn-ea"/>
                  <a:cs typeface="+mn-cs"/>
                </a:rPr>
                <a:t>Small air gap (~5-10microns)</a:t>
              </a:r>
            </a:p>
          </p:txBody>
        </p:sp>
      </p:grpSp>
    </p:spTree>
    <p:extLst>
      <p:ext uri="{BB962C8B-B14F-4D97-AF65-F5344CB8AC3E}">
        <p14:creationId xmlns:p14="http://schemas.microsoft.com/office/powerpoint/2010/main" val="33556013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F0BAA91-74DC-430C-B205-D131EABE0E56}"/>
              </a:ext>
            </a:extLst>
          </p:cNvPr>
          <p:cNvSpPr>
            <a:spLocks noGrp="1"/>
          </p:cNvSpPr>
          <p:nvPr>
            <p:ph type="ctrTitle"/>
          </p:nvPr>
        </p:nvSpPr>
        <p:spPr/>
        <p:txBody>
          <a:bodyPr/>
          <a:lstStyle/>
          <a:p>
            <a:r>
              <a:rPr lang="en-US" dirty="0"/>
              <a:t>Light source Illuminator System Design </a:t>
            </a:r>
          </a:p>
        </p:txBody>
      </p:sp>
      <p:sp>
        <p:nvSpPr>
          <p:cNvPr id="4" name="Slide Number Placeholder 3">
            <a:extLst>
              <a:ext uri="{FF2B5EF4-FFF2-40B4-BE49-F238E27FC236}">
                <a16:creationId xmlns:a16="http://schemas.microsoft.com/office/drawing/2014/main" id="{A59EB26A-A5C0-410D-BA15-D14F38656F3E}"/>
              </a:ext>
            </a:extLst>
          </p:cNvPr>
          <p:cNvSpPr>
            <a:spLocks noGrp="1"/>
          </p:cNvSpPr>
          <p:nvPr>
            <p:ph type="sldNum" sz="quarter" idx="10"/>
          </p:nvPr>
        </p:nvSpPr>
        <p:spPr/>
        <p:txBody>
          <a:bodyPr/>
          <a:lstStyle/>
          <a:p>
            <a:pPr>
              <a:defRPr/>
            </a:pPr>
            <a:fld id="{2B97888F-6AF7-4263-B69D-592D8C33BAC7}" type="slidenum">
              <a:rPr lang="en-US" smtClean="0"/>
              <a:pPr>
                <a:defRPr/>
              </a:pPr>
              <a:t>31</a:t>
            </a:fld>
            <a:endParaRPr lang="en-US"/>
          </a:p>
        </p:txBody>
      </p:sp>
    </p:spTree>
    <p:extLst>
      <p:ext uri="{BB962C8B-B14F-4D97-AF65-F5344CB8AC3E}">
        <p14:creationId xmlns:p14="http://schemas.microsoft.com/office/powerpoint/2010/main" val="1342382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B2CA4A64-0BC3-4FAE-A04B-840FF3C8AF86}"/>
              </a:ext>
            </a:extLst>
          </p:cNvPr>
          <p:cNvGraphicFramePr>
            <a:graphicFrameLocks noGrp="1"/>
          </p:cNvGraphicFramePr>
          <p:nvPr>
            <p:ph idx="1"/>
            <p:extLst/>
          </p:nvPr>
        </p:nvGraphicFramePr>
        <p:xfrm>
          <a:off x="-389521" y="391380"/>
          <a:ext cx="9923041" cy="42061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E24D173F-0814-448B-80E2-7294ED7B9EDB}"/>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B97888F-6AF7-4263-B69D-592D8C33BAC7}" type="slidenum">
              <a:rPr kumimoji="0" lang="en-US" sz="7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TextBox 7">
            <a:extLst>
              <a:ext uri="{FF2B5EF4-FFF2-40B4-BE49-F238E27FC236}">
                <a16:creationId xmlns:a16="http://schemas.microsoft.com/office/drawing/2014/main" id="{5694567A-11E4-4216-B687-C3F461FD8FE2}"/>
              </a:ext>
            </a:extLst>
          </p:cNvPr>
          <p:cNvSpPr txBox="1"/>
          <p:nvPr/>
        </p:nvSpPr>
        <p:spPr>
          <a:xfrm>
            <a:off x="8084120" y="2359469"/>
            <a:ext cx="888964" cy="43088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err="1">
                <a:ln>
                  <a:noFill/>
                </a:ln>
                <a:solidFill>
                  <a:srgbClr val="FF0000"/>
                </a:solidFill>
                <a:effectLst/>
                <a:uLnTx/>
                <a:uFillTx/>
                <a:latin typeface="Arial" charset="0"/>
                <a:ea typeface="+mn-ea"/>
                <a:cs typeface="+mn-cs"/>
              </a:rPr>
              <a:t>Appo</a:t>
            </a:r>
            <a:r>
              <a:rPr kumimoji="0" lang="en-US" sz="1100" b="0" i="0" u="none" strike="noStrike" kern="1200" cap="none" spc="0" normalizeH="0" baseline="0" noProof="0" dirty="0">
                <a:ln>
                  <a:noFill/>
                </a:ln>
                <a:solidFill>
                  <a:srgbClr val="FF0000"/>
                </a:solidFill>
                <a:effectLst/>
                <a:uLnTx/>
                <a:uFillTx/>
                <a:latin typeface="Arial" charset="0"/>
                <a:ea typeface="+mn-ea"/>
                <a:cs typeface="+mn-cs"/>
              </a:rPr>
              <a:t> ALPD 5.0</a:t>
            </a:r>
          </a:p>
        </p:txBody>
      </p:sp>
      <p:sp>
        <p:nvSpPr>
          <p:cNvPr id="9" name="TextBox 8">
            <a:extLst>
              <a:ext uri="{FF2B5EF4-FFF2-40B4-BE49-F238E27FC236}">
                <a16:creationId xmlns:a16="http://schemas.microsoft.com/office/drawing/2014/main" id="{53A5BF21-A111-42F9-AF46-DAA98A6E2557}"/>
              </a:ext>
            </a:extLst>
          </p:cNvPr>
          <p:cNvSpPr txBox="1"/>
          <p:nvPr/>
        </p:nvSpPr>
        <p:spPr>
          <a:xfrm>
            <a:off x="5304417" y="3542101"/>
            <a:ext cx="1255167"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err="1">
                <a:ln>
                  <a:noFill/>
                </a:ln>
                <a:solidFill>
                  <a:srgbClr val="FF0000"/>
                </a:solidFill>
                <a:effectLst/>
                <a:uLnTx/>
                <a:uFillTx/>
                <a:latin typeface="Arial" charset="0"/>
                <a:ea typeface="+mn-ea"/>
                <a:cs typeface="+mn-cs"/>
              </a:rPr>
              <a:t>Appo</a:t>
            </a:r>
            <a:r>
              <a:rPr kumimoji="0" lang="en-US" sz="1100" b="0" i="0" u="none" strike="noStrike" kern="1200" cap="none" spc="0" normalizeH="0" baseline="0" noProof="0" dirty="0">
                <a:ln>
                  <a:noFill/>
                </a:ln>
                <a:solidFill>
                  <a:srgbClr val="FF0000"/>
                </a:solidFill>
                <a:effectLst/>
                <a:uLnTx/>
                <a:uFillTx/>
                <a:latin typeface="Arial" charset="0"/>
                <a:ea typeface="+mn-ea"/>
                <a:cs typeface="+mn-cs"/>
              </a:rPr>
              <a:t> ALPD 4.0</a:t>
            </a:r>
          </a:p>
        </p:txBody>
      </p:sp>
      <p:cxnSp>
        <p:nvCxnSpPr>
          <p:cNvPr id="10" name="Straight Arrow Connector 9">
            <a:extLst>
              <a:ext uri="{FF2B5EF4-FFF2-40B4-BE49-F238E27FC236}">
                <a16:creationId xmlns:a16="http://schemas.microsoft.com/office/drawing/2014/main" id="{81741016-C425-4278-8B42-D11A14099455}"/>
              </a:ext>
            </a:extLst>
          </p:cNvPr>
          <p:cNvCxnSpPr>
            <a:cxnSpLocks/>
          </p:cNvCxnSpPr>
          <p:nvPr/>
        </p:nvCxnSpPr>
        <p:spPr>
          <a:xfrm flipV="1">
            <a:off x="5800073" y="3017362"/>
            <a:ext cx="606751" cy="5247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08CB54F3-D00A-4E44-BB90-E0B1D9C143E3}"/>
              </a:ext>
            </a:extLst>
          </p:cNvPr>
          <p:cNvSpPr txBox="1"/>
          <p:nvPr/>
        </p:nvSpPr>
        <p:spPr>
          <a:xfrm>
            <a:off x="5384331" y="2751316"/>
            <a:ext cx="1013619" cy="43088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0000"/>
                </a:solidFill>
                <a:effectLst/>
                <a:uLnTx/>
                <a:uFillTx/>
                <a:latin typeface="Arial" charset="0"/>
                <a:ea typeface="+mn-ea"/>
                <a:cs typeface="+mn-cs"/>
              </a:rPr>
              <a:t>Casio/ </a:t>
            </a:r>
            <a:r>
              <a:rPr kumimoji="0" lang="en-US" sz="1100" b="0" i="0" u="none" strike="noStrike" kern="1200" cap="none" spc="0" normalizeH="0" baseline="0" noProof="0" dirty="0" err="1">
                <a:ln>
                  <a:noFill/>
                </a:ln>
                <a:solidFill>
                  <a:srgbClr val="FF0000"/>
                </a:solidFill>
                <a:effectLst/>
                <a:uLnTx/>
                <a:uFillTx/>
                <a:latin typeface="Arial" charset="0"/>
                <a:ea typeface="+mn-ea"/>
                <a:cs typeface="+mn-cs"/>
              </a:rPr>
              <a:t>Appo</a:t>
            </a:r>
            <a:r>
              <a:rPr kumimoji="0" lang="en-US" sz="1100" b="0" i="0" u="none" strike="noStrike" kern="1200" cap="none" spc="0" normalizeH="0" baseline="0" noProof="0" dirty="0">
                <a:ln>
                  <a:noFill/>
                </a:ln>
                <a:solidFill>
                  <a:srgbClr val="FF0000"/>
                </a:solidFill>
                <a:effectLst/>
                <a:uLnTx/>
                <a:uFillTx/>
                <a:latin typeface="Arial" charset="0"/>
                <a:ea typeface="+mn-ea"/>
                <a:cs typeface="+mn-cs"/>
              </a:rPr>
              <a:t> ALPD 3.0</a:t>
            </a:r>
          </a:p>
        </p:txBody>
      </p:sp>
      <p:cxnSp>
        <p:nvCxnSpPr>
          <p:cNvPr id="26" name="Straight Arrow Connector 25">
            <a:extLst>
              <a:ext uri="{FF2B5EF4-FFF2-40B4-BE49-F238E27FC236}">
                <a16:creationId xmlns:a16="http://schemas.microsoft.com/office/drawing/2014/main" id="{9675A512-7623-43FA-A1EB-8EBAEC61A623}"/>
              </a:ext>
            </a:extLst>
          </p:cNvPr>
          <p:cNvCxnSpPr>
            <a:cxnSpLocks/>
          </p:cNvCxnSpPr>
          <p:nvPr/>
        </p:nvCxnSpPr>
        <p:spPr>
          <a:xfrm flipV="1">
            <a:off x="5767672" y="2262623"/>
            <a:ext cx="606751" cy="5247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D262932D-B1CF-4DAC-9B89-BB5B52AB9735}"/>
              </a:ext>
            </a:extLst>
          </p:cNvPr>
          <p:cNvSpPr/>
          <p:nvPr/>
        </p:nvSpPr>
        <p:spPr>
          <a:xfrm>
            <a:off x="170917" y="783216"/>
            <a:ext cx="1162228" cy="3020496"/>
          </a:xfrm>
          <a:custGeom>
            <a:avLst/>
            <a:gdLst>
              <a:gd name="connsiteX0" fmla="*/ 0 w 1162228"/>
              <a:gd name="connsiteY0" fmla="*/ 0 h 3017498"/>
              <a:gd name="connsiteX1" fmla="*/ 1162228 w 1162228"/>
              <a:gd name="connsiteY1" fmla="*/ 0 h 3017498"/>
              <a:gd name="connsiteX2" fmla="*/ 1162228 w 1162228"/>
              <a:gd name="connsiteY2" fmla="*/ 3017498 h 3017498"/>
              <a:gd name="connsiteX3" fmla="*/ 0 w 1162228"/>
              <a:gd name="connsiteY3" fmla="*/ 3017498 h 3017498"/>
              <a:gd name="connsiteX4" fmla="*/ 0 w 1162228"/>
              <a:gd name="connsiteY4" fmla="*/ 0 h 3017498"/>
              <a:gd name="connsiteX0" fmla="*/ 0 w 1162228"/>
              <a:gd name="connsiteY0" fmla="*/ 0 h 3017498"/>
              <a:gd name="connsiteX1" fmla="*/ 1162228 w 1162228"/>
              <a:gd name="connsiteY1" fmla="*/ 0 h 3017498"/>
              <a:gd name="connsiteX2" fmla="*/ 1160211 w 1162228"/>
              <a:gd name="connsiteY2" fmla="*/ 640850 h 3017498"/>
              <a:gd name="connsiteX3" fmla="*/ 1162228 w 1162228"/>
              <a:gd name="connsiteY3" fmla="*/ 3017498 h 3017498"/>
              <a:gd name="connsiteX4" fmla="*/ 0 w 1162228"/>
              <a:gd name="connsiteY4" fmla="*/ 3017498 h 3017498"/>
              <a:gd name="connsiteX5" fmla="*/ 0 w 1162228"/>
              <a:gd name="connsiteY5" fmla="*/ 0 h 3017498"/>
              <a:gd name="connsiteX0" fmla="*/ 0 w 1246739"/>
              <a:gd name="connsiteY0" fmla="*/ 0 h 3017498"/>
              <a:gd name="connsiteX1" fmla="*/ 1162228 w 1246739"/>
              <a:gd name="connsiteY1" fmla="*/ 0 h 3017498"/>
              <a:gd name="connsiteX2" fmla="*/ 1157213 w 1246739"/>
              <a:gd name="connsiteY2" fmla="*/ 335050 h 3017498"/>
              <a:gd name="connsiteX3" fmla="*/ 1160211 w 1246739"/>
              <a:gd name="connsiteY3" fmla="*/ 640850 h 3017498"/>
              <a:gd name="connsiteX4" fmla="*/ 1162228 w 1246739"/>
              <a:gd name="connsiteY4" fmla="*/ 3017498 h 3017498"/>
              <a:gd name="connsiteX5" fmla="*/ 0 w 1246739"/>
              <a:gd name="connsiteY5" fmla="*/ 3017498 h 3017498"/>
              <a:gd name="connsiteX6" fmla="*/ 0 w 1246739"/>
              <a:gd name="connsiteY6" fmla="*/ 0 h 3017498"/>
              <a:gd name="connsiteX0" fmla="*/ 0 w 1208199"/>
              <a:gd name="connsiteY0" fmla="*/ 0 h 3017498"/>
              <a:gd name="connsiteX1" fmla="*/ 1162228 w 1208199"/>
              <a:gd name="connsiteY1" fmla="*/ 0 h 3017498"/>
              <a:gd name="connsiteX2" fmla="*/ 878396 w 1208199"/>
              <a:gd name="connsiteY2" fmla="*/ 637852 h 3017498"/>
              <a:gd name="connsiteX3" fmla="*/ 1160211 w 1208199"/>
              <a:gd name="connsiteY3" fmla="*/ 640850 h 3017498"/>
              <a:gd name="connsiteX4" fmla="*/ 1162228 w 1208199"/>
              <a:gd name="connsiteY4" fmla="*/ 3017498 h 3017498"/>
              <a:gd name="connsiteX5" fmla="*/ 0 w 1208199"/>
              <a:gd name="connsiteY5" fmla="*/ 3017498 h 3017498"/>
              <a:gd name="connsiteX6" fmla="*/ 0 w 1208199"/>
              <a:gd name="connsiteY6" fmla="*/ 0 h 3017498"/>
              <a:gd name="connsiteX0" fmla="*/ 0 w 1208199"/>
              <a:gd name="connsiteY0" fmla="*/ 0 h 3017498"/>
              <a:gd name="connsiteX1" fmla="*/ 1162228 w 1208199"/>
              <a:gd name="connsiteY1" fmla="*/ 0 h 3017498"/>
              <a:gd name="connsiteX2" fmla="*/ 878396 w 1208199"/>
              <a:gd name="connsiteY2" fmla="*/ 637852 h 3017498"/>
              <a:gd name="connsiteX3" fmla="*/ 1160211 w 1208199"/>
              <a:gd name="connsiteY3" fmla="*/ 640850 h 3017498"/>
              <a:gd name="connsiteX4" fmla="*/ 1162228 w 1208199"/>
              <a:gd name="connsiteY4" fmla="*/ 3017498 h 3017498"/>
              <a:gd name="connsiteX5" fmla="*/ 0 w 1208199"/>
              <a:gd name="connsiteY5" fmla="*/ 3017498 h 3017498"/>
              <a:gd name="connsiteX6" fmla="*/ 0 w 1208199"/>
              <a:gd name="connsiteY6" fmla="*/ 0 h 3017498"/>
              <a:gd name="connsiteX0" fmla="*/ 0 w 1214646"/>
              <a:gd name="connsiteY0" fmla="*/ 0 h 3017498"/>
              <a:gd name="connsiteX1" fmla="*/ 1162228 w 1214646"/>
              <a:gd name="connsiteY1" fmla="*/ 0 h 3017498"/>
              <a:gd name="connsiteX2" fmla="*/ 953347 w 1214646"/>
              <a:gd name="connsiteY2" fmla="*/ 640850 h 3017498"/>
              <a:gd name="connsiteX3" fmla="*/ 1160211 w 1214646"/>
              <a:gd name="connsiteY3" fmla="*/ 640850 h 3017498"/>
              <a:gd name="connsiteX4" fmla="*/ 1162228 w 1214646"/>
              <a:gd name="connsiteY4" fmla="*/ 3017498 h 3017498"/>
              <a:gd name="connsiteX5" fmla="*/ 0 w 1214646"/>
              <a:gd name="connsiteY5" fmla="*/ 3017498 h 3017498"/>
              <a:gd name="connsiteX6" fmla="*/ 0 w 1214646"/>
              <a:gd name="connsiteY6" fmla="*/ 0 h 3017498"/>
              <a:gd name="connsiteX0" fmla="*/ 0 w 1162228"/>
              <a:gd name="connsiteY0" fmla="*/ 0 h 3017498"/>
              <a:gd name="connsiteX1" fmla="*/ 1162228 w 1162228"/>
              <a:gd name="connsiteY1" fmla="*/ 0 h 3017498"/>
              <a:gd name="connsiteX2" fmla="*/ 953347 w 1162228"/>
              <a:gd name="connsiteY2" fmla="*/ 640850 h 3017498"/>
              <a:gd name="connsiteX3" fmla="*/ 1160211 w 1162228"/>
              <a:gd name="connsiteY3" fmla="*/ 640850 h 3017498"/>
              <a:gd name="connsiteX4" fmla="*/ 1162228 w 1162228"/>
              <a:gd name="connsiteY4" fmla="*/ 3017498 h 3017498"/>
              <a:gd name="connsiteX5" fmla="*/ 0 w 1162228"/>
              <a:gd name="connsiteY5" fmla="*/ 3017498 h 3017498"/>
              <a:gd name="connsiteX6" fmla="*/ 0 w 1162228"/>
              <a:gd name="connsiteY6" fmla="*/ 0 h 3017498"/>
              <a:gd name="connsiteX0" fmla="*/ 0 w 1162228"/>
              <a:gd name="connsiteY0" fmla="*/ 2998 h 3020496"/>
              <a:gd name="connsiteX1" fmla="*/ 958362 w 1162228"/>
              <a:gd name="connsiteY1" fmla="*/ 0 h 3020496"/>
              <a:gd name="connsiteX2" fmla="*/ 953347 w 1162228"/>
              <a:gd name="connsiteY2" fmla="*/ 643848 h 3020496"/>
              <a:gd name="connsiteX3" fmla="*/ 1160211 w 1162228"/>
              <a:gd name="connsiteY3" fmla="*/ 643848 h 3020496"/>
              <a:gd name="connsiteX4" fmla="*/ 1162228 w 1162228"/>
              <a:gd name="connsiteY4" fmla="*/ 3020496 h 3020496"/>
              <a:gd name="connsiteX5" fmla="*/ 0 w 1162228"/>
              <a:gd name="connsiteY5" fmla="*/ 3020496 h 3020496"/>
              <a:gd name="connsiteX6" fmla="*/ 0 w 1162228"/>
              <a:gd name="connsiteY6" fmla="*/ 2998 h 3020496"/>
              <a:gd name="connsiteX0" fmla="*/ 0 w 1162228"/>
              <a:gd name="connsiteY0" fmla="*/ 2998 h 3020496"/>
              <a:gd name="connsiteX1" fmla="*/ 958362 w 1162228"/>
              <a:gd name="connsiteY1" fmla="*/ 0 h 3020496"/>
              <a:gd name="connsiteX2" fmla="*/ 974334 w 1162228"/>
              <a:gd name="connsiteY2" fmla="*/ 646847 h 3020496"/>
              <a:gd name="connsiteX3" fmla="*/ 1160211 w 1162228"/>
              <a:gd name="connsiteY3" fmla="*/ 643848 h 3020496"/>
              <a:gd name="connsiteX4" fmla="*/ 1162228 w 1162228"/>
              <a:gd name="connsiteY4" fmla="*/ 3020496 h 3020496"/>
              <a:gd name="connsiteX5" fmla="*/ 0 w 1162228"/>
              <a:gd name="connsiteY5" fmla="*/ 3020496 h 3020496"/>
              <a:gd name="connsiteX6" fmla="*/ 0 w 1162228"/>
              <a:gd name="connsiteY6" fmla="*/ 2998 h 3020496"/>
              <a:gd name="connsiteX0" fmla="*/ 0 w 1162228"/>
              <a:gd name="connsiteY0" fmla="*/ 2998 h 3020496"/>
              <a:gd name="connsiteX1" fmla="*/ 958362 w 1162228"/>
              <a:gd name="connsiteY1" fmla="*/ 0 h 3020496"/>
              <a:gd name="connsiteX2" fmla="*/ 950349 w 1162228"/>
              <a:gd name="connsiteY2" fmla="*/ 637852 h 3020496"/>
              <a:gd name="connsiteX3" fmla="*/ 1160211 w 1162228"/>
              <a:gd name="connsiteY3" fmla="*/ 643848 h 3020496"/>
              <a:gd name="connsiteX4" fmla="*/ 1162228 w 1162228"/>
              <a:gd name="connsiteY4" fmla="*/ 3020496 h 3020496"/>
              <a:gd name="connsiteX5" fmla="*/ 0 w 1162228"/>
              <a:gd name="connsiteY5" fmla="*/ 3020496 h 3020496"/>
              <a:gd name="connsiteX6" fmla="*/ 0 w 1162228"/>
              <a:gd name="connsiteY6" fmla="*/ 2998 h 3020496"/>
              <a:gd name="connsiteX0" fmla="*/ 0 w 1162228"/>
              <a:gd name="connsiteY0" fmla="*/ 2998 h 3020496"/>
              <a:gd name="connsiteX1" fmla="*/ 958362 w 1162228"/>
              <a:gd name="connsiteY1" fmla="*/ 0 h 3020496"/>
              <a:gd name="connsiteX2" fmla="*/ 950349 w 1162228"/>
              <a:gd name="connsiteY2" fmla="*/ 637852 h 3020496"/>
              <a:gd name="connsiteX3" fmla="*/ 1160211 w 1162228"/>
              <a:gd name="connsiteY3" fmla="*/ 643848 h 3020496"/>
              <a:gd name="connsiteX4" fmla="*/ 1162228 w 1162228"/>
              <a:gd name="connsiteY4" fmla="*/ 3020496 h 3020496"/>
              <a:gd name="connsiteX5" fmla="*/ 0 w 1162228"/>
              <a:gd name="connsiteY5" fmla="*/ 3020496 h 3020496"/>
              <a:gd name="connsiteX6" fmla="*/ 0 w 1162228"/>
              <a:gd name="connsiteY6" fmla="*/ 2998 h 3020496"/>
              <a:gd name="connsiteX0" fmla="*/ 0 w 1162228"/>
              <a:gd name="connsiteY0" fmla="*/ 2998 h 3020496"/>
              <a:gd name="connsiteX1" fmla="*/ 958362 w 1162228"/>
              <a:gd name="connsiteY1" fmla="*/ 0 h 3020496"/>
              <a:gd name="connsiteX2" fmla="*/ 959343 w 1162228"/>
              <a:gd name="connsiteY2" fmla="*/ 637852 h 3020496"/>
              <a:gd name="connsiteX3" fmla="*/ 1160211 w 1162228"/>
              <a:gd name="connsiteY3" fmla="*/ 643848 h 3020496"/>
              <a:gd name="connsiteX4" fmla="*/ 1162228 w 1162228"/>
              <a:gd name="connsiteY4" fmla="*/ 3020496 h 3020496"/>
              <a:gd name="connsiteX5" fmla="*/ 0 w 1162228"/>
              <a:gd name="connsiteY5" fmla="*/ 3020496 h 3020496"/>
              <a:gd name="connsiteX6" fmla="*/ 0 w 1162228"/>
              <a:gd name="connsiteY6" fmla="*/ 2998 h 3020496"/>
              <a:gd name="connsiteX0" fmla="*/ 0 w 1162228"/>
              <a:gd name="connsiteY0" fmla="*/ 2998 h 3020496"/>
              <a:gd name="connsiteX1" fmla="*/ 958362 w 1162228"/>
              <a:gd name="connsiteY1" fmla="*/ 0 h 3020496"/>
              <a:gd name="connsiteX2" fmla="*/ 959343 w 1162228"/>
              <a:gd name="connsiteY2" fmla="*/ 637852 h 3020496"/>
              <a:gd name="connsiteX3" fmla="*/ 1160211 w 1162228"/>
              <a:gd name="connsiteY3" fmla="*/ 643848 h 3020496"/>
              <a:gd name="connsiteX4" fmla="*/ 1162228 w 1162228"/>
              <a:gd name="connsiteY4" fmla="*/ 3020496 h 3020496"/>
              <a:gd name="connsiteX5" fmla="*/ 0 w 1162228"/>
              <a:gd name="connsiteY5" fmla="*/ 3020496 h 3020496"/>
              <a:gd name="connsiteX6" fmla="*/ 0 w 1162228"/>
              <a:gd name="connsiteY6" fmla="*/ 2998 h 3020496"/>
              <a:gd name="connsiteX0" fmla="*/ 0 w 1162228"/>
              <a:gd name="connsiteY0" fmla="*/ 2998 h 3020496"/>
              <a:gd name="connsiteX1" fmla="*/ 958362 w 1162228"/>
              <a:gd name="connsiteY1" fmla="*/ 0 h 3020496"/>
              <a:gd name="connsiteX2" fmla="*/ 950349 w 1162228"/>
              <a:gd name="connsiteY2" fmla="*/ 634854 h 3020496"/>
              <a:gd name="connsiteX3" fmla="*/ 1160211 w 1162228"/>
              <a:gd name="connsiteY3" fmla="*/ 643848 h 3020496"/>
              <a:gd name="connsiteX4" fmla="*/ 1162228 w 1162228"/>
              <a:gd name="connsiteY4" fmla="*/ 3020496 h 3020496"/>
              <a:gd name="connsiteX5" fmla="*/ 0 w 1162228"/>
              <a:gd name="connsiteY5" fmla="*/ 3020496 h 3020496"/>
              <a:gd name="connsiteX6" fmla="*/ 0 w 1162228"/>
              <a:gd name="connsiteY6" fmla="*/ 2998 h 3020496"/>
              <a:gd name="connsiteX0" fmla="*/ 0 w 1162228"/>
              <a:gd name="connsiteY0" fmla="*/ 2998 h 3020496"/>
              <a:gd name="connsiteX1" fmla="*/ 958362 w 1162228"/>
              <a:gd name="connsiteY1" fmla="*/ 0 h 3020496"/>
              <a:gd name="connsiteX2" fmla="*/ 959343 w 1162228"/>
              <a:gd name="connsiteY2" fmla="*/ 634854 h 3020496"/>
              <a:gd name="connsiteX3" fmla="*/ 1160211 w 1162228"/>
              <a:gd name="connsiteY3" fmla="*/ 643848 h 3020496"/>
              <a:gd name="connsiteX4" fmla="*/ 1162228 w 1162228"/>
              <a:gd name="connsiteY4" fmla="*/ 3020496 h 3020496"/>
              <a:gd name="connsiteX5" fmla="*/ 0 w 1162228"/>
              <a:gd name="connsiteY5" fmla="*/ 3020496 h 3020496"/>
              <a:gd name="connsiteX6" fmla="*/ 0 w 1162228"/>
              <a:gd name="connsiteY6" fmla="*/ 2998 h 3020496"/>
              <a:gd name="connsiteX0" fmla="*/ 0 w 1162228"/>
              <a:gd name="connsiteY0" fmla="*/ 2998 h 3020496"/>
              <a:gd name="connsiteX1" fmla="*/ 958362 w 1162228"/>
              <a:gd name="connsiteY1" fmla="*/ 0 h 3020496"/>
              <a:gd name="connsiteX2" fmla="*/ 959343 w 1162228"/>
              <a:gd name="connsiteY2" fmla="*/ 646846 h 3020496"/>
              <a:gd name="connsiteX3" fmla="*/ 1160211 w 1162228"/>
              <a:gd name="connsiteY3" fmla="*/ 643848 h 3020496"/>
              <a:gd name="connsiteX4" fmla="*/ 1162228 w 1162228"/>
              <a:gd name="connsiteY4" fmla="*/ 3020496 h 3020496"/>
              <a:gd name="connsiteX5" fmla="*/ 0 w 1162228"/>
              <a:gd name="connsiteY5" fmla="*/ 3020496 h 3020496"/>
              <a:gd name="connsiteX6" fmla="*/ 0 w 1162228"/>
              <a:gd name="connsiteY6" fmla="*/ 2998 h 3020496"/>
              <a:gd name="connsiteX0" fmla="*/ 0 w 1162228"/>
              <a:gd name="connsiteY0" fmla="*/ 2998 h 3020496"/>
              <a:gd name="connsiteX1" fmla="*/ 958362 w 1162228"/>
              <a:gd name="connsiteY1" fmla="*/ 0 h 3020496"/>
              <a:gd name="connsiteX2" fmla="*/ 959343 w 1162228"/>
              <a:gd name="connsiteY2" fmla="*/ 640850 h 3020496"/>
              <a:gd name="connsiteX3" fmla="*/ 1160211 w 1162228"/>
              <a:gd name="connsiteY3" fmla="*/ 643848 h 3020496"/>
              <a:gd name="connsiteX4" fmla="*/ 1162228 w 1162228"/>
              <a:gd name="connsiteY4" fmla="*/ 3020496 h 3020496"/>
              <a:gd name="connsiteX5" fmla="*/ 0 w 1162228"/>
              <a:gd name="connsiteY5" fmla="*/ 3020496 h 3020496"/>
              <a:gd name="connsiteX6" fmla="*/ 0 w 1162228"/>
              <a:gd name="connsiteY6" fmla="*/ 2998 h 3020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2228" h="3020496">
                <a:moveTo>
                  <a:pt x="0" y="2998"/>
                </a:moveTo>
                <a:lnTo>
                  <a:pt x="958362" y="0"/>
                </a:lnTo>
                <a:cubicBezTo>
                  <a:pt x="956690" y="214616"/>
                  <a:pt x="961015" y="426234"/>
                  <a:pt x="959343" y="640850"/>
                </a:cubicBezTo>
                <a:lnTo>
                  <a:pt x="1160211" y="643848"/>
                </a:lnTo>
                <a:cubicBezTo>
                  <a:pt x="1160883" y="1436064"/>
                  <a:pt x="1161556" y="2228280"/>
                  <a:pt x="1162228" y="3020496"/>
                </a:cubicBezTo>
                <a:lnTo>
                  <a:pt x="0" y="3020496"/>
                </a:lnTo>
                <a:lnTo>
                  <a:pt x="0" y="2998"/>
                </a:lnTo>
                <a:close/>
              </a:path>
            </a:pathLst>
          </a:cu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Obsolete</a:t>
            </a:r>
          </a:p>
        </p:txBody>
      </p:sp>
      <p:sp>
        <p:nvSpPr>
          <p:cNvPr id="29" name="Oval 28">
            <a:extLst>
              <a:ext uri="{FF2B5EF4-FFF2-40B4-BE49-F238E27FC236}">
                <a16:creationId xmlns:a16="http://schemas.microsoft.com/office/drawing/2014/main" id="{0E525655-F0A8-4DD9-B3B2-8B0411EAE360}"/>
              </a:ext>
            </a:extLst>
          </p:cNvPr>
          <p:cNvSpPr/>
          <p:nvPr/>
        </p:nvSpPr>
        <p:spPr>
          <a:xfrm>
            <a:off x="3402035" y="2471167"/>
            <a:ext cx="1072557" cy="63238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30" name="Straight Arrow Connector 29">
            <a:extLst>
              <a:ext uri="{FF2B5EF4-FFF2-40B4-BE49-F238E27FC236}">
                <a16:creationId xmlns:a16="http://schemas.microsoft.com/office/drawing/2014/main" id="{7D7E8029-9D64-40A6-B22E-610CAC8A61F1}"/>
              </a:ext>
            </a:extLst>
          </p:cNvPr>
          <p:cNvCxnSpPr>
            <a:cxnSpLocks/>
          </p:cNvCxnSpPr>
          <p:nvPr/>
        </p:nvCxnSpPr>
        <p:spPr>
          <a:xfrm flipV="1">
            <a:off x="3707101" y="3073028"/>
            <a:ext cx="0" cy="6773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D0C6C06C-B8F3-42F2-A433-BB0B7E1369B4}"/>
              </a:ext>
            </a:extLst>
          </p:cNvPr>
          <p:cNvSpPr txBox="1"/>
          <p:nvPr/>
        </p:nvSpPr>
        <p:spPr>
          <a:xfrm>
            <a:off x="3360038" y="3750365"/>
            <a:ext cx="1456559" cy="5078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0000"/>
                </a:solidFill>
                <a:effectLst/>
                <a:uLnTx/>
                <a:uFillTx/>
                <a:latin typeface="Arial" charset="0"/>
                <a:ea typeface="+mn-ea"/>
                <a:cs typeface="+mn-cs"/>
              </a:rPr>
              <a:t>Most Common </a:t>
            </a:r>
            <a:r>
              <a:rPr kumimoji="0" lang="en-US" sz="1100" b="0" i="0" u="none" strike="noStrike" kern="1200" cap="none" spc="0" normalizeH="0" baseline="0" noProof="0" dirty="0" err="1">
                <a:ln>
                  <a:noFill/>
                </a:ln>
                <a:solidFill>
                  <a:srgbClr val="FF0000"/>
                </a:solidFill>
                <a:effectLst/>
                <a:uLnTx/>
                <a:uFillTx/>
                <a:latin typeface="Arial" charset="0"/>
                <a:ea typeface="+mn-ea"/>
                <a:cs typeface="+mn-cs"/>
              </a:rPr>
              <a:t>LaPh</a:t>
            </a:r>
            <a:r>
              <a:rPr kumimoji="0" lang="en-US" sz="1100" b="0" i="0" u="none" strike="noStrike" kern="1200" cap="none" spc="0" normalizeH="0" baseline="0" noProof="0" dirty="0">
                <a:ln>
                  <a:noFill/>
                </a:ln>
                <a:solidFill>
                  <a:srgbClr val="FF0000"/>
                </a:solidFill>
                <a:effectLst/>
                <a:uLnTx/>
                <a:uFillTx/>
                <a:latin typeface="Arial"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0000"/>
                </a:solidFill>
                <a:effectLst/>
                <a:uLnTx/>
                <a:uFillTx/>
                <a:latin typeface="Arial" charset="0"/>
                <a:ea typeface="+mn-ea"/>
                <a:cs typeface="+mn-cs"/>
              </a:rPr>
              <a:t>(</a:t>
            </a:r>
            <a:r>
              <a:rPr kumimoji="0" lang="en-US" sz="800" b="0" i="0" u="none" strike="noStrike" kern="1200" cap="none" spc="0" normalizeH="0" baseline="0" noProof="0" dirty="0" err="1">
                <a:ln>
                  <a:noFill/>
                </a:ln>
                <a:solidFill>
                  <a:srgbClr val="FF0000"/>
                </a:solidFill>
                <a:effectLst/>
                <a:uLnTx/>
                <a:uFillTx/>
                <a:latin typeface="Arial" charset="0"/>
                <a:ea typeface="+mn-ea"/>
                <a:cs typeface="+mn-cs"/>
              </a:rPr>
              <a:t>Appo</a:t>
            </a:r>
            <a:r>
              <a:rPr kumimoji="0" lang="en-US" sz="800" b="0" i="0" u="none" strike="noStrike" kern="1200" cap="none" spc="0" normalizeH="0" baseline="0" noProof="0" dirty="0">
                <a:ln>
                  <a:noFill/>
                </a:ln>
                <a:solidFill>
                  <a:srgbClr val="FF0000"/>
                </a:solidFill>
                <a:effectLst/>
                <a:uLnTx/>
                <a:uFillTx/>
                <a:latin typeface="Arial" charset="0"/>
                <a:ea typeface="+mn-ea"/>
                <a:cs typeface="+mn-cs"/>
              </a:rPr>
              <a:t> ALPD 1.0, </a:t>
            </a:r>
            <a:r>
              <a:rPr kumimoji="0" lang="en-US" sz="800" b="0" i="0" u="none" strike="noStrike" kern="1200" cap="none" spc="0" normalizeH="0" baseline="0" noProof="0" dirty="0" err="1">
                <a:ln>
                  <a:noFill/>
                </a:ln>
                <a:solidFill>
                  <a:srgbClr val="FF0000"/>
                </a:solidFill>
                <a:effectLst/>
                <a:uLnTx/>
                <a:uFillTx/>
                <a:latin typeface="Arial" charset="0"/>
                <a:ea typeface="+mn-ea"/>
                <a:cs typeface="+mn-cs"/>
              </a:rPr>
              <a:t>Coretronic</a:t>
            </a:r>
            <a:r>
              <a:rPr kumimoji="0" lang="en-US" sz="800" b="0" i="0" u="none" strike="noStrike" kern="1200" cap="none" spc="0" normalizeH="0" baseline="0" noProof="0" dirty="0">
                <a:ln>
                  <a:noFill/>
                </a:ln>
                <a:solidFill>
                  <a:srgbClr val="FF0000"/>
                </a:solidFill>
                <a:effectLst/>
                <a:uLnTx/>
                <a:uFillTx/>
                <a:latin typeface="Arial" charset="0"/>
                <a:ea typeface="+mn-ea"/>
                <a:cs typeface="+mn-cs"/>
              </a:rPr>
              <a:t>, </a:t>
            </a:r>
            <a:r>
              <a:rPr kumimoji="0" lang="en-US" sz="800" b="0" i="0" u="none" strike="noStrike" kern="1200" cap="none" spc="0" normalizeH="0" baseline="0" noProof="0" dirty="0" err="1">
                <a:ln>
                  <a:noFill/>
                </a:ln>
                <a:solidFill>
                  <a:srgbClr val="FF0000"/>
                </a:solidFill>
                <a:effectLst/>
                <a:uLnTx/>
                <a:uFillTx/>
                <a:latin typeface="Arial" charset="0"/>
                <a:ea typeface="+mn-ea"/>
                <a:cs typeface="+mn-cs"/>
              </a:rPr>
              <a:t>Qisda</a:t>
            </a:r>
            <a:r>
              <a:rPr kumimoji="0" lang="en-US" sz="800" b="0" i="0" u="none" strike="noStrike" kern="1200" cap="none" spc="0" normalizeH="0" baseline="0" noProof="0" dirty="0">
                <a:ln>
                  <a:noFill/>
                </a:ln>
                <a:solidFill>
                  <a:srgbClr val="FF0000"/>
                </a:solidFill>
                <a:effectLst/>
                <a:uLnTx/>
                <a:uFillTx/>
                <a:latin typeface="Arial" charset="0"/>
                <a:ea typeface="+mn-ea"/>
                <a:cs typeface="+mn-cs"/>
              </a:rPr>
              <a:t>, etc.)</a:t>
            </a:r>
            <a:endParaRPr kumimoji="0" lang="en-US" sz="1100" b="0"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33" name="Oval 32">
            <a:extLst>
              <a:ext uri="{FF2B5EF4-FFF2-40B4-BE49-F238E27FC236}">
                <a16:creationId xmlns:a16="http://schemas.microsoft.com/office/drawing/2014/main" id="{6CE851BD-1D8F-4A8A-A93D-B48F15246654}"/>
              </a:ext>
            </a:extLst>
          </p:cNvPr>
          <p:cNvSpPr/>
          <p:nvPr/>
        </p:nvSpPr>
        <p:spPr>
          <a:xfrm>
            <a:off x="4337490" y="1926197"/>
            <a:ext cx="1046841" cy="57135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34" name="Straight Arrow Connector 33">
            <a:extLst>
              <a:ext uri="{FF2B5EF4-FFF2-40B4-BE49-F238E27FC236}">
                <a16:creationId xmlns:a16="http://schemas.microsoft.com/office/drawing/2014/main" id="{033A6A40-C5FA-4402-A358-2FF5DB82A435}"/>
              </a:ext>
            </a:extLst>
          </p:cNvPr>
          <p:cNvCxnSpPr>
            <a:cxnSpLocks/>
            <a:stCxn id="35" idx="0"/>
          </p:cNvCxnSpPr>
          <p:nvPr/>
        </p:nvCxnSpPr>
        <p:spPr>
          <a:xfrm flipH="1" flipV="1">
            <a:off x="4984960" y="2471167"/>
            <a:ext cx="7584" cy="18027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F89818C2-CDBF-453A-8DCE-E52DBA2FD2B5}"/>
              </a:ext>
            </a:extLst>
          </p:cNvPr>
          <p:cNvSpPr txBox="1"/>
          <p:nvPr/>
        </p:nvSpPr>
        <p:spPr>
          <a:xfrm>
            <a:off x="4081502" y="4273884"/>
            <a:ext cx="1822084" cy="3847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0000"/>
                </a:solidFill>
                <a:effectLst/>
                <a:uLnTx/>
                <a:uFillTx/>
                <a:latin typeface="Arial" charset="0"/>
                <a:ea typeface="+mn-ea"/>
                <a:cs typeface="+mn-cs"/>
              </a:rPr>
              <a:t>Most Common </a:t>
            </a:r>
            <a:r>
              <a:rPr kumimoji="0" lang="en-US" sz="1100" b="0" i="0" u="none" strike="noStrike" kern="1200" cap="none" spc="0" normalizeH="0" baseline="0" noProof="0" dirty="0" err="1">
                <a:ln>
                  <a:noFill/>
                </a:ln>
                <a:solidFill>
                  <a:srgbClr val="FF0000"/>
                </a:solidFill>
                <a:effectLst/>
                <a:uLnTx/>
                <a:uFillTx/>
                <a:latin typeface="Arial" charset="0"/>
                <a:ea typeface="+mn-ea"/>
                <a:cs typeface="+mn-cs"/>
              </a:rPr>
              <a:t>LaserTV</a:t>
            </a:r>
            <a:r>
              <a:rPr kumimoji="0" lang="en-US" sz="1100" b="0" i="0" u="none" strike="noStrike" kern="1200" cap="none" spc="0" normalizeH="0" baseline="0" noProof="0" dirty="0">
                <a:ln>
                  <a:noFill/>
                </a:ln>
                <a:solidFill>
                  <a:srgbClr val="FF0000"/>
                </a:solidFill>
                <a:effectLst/>
                <a:uLnTx/>
                <a:uFillTx/>
                <a:latin typeface="Arial"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0000"/>
                </a:solidFill>
                <a:effectLst/>
                <a:uLnTx/>
                <a:uFillTx/>
                <a:latin typeface="Arial" charset="0"/>
                <a:ea typeface="+mn-ea"/>
                <a:cs typeface="+mn-cs"/>
              </a:rPr>
              <a:t>(Nichia NUMM34/37 laser modules)</a:t>
            </a:r>
            <a:endParaRPr kumimoji="0" lang="en-US" sz="1100" b="0" i="0" u="none" strike="noStrike" kern="1200" cap="none" spc="0" normalizeH="0" baseline="0" noProof="0" dirty="0">
              <a:ln>
                <a:noFill/>
              </a:ln>
              <a:solidFill>
                <a:srgbClr val="FF0000"/>
              </a:solidFill>
              <a:effectLst/>
              <a:uLnTx/>
              <a:uFillTx/>
              <a:latin typeface="Arial" charset="0"/>
              <a:ea typeface="+mn-ea"/>
              <a:cs typeface="+mn-cs"/>
            </a:endParaRPr>
          </a:p>
        </p:txBody>
      </p:sp>
      <p:cxnSp>
        <p:nvCxnSpPr>
          <p:cNvPr id="37" name="Straight Arrow Connector 36">
            <a:extLst>
              <a:ext uri="{FF2B5EF4-FFF2-40B4-BE49-F238E27FC236}">
                <a16:creationId xmlns:a16="http://schemas.microsoft.com/office/drawing/2014/main" id="{1AAA7D1C-2E9F-4F8E-B18A-D3F4C2B6ABCC}"/>
              </a:ext>
            </a:extLst>
          </p:cNvPr>
          <p:cNvCxnSpPr>
            <a:cxnSpLocks/>
          </p:cNvCxnSpPr>
          <p:nvPr/>
        </p:nvCxnSpPr>
        <p:spPr>
          <a:xfrm flipV="1">
            <a:off x="8581727" y="1972536"/>
            <a:ext cx="0" cy="3869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A47F525B-B10E-4B8D-9186-757A9D85694B}"/>
              </a:ext>
            </a:extLst>
          </p:cNvPr>
          <p:cNvSpPr txBox="1"/>
          <p:nvPr/>
        </p:nvSpPr>
        <p:spPr>
          <a:xfrm>
            <a:off x="6935204" y="2309548"/>
            <a:ext cx="1255167" cy="43088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err="1">
                <a:ln>
                  <a:noFill/>
                </a:ln>
                <a:solidFill>
                  <a:srgbClr val="FF0000"/>
                </a:solidFill>
                <a:effectLst/>
                <a:uLnTx/>
                <a:uFillTx/>
                <a:latin typeface="Arial" charset="0"/>
                <a:ea typeface="+mn-ea"/>
                <a:cs typeface="+mn-cs"/>
              </a:rPr>
              <a:t>Appo</a:t>
            </a:r>
            <a:r>
              <a:rPr kumimoji="0" lang="en-US" sz="1100" b="0" i="0" u="none" strike="noStrike" kern="1200" cap="none" spc="0" normalizeH="0" baseline="0" noProof="0" dirty="0">
                <a:ln>
                  <a:noFill/>
                </a:ln>
                <a:solidFill>
                  <a:srgbClr val="FF0000"/>
                </a:solidFill>
                <a:effectLst/>
                <a:uLnTx/>
                <a:uFillTx/>
                <a:latin typeface="Arial"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0000"/>
                </a:solidFill>
                <a:effectLst/>
                <a:uLnTx/>
                <a:uFillTx/>
                <a:latin typeface="Arial" charset="0"/>
                <a:ea typeface="+mn-ea"/>
                <a:cs typeface="+mn-cs"/>
              </a:rPr>
              <a:t>ALPD 2.0</a:t>
            </a:r>
          </a:p>
        </p:txBody>
      </p:sp>
      <p:cxnSp>
        <p:nvCxnSpPr>
          <p:cNvPr id="40" name="Straight Arrow Connector 39">
            <a:extLst>
              <a:ext uri="{FF2B5EF4-FFF2-40B4-BE49-F238E27FC236}">
                <a16:creationId xmlns:a16="http://schemas.microsoft.com/office/drawing/2014/main" id="{8F79A21D-1FF8-415A-8A9A-2E282ACAA374}"/>
              </a:ext>
            </a:extLst>
          </p:cNvPr>
          <p:cNvCxnSpPr>
            <a:cxnSpLocks/>
          </p:cNvCxnSpPr>
          <p:nvPr/>
        </p:nvCxnSpPr>
        <p:spPr>
          <a:xfrm flipV="1">
            <a:off x="7562787" y="1926196"/>
            <a:ext cx="0" cy="3869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41079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6AAFE-D258-4EE9-B7D4-D13EE880190C}"/>
              </a:ext>
            </a:extLst>
          </p:cNvPr>
          <p:cNvSpPr>
            <a:spLocks noGrp="1"/>
          </p:cNvSpPr>
          <p:nvPr>
            <p:ph type="title"/>
          </p:nvPr>
        </p:nvSpPr>
        <p:spPr/>
        <p:txBody>
          <a:bodyPr/>
          <a:lstStyle/>
          <a:p>
            <a:r>
              <a:rPr lang="en-US" dirty="0"/>
              <a:t>Illuminator: LED layout options</a:t>
            </a:r>
          </a:p>
        </p:txBody>
      </p:sp>
      <p:sp>
        <p:nvSpPr>
          <p:cNvPr id="4" name="Slide Number Placeholder 3">
            <a:extLst>
              <a:ext uri="{FF2B5EF4-FFF2-40B4-BE49-F238E27FC236}">
                <a16:creationId xmlns:a16="http://schemas.microsoft.com/office/drawing/2014/main" id="{1E43D175-ED37-4CF8-A181-C3C92A638394}"/>
              </a:ext>
            </a:extLst>
          </p:cNvPr>
          <p:cNvSpPr>
            <a:spLocks noGrp="1"/>
          </p:cNvSpPr>
          <p:nvPr>
            <p:ph type="sldNum" sz="quarter" idx="10"/>
          </p:nvPr>
        </p:nvSpPr>
        <p:spPr/>
        <p:txBody>
          <a:bodyPr/>
          <a:lstStyle/>
          <a:p>
            <a:pPr>
              <a:defRPr/>
            </a:pPr>
            <a:fld id="{2B97888F-6AF7-4263-B69D-592D8C33BAC7}" type="slidenum">
              <a:rPr lang="en-US" smtClean="0"/>
              <a:pPr>
                <a:defRPr/>
              </a:pPr>
              <a:t>33</a:t>
            </a:fld>
            <a:endParaRPr lang="en-US"/>
          </a:p>
        </p:txBody>
      </p:sp>
      <p:pic>
        <p:nvPicPr>
          <p:cNvPr id="5" name="Picture 4">
            <a:extLst>
              <a:ext uri="{FF2B5EF4-FFF2-40B4-BE49-F238E27FC236}">
                <a16:creationId xmlns:a16="http://schemas.microsoft.com/office/drawing/2014/main" id="{972F563B-9EDF-46EF-A924-2E1D689B3B5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7464" y="642951"/>
            <a:ext cx="2186651" cy="120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B2F2C55C-2F84-4162-96BF-23619204A16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0296" y="1850724"/>
            <a:ext cx="2183819" cy="1197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407DE132-A648-4F6E-B827-9C148BC49D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4636" y="3048409"/>
            <a:ext cx="2132305" cy="1171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B39D66DC-A52E-4260-ACAD-E9E8E708A32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02022" y="1820139"/>
            <a:ext cx="2079011" cy="1234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BA0EA510-975B-4132-A294-F964E96C82A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92567" y="640044"/>
            <a:ext cx="2150796" cy="1181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8D058D44-C2E1-4D2E-932B-A4EF6FBC77A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28460" y="3052955"/>
            <a:ext cx="2079010" cy="125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45">
            <a:extLst>
              <a:ext uri="{FF2B5EF4-FFF2-40B4-BE49-F238E27FC236}">
                <a16:creationId xmlns:a16="http://schemas.microsoft.com/office/drawing/2014/main" id="{A3B9C624-FBDF-461B-A5A8-019CA97EB3CE}"/>
              </a:ext>
            </a:extLst>
          </p:cNvPr>
          <p:cNvSpPr txBox="1"/>
          <p:nvPr/>
        </p:nvSpPr>
        <p:spPr>
          <a:xfrm>
            <a:off x="524736" y="2342949"/>
            <a:ext cx="1673804" cy="400110"/>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380895" algn="l" rtl="0" fontAlgn="base">
              <a:spcBef>
                <a:spcPct val="0"/>
              </a:spcBef>
              <a:spcAft>
                <a:spcPct val="0"/>
              </a:spcAft>
              <a:defRPr kern="1200">
                <a:solidFill>
                  <a:schemeClr val="tx1"/>
                </a:solidFill>
                <a:latin typeface="Arial" charset="0"/>
                <a:ea typeface="+mn-ea"/>
                <a:cs typeface="+mn-cs"/>
              </a:defRPr>
            </a:lvl2pPr>
            <a:lvl3pPr marL="761790" algn="l" rtl="0" fontAlgn="base">
              <a:spcBef>
                <a:spcPct val="0"/>
              </a:spcBef>
              <a:spcAft>
                <a:spcPct val="0"/>
              </a:spcAft>
              <a:defRPr kern="1200">
                <a:solidFill>
                  <a:schemeClr val="tx1"/>
                </a:solidFill>
                <a:latin typeface="Arial" charset="0"/>
                <a:ea typeface="+mn-ea"/>
                <a:cs typeface="+mn-cs"/>
              </a:defRPr>
            </a:lvl3pPr>
            <a:lvl4pPr marL="1142683" algn="l" rtl="0" fontAlgn="base">
              <a:spcBef>
                <a:spcPct val="0"/>
              </a:spcBef>
              <a:spcAft>
                <a:spcPct val="0"/>
              </a:spcAft>
              <a:defRPr kern="1200">
                <a:solidFill>
                  <a:schemeClr val="tx1"/>
                </a:solidFill>
                <a:latin typeface="Arial" charset="0"/>
                <a:ea typeface="+mn-ea"/>
                <a:cs typeface="+mn-cs"/>
              </a:defRPr>
            </a:lvl4pPr>
            <a:lvl5pPr marL="1523573" algn="l" rtl="0" fontAlgn="base">
              <a:spcBef>
                <a:spcPct val="0"/>
              </a:spcBef>
              <a:spcAft>
                <a:spcPct val="0"/>
              </a:spcAft>
              <a:defRPr kern="1200">
                <a:solidFill>
                  <a:schemeClr val="tx1"/>
                </a:solidFill>
                <a:latin typeface="Arial" charset="0"/>
                <a:ea typeface="+mn-ea"/>
                <a:cs typeface="+mn-cs"/>
              </a:defRPr>
            </a:lvl5pPr>
            <a:lvl6pPr marL="1904467" algn="l" defTabSz="761790" rtl="0" eaLnBrk="1" latinLnBrk="0" hangingPunct="1">
              <a:defRPr kern="1200">
                <a:solidFill>
                  <a:schemeClr val="tx1"/>
                </a:solidFill>
                <a:latin typeface="Arial" charset="0"/>
                <a:ea typeface="+mn-ea"/>
                <a:cs typeface="+mn-cs"/>
              </a:defRPr>
            </a:lvl6pPr>
            <a:lvl7pPr marL="2285362" algn="l" defTabSz="761790" rtl="0" eaLnBrk="1" latinLnBrk="0" hangingPunct="1">
              <a:defRPr kern="1200">
                <a:solidFill>
                  <a:schemeClr val="tx1"/>
                </a:solidFill>
                <a:latin typeface="Arial" charset="0"/>
                <a:ea typeface="+mn-ea"/>
                <a:cs typeface="+mn-cs"/>
              </a:defRPr>
            </a:lvl7pPr>
            <a:lvl8pPr marL="2666253" algn="l" defTabSz="761790" rtl="0" eaLnBrk="1" latinLnBrk="0" hangingPunct="1">
              <a:defRPr kern="1200">
                <a:solidFill>
                  <a:schemeClr val="tx1"/>
                </a:solidFill>
                <a:latin typeface="Arial" charset="0"/>
                <a:ea typeface="+mn-ea"/>
                <a:cs typeface="+mn-cs"/>
              </a:defRPr>
            </a:lvl8pPr>
            <a:lvl9pPr marL="3047146" algn="l" defTabSz="761790" rtl="0" eaLnBrk="1" latinLnBrk="0" hangingPunct="1">
              <a:defRPr kern="1200">
                <a:solidFill>
                  <a:schemeClr val="tx1"/>
                </a:solidFill>
                <a:latin typeface="Arial" charset="0"/>
                <a:ea typeface="+mn-ea"/>
                <a:cs typeface="+mn-cs"/>
              </a:defRPr>
            </a:lvl9pPr>
          </a:lstStyle>
          <a:p>
            <a:pPr algn="ctr"/>
            <a:r>
              <a:rPr lang="en-US" sz="1000" b="1" dirty="0"/>
              <a:t>RGBB – Top Side Pump</a:t>
            </a:r>
          </a:p>
          <a:p>
            <a:pPr algn="ctr"/>
            <a:r>
              <a:rPr lang="en-US" sz="1000" b="1" dirty="0"/>
              <a:t>(4 channel)</a:t>
            </a:r>
          </a:p>
        </p:txBody>
      </p:sp>
      <p:sp>
        <p:nvSpPr>
          <p:cNvPr id="12" name="TextBox 46">
            <a:extLst>
              <a:ext uri="{FF2B5EF4-FFF2-40B4-BE49-F238E27FC236}">
                <a16:creationId xmlns:a16="http://schemas.microsoft.com/office/drawing/2014/main" id="{236B3EA6-E5C1-4ED4-9C0C-58E7E7A5E560}"/>
              </a:ext>
            </a:extLst>
          </p:cNvPr>
          <p:cNvSpPr txBox="1"/>
          <p:nvPr/>
        </p:nvSpPr>
        <p:spPr>
          <a:xfrm>
            <a:off x="935655" y="1045938"/>
            <a:ext cx="875173" cy="400110"/>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380895" algn="l" rtl="0" fontAlgn="base">
              <a:spcBef>
                <a:spcPct val="0"/>
              </a:spcBef>
              <a:spcAft>
                <a:spcPct val="0"/>
              </a:spcAft>
              <a:defRPr kern="1200">
                <a:solidFill>
                  <a:schemeClr val="tx1"/>
                </a:solidFill>
                <a:latin typeface="Arial" charset="0"/>
                <a:ea typeface="+mn-ea"/>
                <a:cs typeface="+mn-cs"/>
              </a:defRPr>
            </a:lvl2pPr>
            <a:lvl3pPr marL="761790" algn="l" rtl="0" fontAlgn="base">
              <a:spcBef>
                <a:spcPct val="0"/>
              </a:spcBef>
              <a:spcAft>
                <a:spcPct val="0"/>
              </a:spcAft>
              <a:defRPr kern="1200">
                <a:solidFill>
                  <a:schemeClr val="tx1"/>
                </a:solidFill>
                <a:latin typeface="Arial" charset="0"/>
                <a:ea typeface="+mn-ea"/>
                <a:cs typeface="+mn-cs"/>
              </a:defRPr>
            </a:lvl3pPr>
            <a:lvl4pPr marL="1142683" algn="l" rtl="0" fontAlgn="base">
              <a:spcBef>
                <a:spcPct val="0"/>
              </a:spcBef>
              <a:spcAft>
                <a:spcPct val="0"/>
              </a:spcAft>
              <a:defRPr kern="1200">
                <a:solidFill>
                  <a:schemeClr val="tx1"/>
                </a:solidFill>
                <a:latin typeface="Arial" charset="0"/>
                <a:ea typeface="+mn-ea"/>
                <a:cs typeface="+mn-cs"/>
              </a:defRPr>
            </a:lvl4pPr>
            <a:lvl5pPr marL="1523573" algn="l" rtl="0" fontAlgn="base">
              <a:spcBef>
                <a:spcPct val="0"/>
              </a:spcBef>
              <a:spcAft>
                <a:spcPct val="0"/>
              </a:spcAft>
              <a:defRPr kern="1200">
                <a:solidFill>
                  <a:schemeClr val="tx1"/>
                </a:solidFill>
                <a:latin typeface="Arial" charset="0"/>
                <a:ea typeface="+mn-ea"/>
                <a:cs typeface="+mn-cs"/>
              </a:defRPr>
            </a:lvl5pPr>
            <a:lvl6pPr marL="1904467" algn="l" defTabSz="761790" rtl="0" eaLnBrk="1" latinLnBrk="0" hangingPunct="1">
              <a:defRPr kern="1200">
                <a:solidFill>
                  <a:schemeClr val="tx1"/>
                </a:solidFill>
                <a:latin typeface="Arial" charset="0"/>
                <a:ea typeface="+mn-ea"/>
                <a:cs typeface="+mn-cs"/>
              </a:defRPr>
            </a:lvl6pPr>
            <a:lvl7pPr marL="2285362" algn="l" defTabSz="761790" rtl="0" eaLnBrk="1" latinLnBrk="0" hangingPunct="1">
              <a:defRPr kern="1200">
                <a:solidFill>
                  <a:schemeClr val="tx1"/>
                </a:solidFill>
                <a:latin typeface="Arial" charset="0"/>
                <a:ea typeface="+mn-ea"/>
                <a:cs typeface="+mn-cs"/>
              </a:defRPr>
            </a:lvl7pPr>
            <a:lvl8pPr marL="2666253" algn="l" defTabSz="761790" rtl="0" eaLnBrk="1" latinLnBrk="0" hangingPunct="1">
              <a:defRPr kern="1200">
                <a:solidFill>
                  <a:schemeClr val="tx1"/>
                </a:solidFill>
                <a:latin typeface="Arial" charset="0"/>
                <a:ea typeface="+mn-ea"/>
                <a:cs typeface="+mn-cs"/>
              </a:defRPr>
            </a:lvl8pPr>
            <a:lvl9pPr marL="3047146" algn="l" defTabSz="761790" rtl="0" eaLnBrk="1" latinLnBrk="0" hangingPunct="1">
              <a:defRPr kern="1200">
                <a:solidFill>
                  <a:schemeClr val="tx1"/>
                </a:solidFill>
                <a:latin typeface="Arial" charset="0"/>
                <a:ea typeface="+mn-ea"/>
                <a:cs typeface="+mn-cs"/>
              </a:defRPr>
            </a:lvl9pPr>
          </a:lstStyle>
          <a:p>
            <a:pPr algn="ctr"/>
            <a:r>
              <a:rPr lang="en-US" sz="1000" b="1" dirty="0"/>
              <a:t>RGB</a:t>
            </a:r>
          </a:p>
          <a:p>
            <a:pPr algn="ctr"/>
            <a:r>
              <a:rPr lang="en-US" sz="1000" b="1" dirty="0"/>
              <a:t>(3 channel)</a:t>
            </a:r>
          </a:p>
        </p:txBody>
      </p:sp>
      <p:sp>
        <p:nvSpPr>
          <p:cNvPr id="13" name="TextBox 47">
            <a:extLst>
              <a:ext uri="{FF2B5EF4-FFF2-40B4-BE49-F238E27FC236}">
                <a16:creationId xmlns:a16="http://schemas.microsoft.com/office/drawing/2014/main" id="{D2915914-A33F-44CB-B46D-24A99C199D5C}"/>
              </a:ext>
            </a:extLst>
          </p:cNvPr>
          <p:cNvSpPr txBox="1"/>
          <p:nvPr/>
        </p:nvSpPr>
        <p:spPr>
          <a:xfrm>
            <a:off x="528905" y="3434253"/>
            <a:ext cx="1673804" cy="553998"/>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380895" algn="l" rtl="0" fontAlgn="base">
              <a:spcBef>
                <a:spcPct val="0"/>
              </a:spcBef>
              <a:spcAft>
                <a:spcPct val="0"/>
              </a:spcAft>
              <a:defRPr kern="1200">
                <a:solidFill>
                  <a:schemeClr val="tx1"/>
                </a:solidFill>
                <a:latin typeface="Arial" charset="0"/>
                <a:ea typeface="+mn-ea"/>
                <a:cs typeface="+mn-cs"/>
              </a:defRPr>
            </a:lvl2pPr>
            <a:lvl3pPr marL="761790" algn="l" rtl="0" fontAlgn="base">
              <a:spcBef>
                <a:spcPct val="0"/>
              </a:spcBef>
              <a:spcAft>
                <a:spcPct val="0"/>
              </a:spcAft>
              <a:defRPr kern="1200">
                <a:solidFill>
                  <a:schemeClr val="tx1"/>
                </a:solidFill>
                <a:latin typeface="Arial" charset="0"/>
                <a:ea typeface="+mn-ea"/>
                <a:cs typeface="+mn-cs"/>
              </a:defRPr>
            </a:lvl3pPr>
            <a:lvl4pPr marL="1142683" algn="l" rtl="0" fontAlgn="base">
              <a:spcBef>
                <a:spcPct val="0"/>
              </a:spcBef>
              <a:spcAft>
                <a:spcPct val="0"/>
              </a:spcAft>
              <a:defRPr kern="1200">
                <a:solidFill>
                  <a:schemeClr val="tx1"/>
                </a:solidFill>
                <a:latin typeface="Arial" charset="0"/>
                <a:ea typeface="+mn-ea"/>
                <a:cs typeface="+mn-cs"/>
              </a:defRPr>
            </a:lvl4pPr>
            <a:lvl5pPr marL="1523573" algn="l" rtl="0" fontAlgn="base">
              <a:spcBef>
                <a:spcPct val="0"/>
              </a:spcBef>
              <a:spcAft>
                <a:spcPct val="0"/>
              </a:spcAft>
              <a:defRPr kern="1200">
                <a:solidFill>
                  <a:schemeClr val="tx1"/>
                </a:solidFill>
                <a:latin typeface="Arial" charset="0"/>
                <a:ea typeface="+mn-ea"/>
                <a:cs typeface="+mn-cs"/>
              </a:defRPr>
            </a:lvl5pPr>
            <a:lvl6pPr marL="1904467" algn="l" defTabSz="761790" rtl="0" eaLnBrk="1" latinLnBrk="0" hangingPunct="1">
              <a:defRPr kern="1200">
                <a:solidFill>
                  <a:schemeClr val="tx1"/>
                </a:solidFill>
                <a:latin typeface="Arial" charset="0"/>
                <a:ea typeface="+mn-ea"/>
                <a:cs typeface="+mn-cs"/>
              </a:defRPr>
            </a:lvl6pPr>
            <a:lvl7pPr marL="2285362" algn="l" defTabSz="761790" rtl="0" eaLnBrk="1" latinLnBrk="0" hangingPunct="1">
              <a:defRPr kern="1200">
                <a:solidFill>
                  <a:schemeClr val="tx1"/>
                </a:solidFill>
                <a:latin typeface="Arial" charset="0"/>
                <a:ea typeface="+mn-ea"/>
                <a:cs typeface="+mn-cs"/>
              </a:defRPr>
            </a:lvl7pPr>
            <a:lvl8pPr marL="2666253" algn="l" defTabSz="761790" rtl="0" eaLnBrk="1" latinLnBrk="0" hangingPunct="1">
              <a:defRPr kern="1200">
                <a:solidFill>
                  <a:schemeClr val="tx1"/>
                </a:solidFill>
                <a:latin typeface="Arial" charset="0"/>
                <a:ea typeface="+mn-ea"/>
                <a:cs typeface="+mn-cs"/>
              </a:defRPr>
            </a:lvl8pPr>
            <a:lvl9pPr marL="3047146" algn="l" defTabSz="761790" rtl="0" eaLnBrk="1" latinLnBrk="0" hangingPunct="1">
              <a:defRPr kern="1200">
                <a:solidFill>
                  <a:schemeClr val="tx1"/>
                </a:solidFill>
                <a:latin typeface="Arial" charset="0"/>
                <a:ea typeface="+mn-ea"/>
                <a:cs typeface="+mn-cs"/>
              </a:defRPr>
            </a:lvl9pPr>
          </a:lstStyle>
          <a:p>
            <a:pPr algn="ctr"/>
            <a:r>
              <a:rPr lang="en-US" sz="1000" b="1" dirty="0"/>
              <a:t>Long Wavelength Red Assist</a:t>
            </a:r>
          </a:p>
          <a:p>
            <a:pPr algn="ctr"/>
            <a:r>
              <a:rPr lang="en-US" sz="1000" b="1" dirty="0"/>
              <a:t>(5 channel)</a:t>
            </a:r>
          </a:p>
        </p:txBody>
      </p:sp>
      <p:sp>
        <p:nvSpPr>
          <p:cNvPr id="14" name="TextBox 48">
            <a:extLst>
              <a:ext uri="{FF2B5EF4-FFF2-40B4-BE49-F238E27FC236}">
                <a16:creationId xmlns:a16="http://schemas.microsoft.com/office/drawing/2014/main" id="{BB787A1C-BC63-4563-8586-212222801212}"/>
              </a:ext>
            </a:extLst>
          </p:cNvPr>
          <p:cNvSpPr txBox="1"/>
          <p:nvPr/>
        </p:nvSpPr>
        <p:spPr>
          <a:xfrm>
            <a:off x="4192543" y="1123635"/>
            <a:ext cx="1873039" cy="400110"/>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380895" algn="l" rtl="0" fontAlgn="base">
              <a:spcBef>
                <a:spcPct val="0"/>
              </a:spcBef>
              <a:spcAft>
                <a:spcPct val="0"/>
              </a:spcAft>
              <a:defRPr kern="1200">
                <a:solidFill>
                  <a:schemeClr val="tx1"/>
                </a:solidFill>
                <a:latin typeface="Arial" charset="0"/>
                <a:ea typeface="+mn-ea"/>
                <a:cs typeface="+mn-cs"/>
              </a:defRPr>
            </a:lvl2pPr>
            <a:lvl3pPr marL="761790" algn="l" rtl="0" fontAlgn="base">
              <a:spcBef>
                <a:spcPct val="0"/>
              </a:spcBef>
              <a:spcAft>
                <a:spcPct val="0"/>
              </a:spcAft>
              <a:defRPr kern="1200">
                <a:solidFill>
                  <a:schemeClr val="tx1"/>
                </a:solidFill>
                <a:latin typeface="Arial" charset="0"/>
                <a:ea typeface="+mn-ea"/>
                <a:cs typeface="+mn-cs"/>
              </a:defRPr>
            </a:lvl3pPr>
            <a:lvl4pPr marL="1142683" algn="l" rtl="0" fontAlgn="base">
              <a:spcBef>
                <a:spcPct val="0"/>
              </a:spcBef>
              <a:spcAft>
                <a:spcPct val="0"/>
              </a:spcAft>
              <a:defRPr kern="1200">
                <a:solidFill>
                  <a:schemeClr val="tx1"/>
                </a:solidFill>
                <a:latin typeface="Arial" charset="0"/>
                <a:ea typeface="+mn-ea"/>
                <a:cs typeface="+mn-cs"/>
              </a:defRPr>
            </a:lvl4pPr>
            <a:lvl5pPr marL="1523573" algn="l" rtl="0" fontAlgn="base">
              <a:spcBef>
                <a:spcPct val="0"/>
              </a:spcBef>
              <a:spcAft>
                <a:spcPct val="0"/>
              </a:spcAft>
              <a:defRPr kern="1200">
                <a:solidFill>
                  <a:schemeClr val="tx1"/>
                </a:solidFill>
                <a:latin typeface="Arial" charset="0"/>
                <a:ea typeface="+mn-ea"/>
                <a:cs typeface="+mn-cs"/>
              </a:defRPr>
            </a:lvl5pPr>
            <a:lvl6pPr marL="1904467" algn="l" defTabSz="761790" rtl="0" eaLnBrk="1" latinLnBrk="0" hangingPunct="1">
              <a:defRPr kern="1200">
                <a:solidFill>
                  <a:schemeClr val="tx1"/>
                </a:solidFill>
                <a:latin typeface="Arial" charset="0"/>
                <a:ea typeface="+mn-ea"/>
                <a:cs typeface="+mn-cs"/>
              </a:defRPr>
            </a:lvl6pPr>
            <a:lvl7pPr marL="2285362" algn="l" defTabSz="761790" rtl="0" eaLnBrk="1" latinLnBrk="0" hangingPunct="1">
              <a:defRPr kern="1200">
                <a:solidFill>
                  <a:schemeClr val="tx1"/>
                </a:solidFill>
                <a:latin typeface="Arial" charset="0"/>
                <a:ea typeface="+mn-ea"/>
                <a:cs typeface="+mn-cs"/>
              </a:defRPr>
            </a:lvl7pPr>
            <a:lvl8pPr marL="2666253" algn="l" defTabSz="761790" rtl="0" eaLnBrk="1" latinLnBrk="0" hangingPunct="1">
              <a:defRPr kern="1200">
                <a:solidFill>
                  <a:schemeClr val="tx1"/>
                </a:solidFill>
                <a:latin typeface="Arial" charset="0"/>
                <a:ea typeface="+mn-ea"/>
                <a:cs typeface="+mn-cs"/>
              </a:defRPr>
            </a:lvl8pPr>
            <a:lvl9pPr marL="3047146" algn="l" defTabSz="761790" rtl="0" eaLnBrk="1" latinLnBrk="0" hangingPunct="1">
              <a:defRPr kern="1200">
                <a:solidFill>
                  <a:schemeClr val="tx1"/>
                </a:solidFill>
                <a:latin typeface="Arial" charset="0"/>
                <a:ea typeface="+mn-ea"/>
                <a:cs typeface="+mn-cs"/>
              </a:defRPr>
            </a:lvl9pPr>
          </a:lstStyle>
          <a:p>
            <a:pPr algn="ctr"/>
            <a:r>
              <a:rPr lang="en-US" sz="1000" b="1" dirty="0"/>
              <a:t>High Efficiency</a:t>
            </a:r>
          </a:p>
          <a:p>
            <a:pPr algn="ctr"/>
            <a:r>
              <a:rPr lang="en-US" sz="1000" b="1" dirty="0"/>
              <a:t>(4 Channel)</a:t>
            </a:r>
          </a:p>
        </p:txBody>
      </p:sp>
      <p:sp>
        <p:nvSpPr>
          <p:cNvPr id="15" name="TextBox 49">
            <a:extLst>
              <a:ext uri="{FF2B5EF4-FFF2-40B4-BE49-F238E27FC236}">
                <a16:creationId xmlns:a16="http://schemas.microsoft.com/office/drawing/2014/main" id="{04DC2A40-4418-4C2E-B232-F41471F658DA}"/>
              </a:ext>
            </a:extLst>
          </p:cNvPr>
          <p:cNvSpPr txBox="1"/>
          <p:nvPr/>
        </p:nvSpPr>
        <p:spPr>
          <a:xfrm>
            <a:off x="4540758" y="2237480"/>
            <a:ext cx="1344620" cy="400110"/>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380895" algn="l" rtl="0" fontAlgn="base">
              <a:spcBef>
                <a:spcPct val="0"/>
              </a:spcBef>
              <a:spcAft>
                <a:spcPct val="0"/>
              </a:spcAft>
              <a:defRPr kern="1200">
                <a:solidFill>
                  <a:schemeClr val="tx1"/>
                </a:solidFill>
                <a:latin typeface="Arial" charset="0"/>
                <a:ea typeface="+mn-ea"/>
                <a:cs typeface="+mn-cs"/>
              </a:defRPr>
            </a:lvl2pPr>
            <a:lvl3pPr marL="761790" algn="l" rtl="0" fontAlgn="base">
              <a:spcBef>
                <a:spcPct val="0"/>
              </a:spcBef>
              <a:spcAft>
                <a:spcPct val="0"/>
              </a:spcAft>
              <a:defRPr kern="1200">
                <a:solidFill>
                  <a:schemeClr val="tx1"/>
                </a:solidFill>
                <a:latin typeface="Arial" charset="0"/>
                <a:ea typeface="+mn-ea"/>
                <a:cs typeface="+mn-cs"/>
              </a:defRPr>
            </a:lvl3pPr>
            <a:lvl4pPr marL="1142683" algn="l" rtl="0" fontAlgn="base">
              <a:spcBef>
                <a:spcPct val="0"/>
              </a:spcBef>
              <a:spcAft>
                <a:spcPct val="0"/>
              </a:spcAft>
              <a:defRPr kern="1200">
                <a:solidFill>
                  <a:schemeClr val="tx1"/>
                </a:solidFill>
                <a:latin typeface="Arial" charset="0"/>
                <a:ea typeface="+mn-ea"/>
                <a:cs typeface="+mn-cs"/>
              </a:defRPr>
            </a:lvl4pPr>
            <a:lvl5pPr marL="1523573" algn="l" rtl="0" fontAlgn="base">
              <a:spcBef>
                <a:spcPct val="0"/>
              </a:spcBef>
              <a:spcAft>
                <a:spcPct val="0"/>
              </a:spcAft>
              <a:defRPr kern="1200">
                <a:solidFill>
                  <a:schemeClr val="tx1"/>
                </a:solidFill>
                <a:latin typeface="Arial" charset="0"/>
                <a:ea typeface="+mn-ea"/>
                <a:cs typeface="+mn-cs"/>
              </a:defRPr>
            </a:lvl5pPr>
            <a:lvl6pPr marL="1904467" algn="l" defTabSz="761790" rtl="0" eaLnBrk="1" latinLnBrk="0" hangingPunct="1">
              <a:defRPr kern="1200">
                <a:solidFill>
                  <a:schemeClr val="tx1"/>
                </a:solidFill>
                <a:latin typeface="Arial" charset="0"/>
                <a:ea typeface="+mn-ea"/>
                <a:cs typeface="+mn-cs"/>
              </a:defRPr>
            </a:lvl6pPr>
            <a:lvl7pPr marL="2285362" algn="l" defTabSz="761790" rtl="0" eaLnBrk="1" latinLnBrk="0" hangingPunct="1">
              <a:defRPr kern="1200">
                <a:solidFill>
                  <a:schemeClr val="tx1"/>
                </a:solidFill>
                <a:latin typeface="Arial" charset="0"/>
                <a:ea typeface="+mn-ea"/>
                <a:cs typeface="+mn-cs"/>
              </a:defRPr>
            </a:lvl7pPr>
            <a:lvl8pPr marL="2666253" algn="l" defTabSz="761790" rtl="0" eaLnBrk="1" latinLnBrk="0" hangingPunct="1">
              <a:defRPr kern="1200">
                <a:solidFill>
                  <a:schemeClr val="tx1"/>
                </a:solidFill>
                <a:latin typeface="Arial" charset="0"/>
                <a:ea typeface="+mn-ea"/>
                <a:cs typeface="+mn-cs"/>
              </a:defRPr>
            </a:lvl8pPr>
            <a:lvl9pPr marL="3047146" algn="l" defTabSz="761790" rtl="0" eaLnBrk="1" latinLnBrk="0" hangingPunct="1">
              <a:defRPr kern="1200">
                <a:solidFill>
                  <a:schemeClr val="tx1"/>
                </a:solidFill>
                <a:latin typeface="Arial" charset="0"/>
                <a:ea typeface="+mn-ea"/>
                <a:cs typeface="+mn-cs"/>
              </a:defRPr>
            </a:lvl9pPr>
          </a:lstStyle>
          <a:p>
            <a:pPr algn="ctr"/>
            <a:r>
              <a:rPr lang="en-US" sz="1000" b="1" dirty="0"/>
              <a:t>Compact</a:t>
            </a:r>
          </a:p>
          <a:p>
            <a:pPr algn="ctr"/>
            <a:r>
              <a:rPr lang="en-US" sz="1000" b="1" dirty="0"/>
              <a:t>(3 Channel)</a:t>
            </a:r>
          </a:p>
        </p:txBody>
      </p:sp>
      <p:sp>
        <p:nvSpPr>
          <p:cNvPr id="16" name="TextBox 50">
            <a:extLst>
              <a:ext uri="{FF2B5EF4-FFF2-40B4-BE49-F238E27FC236}">
                <a16:creationId xmlns:a16="http://schemas.microsoft.com/office/drawing/2014/main" id="{DF30C94E-F626-4AEC-9ACC-2ED08C891C23}"/>
              </a:ext>
            </a:extLst>
          </p:cNvPr>
          <p:cNvSpPr txBox="1"/>
          <p:nvPr/>
        </p:nvSpPr>
        <p:spPr>
          <a:xfrm>
            <a:off x="4479664" y="3474485"/>
            <a:ext cx="1585918" cy="400110"/>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380895" algn="l" rtl="0" fontAlgn="base">
              <a:spcBef>
                <a:spcPct val="0"/>
              </a:spcBef>
              <a:spcAft>
                <a:spcPct val="0"/>
              </a:spcAft>
              <a:defRPr kern="1200">
                <a:solidFill>
                  <a:schemeClr val="tx1"/>
                </a:solidFill>
                <a:latin typeface="Arial" charset="0"/>
                <a:ea typeface="+mn-ea"/>
                <a:cs typeface="+mn-cs"/>
              </a:defRPr>
            </a:lvl2pPr>
            <a:lvl3pPr marL="761790" algn="l" rtl="0" fontAlgn="base">
              <a:spcBef>
                <a:spcPct val="0"/>
              </a:spcBef>
              <a:spcAft>
                <a:spcPct val="0"/>
              </a:spcAft>
              <a:defRPr kern="1200">
                <a:solidFill>
                  <a:schemeClr val="tx1"/>
                </a:solidFill>
                <a:latin typeface="Arial" charset="0"/>
                <a:ea typeface="+mn-ea"/>
                <a:cs typeface="+mn-cs"/>
              </a:defRPr>
            </a:lvl3pPr>
            <a:lvl4pPr marL="1142683" algn="l" rtl="0" fontAlgn="base">
              <a:spcBef>
                <a:spcPct val="0"/>
              </a:spcBef>
              <a:spcAft>
                <a:spcPct val="0"/>
              </a:spcAft>
              <a:defRPr kern="1200">
                <a:solidFill>
                  <a:schemeClr val="tx1"/>
                </a:solidFill>
                <a:latin typeface="Arial" charset="0"/>
                <a:ea typeface="+mn-ea"/>
                <a:cs typeface="+mn-cs"/>
              </a:defRPr>
            </a:lvl4pPr>
            <a:lvl5pPr marL="1523573" algn="l" rtl="0" fontAlgn="base">
              <a:spcBef>
                <a:spcPct val="0"/>
              </a:spcBef>
              <a:spcAft>
                <a:spcPct val="0"/>
              </a:spcAft>
              <a:defRPr kern="1200">
                <a:solidFill>
                  <a:schemeClr val="tx1"/>
                </a:solidFill>
                <a:latin typeface="Arial" charset="0"/>
                <a:ea typeface="+mn-ea"/>
                <a:cs typeface="+mn-cs"/>
              </a:defRPr>
            </a:lvl5pPr>
            <a:lvl6pPr marL="1904467" algn="l" defTabSz="761790" rtl="0" eaLnBrk="1" latinLnBrk="0" hangingPunct="1">
              <a:defRPr kern="1200">
                <a:solidFill>
                  <a:schemeClr val="tx1"/>
                </a:solidFill>
                <a:latin typeface="Arial" charset="0"/>
                <a:ea typeface="+mn-ea"/>
                <a:cs typeface="+mn-cs"/>
              </a:defRPr>
            </a:lvl6pPr>
            <a:lvl7pPr marL="2285362" algn="l" defTabSz="761790" rtl="0" eaLnBrk="1" latinLnBrk="0" hangingPunct="1">
              <a:defRPr kern="1200">
                <a:solidFill>
                  <a:schemeClr val="tx1"/>
                </a:solidFill>
                <a:latin typeface="Arial" charset="0"/>
                <a:ea typeface="+mn-ea"/>
                <a:cs typeface="+mn-cs"/>
              </a:defRPr>
            </a:lvl7pPr>
            <a:lvl8pPr marL="2666253" algn="l" defTabSz="761790" rtl="0" eaLnBrk="1" latinLnBrk="0" hangingPunct="1">
              <a:defRPr kern="1200">
                <a:solidFill>
                  <a:schemeClr val="tx1"/>
                </a:solidFill>
                <a:latin typeface="Arial" charset="0"/>
                <a:ea typeface="+mn-ea"/>
                <a:cs typeface="+mn-cs"/>
              </a:defRPr>
            </a:lvl8pPr>
            <a:lvl9pPr marL="3047146" algn="l" defTabSz="761790" rtl="0" eaLnBrk="1" latinLnBrk="0" hangingPunct="1">
              <a:defRPr kern="1200">
                <a:solidFill>
                  <a:schemeClr val="tx1"/>
                </a:solidFill>
                <a:latin typeface="Arial" charset="0"/>
                <a:ea typeface="+mn-ea"/>
                <a:cs typeface="+mn-cs"/>
              </a:defRPr>
            </a:lvl9pPr>
          </a:lstStyle>
          <a:p>
            <a:pPr algn="ctr"/>
            <a:r>
              <a:rPr lang="en-US" sz="1000" b="1" dirty="0"/>
              <a:t>P3 (wide) Color Gamut</a:t>
            </a:r>
          </a:p>
          <a:p>
            <a:pPr algn="ctr"/>
            <a:r>
              <a:rPr lang="en-US" sz="1000" b="1" dirty="0"/>
              <a:t>(3 Channel)</a:t>
            </a:r>
          </a:p>
        </p:txBody>
      </p:sp>
      <p:sp>
        <p:nvSpPr>
          <p:cNvPr id="17" name="TextBox 16">
            <a:extLst>
              <a:ext uri="{FF2B5EF4-FFF2-40B4-BE49-F238E27FC236}">
                <a16:creationId xmlns:a16="http://schemas.microsoft.com/office/drawing/2014/main" id="{95C6F2F5-74EE-4693-80EE-814194F49EF0}"/>
              </a:ext>
            </a:extLst>
          </p:cNvPr>
          <p:cNvSpPr txBox="1"/>
          <p:nvPr/>
        </p:nvSpPr>
        <p:spPr>
          <a:xfrm>
            <a:off x="30840" y="4343658"/>
            <a:ext cx="8458200" cy="253916"/>
          </a:xfrm>
          <a:prstGeom prst="rect">
            <a:avLst/>
          </a:prstGeom>
          <a:noFill/>
        </p:spPr>
        <p:txBody>
          <a:bodyPr wrap="square" rtlCol="0">
            <a:spAutoFit/>
          </a:bodyPr>
          <a:lstStyle/>
          <a:p>
            <a:r>
              <a:rPr lang="en-US" sz="1050" i="1" dirty="0"/>
              <a:t>For more information on LEDs, refer to application brief “ LED Guide for Mainstream Projectors” </a:t>
            </a:r>
            <a:r>
              <a:rPr lang="en-US" sz="1050" i="1" dirty="0">
                <a:solidFill>
                  <a:srgbClr val="0070C0"/>
                </a:solidFill>
                <a:hlinkClick r:id="rId8">
                  <a:extLst>
                    <a:ext uri="{A12FA001-AC4F-418D-AE19-62706E023703}">
                      <ahyp:hlinkClr xmlns:ahyp="http://schemas.microsoft.com/office/drawing/2018/hyperlinkcolor" val="tx"/>
                    </a:ext>
                  </a:extLst>
                </a:hlinkClick>
              </a:rPr>
              <a:t>https://www.ti.com/lit/pdf/DLPA130</a:t>
            </a:r>
            <a:r>
              <a:rPr lang="en-US" sz="1050" i="1" dirty="0">
                <a:solidFill>
                  <a:srgbClr val="0070C0"/>
                </a:solidFill>
              </a:rPr>
              <a:t> </a:t>
            </a:r>
          </a:p>
        </p:txBody>
      </p:sp>
    </p:spTree>
    <p:extLst>
      <p:ext uri="{BB962C8B-B14F-4D97-AF65-F5344CB8AC3E}">
        <p14:creationId xmlns:p14="http://schemas.microsoft.com/office/powerpoint/2010/main" val="40577183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6AAFE-D258-4EE9-B7D4-D13EE880190C}"/>
              </a:ext>
            </a:extLst>
          </p:cNvPr>
          <p:cNvSpPr>
            <a:spLocks noGrp="1"/>
          </p:cNvSpPr>
          <p:nvPr>
            <p:ph type="title"/>
          </p:nvPr>
        </p:nvSpPr>
        <p:spPr/>
        <p:txBody>
          <a:bodyPr/>
          <a:lstStyle/>
          <a:p>
            <a:r>
              <a:rPr lang="en-US" dirty="0"/>
              <a:t>Illuminator: LED layout</a:t>
            </a:r>
            <a:br>
              <a:rPr lang="en-US" dirty="0"/>
            </a:br>
            <a:r>
              <a:rPr lang="en-US" sz="1400" dirty="0"/>
              <a:t>4 channel using fly’s eye example</a:t>
            </a:r>
            <a:endParaRPr lang="en-US" dirty="0"/>
          </a:p>
        </p:txBody>
      </p:sp>
      <p:sp>
        <p:nvSpPr>
          <p:cNvPr id="4" name="Slide Number Placeholder 3">
            <a:extLst>
              <a:ext uri="{FF2B5EF4-FFF2-40B4-BE49-F238E27FC236}">
                <a16:creationId xmlns:a16="http://schemas.microsoft.com/office/drawing/2014/main" id="{1E43D175-ED37-4CF8-A181-C3C92A638394}"/>
              </a:ext>
            </a:extLst>
          </p:cNvPr>
          <p:cNvSpPr>
            <a:spLocks noGrp="1"/>
          </p:cNvSpPr>
          <p:nvPr>
            <p:ph type="sldNum" sz="quarter" idx="10"/>
          </p:nvPr>
        </p:nvSpPr>
        <p:spPr/>
        <p:txBody>
          <a:bodyPr/>
          <a:lstStyle/>
          <a:p>
            <a:pPr>
              <a:defRPr/>
            </a:pPr>
            <a:fld id="{2B97888F-6AF7-4263-B69D-592D8C33BAC7}" type="slidenum">
              <a:rPr lang="en-US" smtClean="0"/>
              <a:pPr>
                <a:defRPr/>
              </a:pPr>
              <a:t>34</a:t>
            </a:fld>
            <a:endParaRPr lang="en-US"/>
          </a:p>
        </p:txBody>
      </p:sp>
      <p:grpSp>
        <p:nvGrpSpPr>
          <p:cNvPr id="25" name="Group 24">
            <a:extLst>
              <a:ext uri="{FF2B5EF4-FFF2-40B4-BE49-F238E27FC236}">
                <a16:creationId xmlns:a16="http://schemas.microsoft.com/office/drawing/2014/main" id="{7181C3E6-7E36-4067-B71C-709353662F2E}"/>
              </a:ext>
            </a:extLst>
          </p:cNvPr>
          <p:cNvGrpSpPr/>
          <p:nvPr/>
        </p:nvGrpSpPr>
        <p:grpSpPr>
          <a:xfrm>
            <a:off x="1418828" y="661050"/>
            <a:ext cx="5842472" cy="3936524"/>
            <a:chOff x="2032603" y="637232"/>
            <a:chExt cx="5842472" cy="3936524"/>
          </a:xfrm>
        </p:grpSpPr>
        <p:grpSp>
          <p:nvGrpSpPr>
            <p:cNvPr id="8" name="Group 7">
              <a:extLst>
                <a:ext uri="{FF2B5EF4-FFF2-40B4-BE49-F238E27FC236}">
                  <a16:creationId xmlns:a16="http://schemas.microsoft.com/office/drawing/2014/main" id="{A6100704-6AF0-44C9-9FF5-9B07410F210F}"/>
                </a:ext>
              </a:extLst>
            </p:cNvPr>
            <p:cNvGrpSpPr>
              <a:grpSpLocks noChangeAspect="1"/>
            </p:cNvGrpSpPr>
            <p:nvPr/>
          </p:nvGrpSpPr>
          <p:grpSpPr>
            <a:xfrm rot="16200000">
              <a:off x="2883638" y="475029"/>
              <a:ext cx="3620893" cy="3945300"/>
              <a:chOff x="3606800" y="1376274"/>
              <a:chExt cx="2566371" cy="2796299"/>
            </a:xfrm>
          </p:grpSpPr>
          <p:pic>
            <p:nvPicPr>
              <p:cNvPr id="5" name="Picture 4">
                <a:extLst>
                  <a:ext uri="{FF2B5EF4-FFF2-40B4-BE49-F238E27FC236}">
                    <a16:creationId xmlns:a16="http://schemas.microsoft.com/office/drawing/2014/main" id="{C5BB8134-A0C5-478A-8E37-87CEBF77BED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606800" y="1376274"/>
                <a:ext cx="2566371" cy="2687458"/>
              </a:xfrm>
              <a:prstGeom prst="rect">
                <a:avLst/>
              </a:prstGeom>
            </p:spPr>
          </p:pic>
          <p:pic>
            <p:nvPicPr>
              <p:cNvPr id="7" name="Picture 6">
                <a:extLst>
                  <a:ext uri="{FF2B5EF4-FFF2-40B4-BE49-F238E27FC236}">
                    <a16:creationId xmlns:a16="http://schemas.microsoft.com/office/drawing/2014/main" id="{5B732673-CC8A-4A0C-B455-7E20FCBBF48A}"/>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6043" b="15753"/>
              <a:stretch/>
            </p:blipFill>
            <p:spPr>
              <a:xfrm>
                <a:off x="4198454" y="2209881"/>
                <a:ext cx="1858116" cy="1962692"/>
              </a:xfrm>
              <a:prstGeom prst="rect">
                <a:avLst/>
              </a:prstGeom>
            </p:spPr>
          </p:pic>
        </p:grpSp>
        <p:cxnSp>
          <p:nvCxnSpPr>
            <p:cNvPr id="27" name="Straight Arrow Connector 26">
              <a:extLst>
                <a:ext uri="{FF2B5EF4-FFF2-40B4-BE49-F238E27FC236}">
                  <a16:creationId xmlns:a16="http://schemas.microsoft.com/office/drawing/2014/main" id="{BE7FC90E-EFFE-4AD9-AED4-3BD7FFAD2931}"/>
                </a:ext>
              </a:extLst>
            </p:cNvPr>
            <p:cNvCxnSpPr>
              <a:cxnSpLocks/>
              <a:stCxn id="30" idx="0"/>
            </p:cNvCxnSpPr>
            <p:nvPr/>
          </p:nvCxnSpPr>
          <p:spPr>
            <a:xfrm flipV="1">
              <a:off x="4666131" y="2797313"/>
              <a:ext cx="363069" cy="14917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26A8C346-8382-40FC-93F7-6A005A84EFA1}"/>
                </a:ext>
              </a:extLst>
            </p:cNvPr>
            <p:cNvCxnSpPr>
              <a:cxnSpLocks/>
              <a:stCxn id="30" idx="0"/>
            </p:cNvCxnSpPr>
            <p:nvPr/>
          </p:nvCxnSpPr>
          <p:spPr>
            <a:xfrm flipV="1">
              <a:off x="4666131" y="3903597"/>
              <a:ext cx="223220" cy="3854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E186EE2-4761-444E-943C-C44A16377AB9}"/>
                </a:ext>
              </a:extLst>
            </p:cNvPr>
            <p:cNvSpPr txBox="1"/>
            <p:nvPr/>
          </p:nvSpPr>
          <p:spPr>
            <a:xfrm>
              <a:off x="4238514" y="4289063"/>
              <a:ext cx="855233" cy="215444"/>
            </a:xfrm>
            <a:prstGeom prst="rect">
              <a:avLst/>
            </a:prstGeom>
            <a:noFill/>
          </p:spPr>
          <p:txBody>
            <a:bodyPr wrap="square" rtlCol="0">
              <a:spAutoFit/>
            </a:bodyPr>
            <a:lstStyle/>
            <a:p>
              <a:r>
                <a:rPr lang="en-US" sz="800" dirty="0"/>
                <a:t>Dichroic filter</a:t>
              </a:r>
            </a:p>
          </p:txBody>
        </p:sp>
        <p:sp>
          <p:nvSpPr>
            <p:cNvPr id="35" name="TextBox 34">
              <a:extLst>
                <a:ext uri="{FF2B5EF4-FFF2-40B4-BE49-F238E27FC236}">
                  <a16:creationId xmlns:a16="http://schemas.microsoft.com/office/drawing/2014/main" id="{0790B165-0A56-441B-A766-740DAE3D280B}"/>
                </a:ext>
              </a:extLst>
            </p:cNvPr>
            <p:cNvSpPr txBox="1"/>
            <p:nvPr/>
          </p:nvSpPr>
          <p:spPr>
            <a:xfrm>
              <a:off x="2566068" y="3056875"/>
              <a:ext cx="855233" cy="338554"/>
            </a:xfrm>
            <a:prstGeom prst="rect">
              <a:avLst/>
            </a:prstGeom>
            <a:noFill/>
          </p:spPr>
          <p:txBody>
            <a:bodyPr wrap="square" rtlCol="0">
              <a:spAutoFit/>
            </a:bodyPr>
            <a:lstStyle/>
            <a:p>
              <a:pPr algn="ctr"/>
              <a:r>
                <a:rPr lang="en-US" sz="800" dirty="0"/>
                <a:t>Optional Corrector lens</a:t>
              </a:r>
            </a:p>
          </p:txBody>
        </p:sp>
        <p:cxnSp>
          <p:nvCxnSpPr>
            <p:cNvPr id="38" name="Straight Arrow Connector 37">
              <a:extLst>
                <a:ext uri="{FF2B5EF4-FFF2-40B4-BE49-F238E27FC236}">
                  <a16:creationId xmlns:a16="http://schemas.microsoft.com/office/drawing/2014/main" id="{7B8FCE88-9586-4521-AECB-11468916812E}"/>
                </a:ext>
              </a:extLst>
            </p:cNvPr>
            <p:cNvCxnSpPr>
              <a:cxnSpLocks/>
            </p:cNvCxnSpPr>
            <p:nvPr/>
          </p:nvCxnSpPr>
          <p:spPr>
            <a:xfrm flipV="1">
              <a:off x="3230880" y="3056875"/>
              <a:ext cx="813892" cy="1587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50006F98-AE28-460D-989F-B01C45DBE997}"/>
                </a:ext>
              </a:extLst>
            </p:cNvPr>
            <p:cNvSpPr txBox="1"/>
            <p:nvPr/>
          </p:nvSpPr>
          <p:spPr>
            <a:xfrm>
              <a:off x="6484648" y="2170680"/>
              <a:ext cx="1390427" cy="553998"/>
            </a:xfrm>
            <a:prstGeom prst="rect">
              <a:avLst/>
            </a:prstGeom>
            <a:noFill/>
          </p:spPr>
          <p:txBody>
            <a:bodyPr wrap="square" rtlCol="0">
              <a:spAutoFit/>
            </a:bodyPr>
            <a:lstStyle/>
            <a:p>
              <a:pPr algn="ctr"/>
              <a:r>
                <a:rPr lang="en-US" sz="1200" b="1" dirty="0"/>
                <a:t>Deep Blue LED</a:t>
              </a:r>
            </a:p>
            <a:p>
              <a:pPr algn="ctr"/>
              <a:r>
                <a:rPr lang="en-US" sz="900" dirty="0"/>
                <a:t>(For top-side green phosphor pumping)</a:t>
              </a:r>
            </a:p>
          </p:txBody>
        </p:sp>
        <p:sp>
          <p:nvSpPr>
            <p:cNvPr id="43" name="TextBox 42">
              <a:extLst>
                <a:ext uri="{FF2B5EF4-FFF2-40B4-BE49-F238E27FC236}">
                  <a16:creationId xmlns:a16="http://schemas.microsoft.com/office/drawing/2014/main" id="{67935BF1-A65D-458F-9836-6A6737C1FB99}"/>
                </a:ext>
              </a:extLst>
            </p:cNvPr>
            <p:cNvSpPr txBox="1"/>
            <p:nvPr/>
          </p:nvSpPr>
          <p:spPr>
            <a:xfrm>
              <a:off x="4084218" y="645172"/>
              <a:ext cx="1220993" cy="276999"/>
            </a:xfrm>
            <a:prstGeom prst="rect">
              <a:avLst/>
            </a:prstGeom>
            <a:noFill/>
          </p:spPr>
          <p:txBody>
            <a:bodyPr wrap="square" rtlCol="0">
              <a:spAutoFit/>
            </a:bodyPr>
            <a:lstStyle/>
            <a:p>
              <a:pPr algn="ctr"/>
              <a:r>
                <a:rPr lang="en-US" sz="1200" b="1" dirty="0"/>
                <a:t>Green LED</a:t>
              </a:r>
              <a:endParaRPr lang="en-US" sz="1200" dirty="0"/>
            </a:p>
          </p:txBody>
        </p:sp>
        <p:sp>
          <p:nvSpPr>
            <p:cNvPr id="44" name="TextBox 43">
              <a:extLst>
                <a:ext uri="{FF2B5EF4-FFF2-40B4-BE49-F238E27FC236}">
                  <a16:creationId xmlns:a16="http://schemas.microsoft.com/office/drawing/2014/main" id="{A9E06555-DFD1-4646-92CD-5E497596D968}"/>
                </a:ext>
              </a:extLst>
            </p:cNvPr>
            <p:cNvSpPr txBox="1"/>
            <p:nvPr/>
          </p:nvSpPr>
          <p:spPr>
            <a:xfrm>
              <a:off x="2032603" y="2354567"/>
              <a:ext cx="1220993" cy="276999"/>
            </a:xfrm>
            <a:prstGeom prst="rect">
              <a:avLst/>
            </a:prstGeom>
            <a:noFill/>
          </p:spPr>
          <p:txBody>
            <a:bodyPr wrap="square" rtlCol="0">
              <a:spAutoFit/>
            </a:bodyPr>
            <a:lstStyle/>
            <a:p>
              <a:pPr algn="ctr"/>
              <a:r>
                <a:rPr lang="en-US" sz="1200" b="1" dirty="0"/>
                <a:t>Blue LED</a:t>
              </a:r>
              <a:endParaRPr lang="en-US" sz="1200" dirty="0"/>
            </a:p>
          </p:txBody>
        </p:sp>
        <p:sp>
          <p:nvSpPr>
            <p:cNvPr id="45" name="TextBox 44">
              <a:extLst>
                <a:ext uri="{FF2B5EF4-FFF2-40B4-BE49-F238E27FC236}">
                  <a16:creationId xmlns:a16="http://schemas.microsoft.com/office/drawing/2014/main" id="{E20C0283-36C5-4A42-AA2F-635DA02197CF}"/>
                </a:ext>
              </a:extLst>
            </p:cNvPr>
            <p:cNvSpPr txBox="1"/>
            <p:nvPr/>
          </p:nvSpPr>
          <p:spPr>
            <a:xfrm>
              <a:off x="2383187" y="3566363"/>
              <a:ext cx="1220993" cy="276999"/>
            </a:xfrm>
            <a:prstGeom prst="rect">
              <a:avLst/>
            </a:prstGeom>
            <a:noFill/>
          </p:spPr>
          <p:txBody>
            <a:bodyPr wrap="square" rtlCol="0">
              <a:spAutoFit/>
            </a:bodyPr>
            <a:lstStyle/>
            <a:p>
              <a:pPr algn="ctr"/>
              <a:r>
                <a:rPr lang="en-US" sz="1200" b="1" dirty="0"/>
                <a:t>Red LED</a:t>
              </a:r>
              <a:endParaRPr lang="en-US" sz="1200" dirty="0"/>
            </a:p>
          </p:txBody>
        </p:sp>
        <p:sp>
          <p:nvSpPr>
            <p:cNvPr id="16" name="TextBox 15">
              <a:extLst>
                <a:ext uri="{FF2B5EF4-FFF2-40B4-BE49-F238E27FC236}">
                  <a16:creationId xmlns:a16="http://schemas.microsoft.com/office/drawing/2014/main" id="{1A5821CB-2884-4922-8488-BBE7583855F8}"/>
                </a:ext>
              </a:extLst>
            </p:cNvPr>
            <p:cNvSpPr txBox="1"/>
            <p:nvPr/>
          </p:nvSpPr>
          <p:spPr>
            <a:xfrm>
              <a:off x="5004992" y="4219813"/>
              <a:ext cx="1025883" cy="353943"/>
            </a:xfrm>
            <a:prstGeom prst="rect">
              <a:avLst/>
            </a:prstGeom>
            <a:noFill/>
          </p:spPr>
          <p:txBody>
            <a:bodyPr wrap="square" rtlCol="0">
              <a:spAutoFit/>
            </a:bodyPr>
            <a:lstStyle/>
            <a:p>
              <a:pPr algn="ctr"/>
              <a:r>
                <a:rPr lang="en-US" sz="1000" dirty="0"/>
                <a:t>Fly’s eye Array </a:t>
              </a:r>
              <a:r>
                <a:rPr lang="en-US" sz="700" dirty="0"/>
                <a:t>(2 plates)</a:t>
              </a:r>
              <a:endParaRPr lang="en-US" sz="1000" dirty="0"/>
            </a:p>
          </p:txBody>
        </p:sp>
        <p:sp>
          <p:nvSpPr>
            <p:cNvPr id="19" name="Arrow: Right 18">
              <a:extLst>
                <a:ext uri="{FF2B5EF4-FFF2-40B4-BE49-F238E27FC236}">
                  <a16:creationId xmlns:a16="http://schemas.microsoft.com/office/drawing/2014/main" id="{633D624B-D940-45B6-A2BB-5C165E1229BA}"/>
                </a:ext>
              </a:extLst>
            </p:cNvPr>
            <p:cNvSpPr/>
            <p:nvPr/>
          </p:nvSpPr>
          <p:spPr>
            <a:xfrm>
              <a:off x="5743950" y="3379078"/>
              <a:ext cx="1617594" cy="553998"/>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To Illumination Relay</a:t>
              </a:r>
            </a:p>
          </p:txBody>
        </p:sp>
        <p:sp>
          <p:nvSpPr>
            <p:cNvPr id="47" name="TextBox 46">
              <a:extLst>
                <a:ext uri="{FF2B5EF4-FFF2-40B4-BE49-F238E27FC236}">
                  <a16:creationId xmlns:a16="http://schemas.microsoft.com/office/drawing/2014/main" id="{851E05FF-916B-4620-8705-DDB42A03D20E}"/>
                </a:ext>
              </a:extLst>
            </p:cNvPr>
            <p:cNvSpPr txBox="1"/>
            <p:nvPr/>
          </p:nvSpPr>
          <p:spPr>
            <a:xfrm>
              <a:off x="3157828" y="4006074"/>
              <a:ext cx="855233" cy="338554"/>
            </a:xfrm>
            <a:prstGeom prst="rect">
              <a:avLst/>
            </a:prstGeom>
            <a:noFill/>
          </p:spPr>
          <p:txBody>
            <a:bodyPr wrap="square" rtlCol="0">
              <a:spAutoFit/>
            </a:bodyPr>
            <a:lstStyle/>
            <a:p>
              <a:r>
                <a:rPr lang="en-US" sz="800" dirty="0"/>
                <a:t>Collimating Lenses</a:t>
              </a:r>
            </a:p>
          </p:txBody>
        </p:sp>
      </p:grpSp>
    </p:spTree>
    <p:extLst>
      <p:ext uri="{BB962C8B-B14F-4D97-AF65-F5344CB8AC3E}">
        <p14:creationId xmlns:p14="http://schemas.microsoft.com/office/powerpoint/2010/main" val="21898465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7EA91B-CB97-42EF-A858-FC1C2C1242E4}"/>
              </a:ext>
            </a:extLst>
          </p:cNvPr>
          <p:cNvSpPr>
            <a:spLocks noGrp="1"/>
          </p:cNvSpPr>
          <p:nvPr>
            <p:ph type="title"/>
          </p:nvPr>
        </p:nvSpPr>
        <p:spPr/>
        <p:txBody>
          <a:bodyPr/>
          <a:lstStyle/>
          <a:p>
            <a:r>
              <a:rPr lang="en-US" dirty="0"/>
              <a:t>Common DLP LED optical architectures</a:t>
            </a:r>
          </a:p>
        </p:txBody>
      </p:sp>
      <p:sp>
        <p:nvSpPr>
          <p:cNvPr id="4" name="Slide Number Placeholder 3">
            <a:extLst>
              <a:ext uri="{FF2B5EF4-FFF2-40B4-BE49-F238E27FC236}">
                <a16:creationId xmlns:a16="http://schemas.microsoft.com/office/drawing/2014/main" id="{E588FF8E-59F1-4D11-8BEA-9DC1A5879F0B}"/>
              </a:ext>
            </a:extLst>
          </p:cNvPr>
          <p:cNvSpPr>
            <a:spLocks noGrp="1"/>
          </p:cNvSpPr>
          <p:nvPr>
            <p:ph type="sldNum" sz="quarter" idx="10"/>
          </p:nvPr>
        </p:nvSpPr>
        <p:spPr/>
        <p:txBody>
          <a:bodyPr/>
          <a:lstStyle/>
          <a:p>
            <a:pPr defTabSz="685800" fontAlgn="auto">
              <a:spcBef>
                <a:spcPts val="0"/>
              </a:spcBef>
              <a:spcAft>
                <a:spcPts val="0"/>
              </a:spcAft>
              <a:defRPr/>
            </a:pPr>
            <a:fld id="{03BA23CF-AA30-4A18-B744-605C3E9DBF07}" type="slidenum">
              <a:rPr lang="en-US">
                <a:solidFill>
                  <a:srgbClr val="000000"/>
                </a:solidFill>
                <a:latin typeface="Arial"/>
              </a:rPr>
              <a:pPr defTabSz="685800" fontAlgn="auto">
                <a:spcBef>
                  <a:spcPts val="0"/>
                </a:spcBef>
                <a:spcAft>
                  <a:spcPts val="0"/>
                </a:spcAft>
                <a:defRPr/>
              </a:pPr>
              <a:t>35</a:t>
            </a:fld>
            <a:endParaRPr lang="en-US">
              <a:solidFill>
                <a:srgbClr val="000000"/>
              </a:solidFill>
              <a:latin typeface="Arial"/>
            </a:endParaRPr>
          </a:p>
        </p:txBody>
      </p:sp>
      <p:grpSp>
        <p:nvGrpSpPr>
          <p:cNvPr id="42" name="Group 41">
            <a:extLst>
              <a:ext uri="{FF2B5EF4-FFF2-40B4-BE49-F238E27FC236}">
                <a16:creationId xmlns:a16="http://schemas.microsoft.com/office/drawing/2014/main" id="{C4314E6B-79B8-41D8-BD92-6C0B1AC45F37}"/>
              </a:ext>
            </a:extLst>
          </p:cNvPr>
          <p:cNvGrpSpPr/>
          <p:nvPr/>
        </p:nvGrpSpPr>
        <p:grpSpPr>
          <a:xfrm>
            <a:off x="925724" y="2776583"/>
            <a:ext cx="2134025" cy="1553982"/>
            <a:chOff x="5841434" y="1084231"/>
            <a:chExt cx="2845366" cy="2071976"/>
          </a:xfrm>
        </p:grpSpPr>
        <p:grpSp>
          <p:nvGrpSpPr>
            <p:cNvPr id="39" name="Group 38">
              <a:extLst>
                <a:ext uri="{FF2B5EF4-FFF2-40B4-BE49-F238E27FC236}">
                  <a16:creationId xmlns:a16="http://schemas.microsoft.com/office/drawing/2014/main" id="{257CED64-92C9-4D3B-AB48-54F4006D1678}"/>
                </a:ext>
              </a:extLst>
            </p:cNvPr>
            <p:cNvGrpSpPr/>
            <p:nvPr/>
          </p:nvGrpSpPr>
          <p:grpSpPr>
            <a:xfrm>
              <a:off x="5841434" y="1084231"/>
              <a:ext cx="2845366" cy="2071976"/>
              <a:chOff x="5841434" y="1084231"/>
              <a:chExt cx="2845366" cy="2071976"/>
            </a:xfrm>
          </p:grpSpPr>
          <p:grpSp>
            <p:nvGrpSpPr>
              <p:cNvPr id="30" name="Group 29">
                <a:extLst>
                  <a:ext uri="{FF2B5EF4-FFF2-40B4-BE49-F238E27FC236}">
                    <a16:creationId xmlns:a16="http://schemas.microsoft.com/office/drawing/2014/main" id="{8E2AA257-7BDA-4E8A-A65C-22B858840855}"/>
                  </a:ext>
                </a:extLst>
              </p:cNvPr>
              <p:cNvGrpSpPr/>
              <p:nvPr/>
            </p:nvGrpSpPr>
            <p:grpSpPr>
              <a:xfrm>
                <a:off x="5841434" y="1084231"/>
                <a:ext cx="2845366" cy="2015472"/>
                <a:chOff x="5841434" y="1102719"/>
                <a:chExt cx="2845366" cy="2015472"/>
              </a:xfrm>
            </p:grpSpPr>
            <p:pic>
              <p:nvPicPr>
                <p:cNvPr id="24" name="Picture 23">
                  <a:extLst>
                    <a:ext uri="{FF2B5EF4-FFF2-40B4-BE49-F238E27FC236}">
                      <a16:creationId xmlns:a16="http://schemas.microsoft.com/office/drawing/2014/main" id="{F1CFE256-F86B-4B69-86F4-324BCEB0CCCE}"/>
                    </a:ext>
                  </a:extLst>
                </p:cNvPr>
                <p:cNvPicPr>
                  <a:picLocks noChangeAspect="1"/>
                </p:cNvPicPr>
                <p:nvPr/>
              </p:nvPicPr>
              <p:blipFill rotWithShape="1">
                <a:blip r:embed="rId2"/>
                <a:srcRect l="1" t="25526" r="5295" b="22544"/>
                <a:stretch/>
              </p:blipFill>
              <p:spPr>
                <a:xfrm>
                  <a:off x="5841434" y="1102719"/>
                  <a:ext cx="2839248" cy="2015472"/>
                </a:xfrm>
                <a:prstGeom prst="rect">
                  <a:avLst/>
                </a:prstGeom>
                <a:ln>
                  <a:solidFill>
                    <a:schemeClr val="tx1"/>
                  </a:solidFill>
                </a:ln>
                <a:effectLst>
                  <a:outerShdw blurRad="50800" dist="38100" dir="2700000" algn="tl" rotWithShape="0">
                    <a:prstClr val="black">
                      <a:alpha val="40000"/>
                    </a:prstClr>
                  </a:outerShdw>
                </a:effectLst>
              </p:spPr>
            </p:pic>
            <p:sp>
              <p:nvSpPr>
                <p:cNvPr id="25" name="TextBox 24">
                  <a:extLst>
                    <a:ext uri="{FF2B5EF4-FFF2-40B4-BE49-F238E27FC236}">
                      <a16:creationId xmlns:a16="http://schemas.microsoft.com/office/drawing/2014/main" id="{38ECD928-0375-4CBD-BED2-E67A21145FDB}"/>
                    </a:ext>
                  </a:extLst>
                </p:cNvPr>
                <p:cNvSpPr txBox="1"/>
                <p:nvPr/>
              </p:nvSpPr>
              <p:spPr>
                <a:xfrm>
                  <a:off x="7712242" y="1145014"/>
                  <a:ext cx="974558" cy="292388"/>
                </a:xfrm>
                <a:prstGeom prst="rect">
                  <a:avLst/>
                </a:prstGeom>
                <a:noFill/>
              </p:spPr>
              <p:txBody>
                <a:bodyPr wrap="square" rtlCol="0">
                  <a:spAutoFit/>
                </a:bodyPr>
                <a:lstStyle/>
                <a:p>
                  <a:pPr algn="ctr" defTabSz="685800" fontAlgn="auto">
                    <a:spcBef>
                      <a:spcPts val="0"/>
                    </a:spcBef>
                    <a:spcAft>
                      <a:spcPts val="0"/>
                    </a:spcAft>
                  </a:pPr>
                  <a:r>
                    <a:rPr lang="en-US" sz="825" b="1" dirty="0">
                      <a:solidFill>
                        <a:srgbClr val="FFFFFF"/>
                      </a:solidFill>
                      <a:latin typeface="Arial"/>
                    </a:rPr>
                    <a:t>2-channel</a:t>
                  </a:r>
                </a:p>
              </p:txBody>
            </p:sp>
          </p:grpSp>
          <p:sp>
            <p:nvSpPr>
              <p:cNvPr id="31" name="TextBox 30">
                <a:extLst>
                  <a:ext uri="{FF2B5EF4-FFF2-40B4-BE49-F238E27FC236}">
                    <a16:creationId xmlns:a16="http://schemas.microsoft.com/office/drawing/2014/main" id="{722580F6-2B8B-4FE5-8E75-A5DF15D2DB33}"/>
                  </a:ext>
                </a:extLst>
              </p:cNvPr>
              <p:cNvSpPr txBox="1"/>
              <p:nvPr/>
            </p:nvSpPr>
            <p:spPr>
              <a:xfrm>
                <a:off x="7790956" y="2909986"/>
                <a:ext cx="625643" cy="246221"/>
              </a:xfrm>
              <a:prstGeom prst="rect">
                <a:avLst/>
              </a:prstGeom>
              <a:noFill/>
            </p:spPr>
            <p:txBody>
              <a:bodyPr wrap="square" rtlCol="0">
                <a:spAutoFit/>
              </a:bodyPr>
              <a:lstStyle/>
              <a:p>
                <a:pPr defTabSz="685800" fontAlgn="auto">
                  <a:spcBef>
                    <a:spcPts val="0"/>
                  </a:spcBef>
                  <a:spcAft>
                    <a:spcPts val="0"/>
                  </a:spcAft>
                </a:pPr>
                <a:r>
                  <a:rPr lang="en-US" sz="600" dirty="0">
                    <a:solidFill>
                      <a:srgbClr val="000000"/>
                    </a:solidFill>
                    <a:latin typeface="Arial"/>
                  </a:rPr>
                  <a:t>DMD</a:t>
                </a:r>
              </a:p>
            </p:txBody>
          </p:sp>
          <p:sp>
            <p:nvSpPr>
              <p:cNvPr id="36" name="TextBox 35">
                <a:extLst>
                  <a:ext uri="{FF2B5EF4-FFF2-40B4-BE49-F238E27FC236}">
                    <a16:creationId xmlns:a16="http://schemas.microsoft.com/office/drawing/2014/main" id="{6C9C6B08-A976-4690-A3C3-B21DE77385CF}"/>
                  </a:ext>
                </a:extLst>
              </p:cNvPr>
              <p:cNvSpPr txBox="1"/>
              <p:nvPr/>
            </p:nvSpPr>
            <p:spPr>
              <a:xfrm>
                <a:off x="5992094" y="1257330"/>
                <a:ext cx="731505" cy="369332"/>
              </a:xfrm>
              <a:prstGeom prst="rect">
                <a:avLst/>
              </a:prstGeom>
              <a:noFill/>
            </p:spPr>
            <p:txBody>
              <a:bodyPr wrap="square" rtlCol="0">
                <a:spAutoFit/>
              </a:bodyPr>
              <a:lstStyle/>
              <a:p>
                <a:pPr defTabSz="685800" fontAlgn="auto">
                  <a:spcBef>
                    <a:spcPts val="0"/>
                  </a:spcBef>
                  <a:spcAft>
                    <a:spcPts val="0"/>
                  </a:spcAft>
                </a:pPr>
                <a:r>
                  <a:rPr lang="en-US" sz="600" dirty="0">
                    <a:solidFill>
                      <a:srgbClr val="000000"/>
                    </a:solidFill>
                    <a:latin typeface="Arial"/>
                  </a:rPr>
                  <a:t>LED illuminator</a:t>
                </a:r>
              </a:p>
            </p:txBody>
          </p:sp>
          <p:sp>
            <p:nvSpPr>
              <p:cNvPr id="38" name="TextBox 37">
                <a:extLst>
                  <a:ext uri="{FF2B5EF4-FFF2-40B4-BE49-F238E27FC236}">
                    <a16:creationId xmlns:a16="http://schemas.microsoft.com/office/drawing/2014/main" id="{765D95C3-1A1C-4F4B-9413-BFE84F706DE3}"/>
                  </a:ext>
                </a:extLst>
              </p:cNvPr>
              <p:cNvSpPr txBox="1"/>
              <p:nvPr/>
            </p:nvSpPr>
            <p:spPr>
              <a:xfrm>
                <a:off x="7217920" y="1323934"/>
                <a:ext cx="702507" cy="246221"/>
              </a:xfrm>
              <a:prstGeom prst="rect">
                <a:avLst/>
              </a:prstGeom>
              <a:noFill/>
            </p:spPr>
            <p:txBody>
              <a:bodyPr wrap="square" rtlCol="0">
                <a:spAutoFit/>
              </a:bodyPr>
              <a:lstStyle/>
              <a:p>
                <a:pPr defTabSz="685800" fontAlgn="auto">
                  <a:spcBef>
                    <a:spcPts val="0"/>
                  </a:spcBef>
                  <a:spcAft>
                    <a:spcPts val="0"/>
                  </a:spcAft>
                </a:pPr>
                <a:r>
                  <a:rPr lang="en-US" sz="600" dirty="0">
                    <a:solidFill>
                      <a:srgbClr val="000000"/>
                    </a:solidFill>
                    <a:latin typeface="Arial"/>
                  </a:rPr>
                  <a:t>Fly’s Eye</a:t>
                </a:r>
              </a:p>
            </p:txBody>
          </p:sp>
        </p:grpSp>
        <p:sp>
          <p:nvSpPr>
            <p:cNvPr id="41" name="TextBox 40">
              <a:extLst>
                <a:ext uri="{FF2B5EF4-FFF2-40B4-BE49-F238E27FC236}">
                  <a16:creationId xmlns:a16="http://schemas.microsoft.com/office/drawing/2014/main" id="{79E13B7A-A94A-4362-BF7B-A86418A5BAD0}"/>
                </a:ext>
              </a:extLst>
            </p:cNvPr>
            <p:cNvSpPr txBox="1"/>
            <p:nvPr/>
          </p:nvSpPr>
          <p:spPr>
            <a:xfrm>
              <a:off x="6554203" y="2789400"/>
              <a:ext cx="625643" cy="246221"/>
            </a:xfrm>
            <a:prstGeom prst="rect">
              <a:avLst/>
            </a:prstGeom>
            <a:noFill/>
          </p:spPr>
          <p:txBody>
            <a:bodyPr wrap="square" rtlCol="0">
              <a:spAutoFit/>
            </a:bodyPr>
            <a:lstStyle/>
            <a:p>
              <a:pPr defTabSz="685800" fontAlgn="auto">
                <a:spcBef>
                  <a:spcPts val="0"/>
                </a:spcBef>
                <a:spcAft>
                  <a:spcPts val="0"/>
                </a:spcAft>
              </a:pPr>
              <a:r>
                <a:rPr lang="en-US" sz="600" dirty="0">
                  <a:solidFill>
                    <a:srgbClr val="000000"/>
                  </a:solidFill>
                  <a:latin typeface="Arial"/>
                </a:rPr>
                <a:t>P-Lens</a:t>
              </a:r>
            </a:p>
          </p:txBody>
        </p:sp>
      </p:grpSp>
      <p:grpSp>
        <p:nvGrpSpPr>
          <p:cNvPr id="61" name="Group 60">
            <a:extLst>
              <a:ext uri="{FF2B5EF4-FFF2-40B4-BE49-F238E27FC236}">
                <a16:creationId xmlns:a16="http://schemas.microsoft.com/office/drawing/2014/main" id="{DF0F1B6F-2A34-40DA-B8FB-8201B5F247DD}"/>
              </a:ext>
            </a:extLst>
          </p:cNvPr>
          <p:cNvGrpSpPr/>
          <p:nvPr/>
        </p:nvGrpSpPr>
        <p:grpSpPr>
          <a:xfrm>
            <a:off x="3251874" y="2721148"/>
            <a:ext cx="2239969" cy="1690209"/>
            <a:chOff x="8359765" y="1677983"/>
            <a:chExt cx="2986625" cy="2253612"/>
          </a:xfrm>
        </p:grpSpPr>
        <p:grpSp>
          <p:nvGrpSpPr>
            <p:cNvPr id="29" name="Group 28">
              <a:extLst>
                <a:ext uri="{FF2B5EF4-FFF2-40B4-BE49-F238E27FC236}">
                  <a16:creationId xmlns:a16="http://schemas.microsoft.com/office/drawing/2014/main" id="{42BE3932-7FD6-4FC1-AE7B-0C1744B897B7}"/>
                </a:ext>
              </a:extLst>
            </p:cNvPr>
            <p:cNvGrpSpPr/>
            <p:nvPr/>
          </p:nvGrpSpPr>
          <p:grpSpPr>
            <a:xfrm>
              <a:off x="8452795" y="1677983"/>
              <a:ext cx="2893595" cy="2155096"/>
              <a:chOff x="7863247" y="3256368"/>
              <a:chExt cx="2893595" cy="2155096"/>
            </a:xfrm>
          </p:grpSpPr>
          <p:pic>
            <p:nvPicPr>
              <p:cNvPr id="28" name="Picture 27">
                <a:extLst>
                  <a:ext uri="{FF2B5EF4-FFF2-40B4-BE49-F238E27FC236}">
                    <a16:creationId xmlns:a16="http://schemas.microsoft.com/office/drawing/2014/main" id="{9D06BDDC-711B-42F8-A8CA-4668AAB061C0}"/>
                  </a:ext>
                </a:extLst>
              </p:cNvPr>
              <p:cNvPicPr>
                <a:picLocks noChangeAspect="1"/>
              </p:cNvPicPr>
              <p:nvPr/>
            </p:nvPicPr>
            <p:blipFill rotWithShape="1">
              <a:blip r:embed="rId3"/>
              <a:srcRect l="4434" t="33070" r="6568" b="10614"/>
              <a:stretch/>
            </p:blipFill>
            <p:spPr>
              <a:xfrm>
                <a:off x="7863247" y="3256368"/>
                <a:ext cx="2893595" cy="2155096"/>
              </a:xfrm>
              <a:prstGeom prst="rect">
                <a:avLst/>
              </a:prstGeom>
              <a:ln>
                <a:solidFill>
                  <a:schemeClr val="tx1"/>
                </a:solidFill>
              </a:ln>
              <a:effectLst>
                <a:outerShdw blurRad="50800" dist="38100" dir="2700000" algn="tl" rotWithShape="0">
                  <a:prstClr val="black">
                    <a:alpha val="40000"/>
                  </a:prstClr>
                </a:outerShdw>
              </a:effectLst>
            </p:spPr>
          </p:pic>
          <p:sp>
            <p:nvSpPr>
              <p:cNvPr id="27" name="TextBox 26">
                <a:extLst>
                  <a:ext uri="{FF2B5EF4-FFF2-40B4-BE49-F238E27FC236}">
                    <a16:creationId xmlns:a16="http://schemas.microsoft.com/office/drawing/2014/main" id="{599F8A6D-8AE2-481A-9979-7C5EBA7F80A4}"/>
                  </a:ext>
                </a:extLst>
              </p:cNvPr>
              <p:cNvSpPr txBox="1"/>
              <p:nvPr/>
            </p:nvSpPr>
            <p:spPr>
              <a:xfrm>
                <a:off x="9782285" y="3309693"/>
                <a:ext cx="974557" cy="292388"/>
              </a:xfrm>
              <a:prstGeom prst="rect">
                <a:avLst/>
              </a:prstGeom>
              <a:noFill/>
            </p:spPr>
            <p:txBody>
              <a:bodyPr wrap="square" rtlCol="0">
                <a:spAutoFit/>
              </a:bodyPr>
              <a:lstStyle/>
              <a:p>
                <a:pPr algn="ctr" defTabSz="685800" fontAlgn="auto">
                  <a:spcBef>
                    <a:spcPts val="0"/>
                  </a:spcBef>
                  <a:spcAft>
                    <a:spcPts val="0"/>
                  </a:spcAft>
                </a:pPr>
                <a:r>
                  <a:rPr lang="en-US" sz="825" b="1" dirty="0">
                    <a:solidFill>
                      <a:srgbClr val="FFFFFF"/>
                    </a:solidFill>
                    <a:latin typeface="Arial"/>
                  </a:rPr>
                  <a:t>3-channel</a:t>
                </a:r>
              </a:p>
            </p:txBody>
          </p:sp>
        </p:grpSp>
        <p:sp>
          <p:nvSpPr>
            <p:cNvPr id="32" name="TextBox 31">
              <a:extLst>
                <a:ext uri="{FF2B5EF4-FFF2-40B4-BE49-F238E27FC236}">
                  <a16:creationId xmlns:a16="http://schemas.microsoft.com/office/drawing/2014/main" id="{D2F734C5-FBE8-4DF5-AF93-D4E236F2F497}"/>
                </a:ext>
              </a:extLst>
            </p:cNvPr>
            <p:cNvSpPr txBox="1"/>
            <p:nvPr/>
          </p:nvSpPr>
          <p:spPr>
            <a:xfrm>
              <a:off x="10620382" y="3685374"/>
              <a:ext cx="625643" cy="246221"/>
            </a:xfrm>
            <a:prstGeom prst="rect">
              <a:avLst/>
            </a:prstGeom>
            <a:noFill/>
          </p:spPr>
          <p:txBody>
            <a:bodyPr wrap="square" rtlCol="0">
              <a:spAutoFit/>
            </a:bodyPr>
            <a:lstStyle/>
            <a:p>
              <a:pPr defTabSz="685800" fontAlgn="auto">
                <a:spcBef>
                  <a:spcPts val="0"/>
                </a:spcBef>
                <a:spcAft>
                  <a:spcPts val="0"/>
                </a:spcAft>
              </a:pPr>
              <a:r>
                <a:rPr lang="en-US" sz="600" dirty="0">
                  <a:solidFill>
                    <a:srgbClr val="000000"/>
                  </a:solidFill>
                  <a:latin typeface="Arial"/>
                </a:rPr>
                <a:t>DMD</a:t>
              </a:r>
            </a:p>
          </p:txBody>
        </p:sp>
        <p:sp>
          <p:nvSpPr>
            <p:cNvPr id="33" name="TextBox 32">
              <a:extLst>
                <a:ext uri="{FF2B5EF4-FFF2-40B4-BE49-F238E27FC236}">
                  <a16:creationId xmlns:a16="http://schemas.microsoft.com/office/drawing/2014/main" id="{D534EE3D-A4F0-4593-A84F-451829B0F542}"/>
                </a:ext>
              </a:extLst>
            </p:cNvPr>
            <p:cNvSpPr txBox="1"/>
            <p:nvPr/>
          </p:nvSpPr>
          <p:spPr>
            <a:xfrm>
              <a:off x="9335009" y="3492659"/>
              <a:ext cx="625643" cy="246221"/>
            </a:xfrm>
            <a:prstGeom prst="rect">
              <a:avLst/>
            </a:prstGeom>
            <a:noFill/>
          </p:spPr>
          <p:txBody>
            <a:bodyPr wrap="square" rtlCol="0">
              <a:spAutoFit/>
            </a:bodyPr>
            <a:lstStyle/>
            <a:p>
              <a:pPr defTabSz="685800" fontAlgn="auto">
                <a:spcBef>
                  <a:spcPts val="0"/>
                </a:spcBef>
                <a:spcAft>
                  <a:spcPts val="0"/>
                </a:spcAft>
              </a:pPr>
              <a:r>
                <a:rPr lang="en-US" sz="600" dirty="0">
                  <a:solidFill>
                    <a:srgbClr val="000000"/>
                  </a:solidFill>
                  <a:latin typeface="Arial"/>
                </a:rPr>
                <a:t>P-Lens</a:t>
              </a:r>
            </a:p>
          </p:txBody>
        </p:sp>
        <p:sp>
          <p:nvSpPr>
            <p:cNvPr id="34" name="TextBox 33">
              <a:extLst>
                <a:ext uri="{FF2B5EF4-FFF2-40B4-BE49-F238E27FC236}">
                  <a16:creationId xmlns:a16="http://schemas.microsoft.com/office/drawing/2014/main" id="{253CA0A7-26C8-43E1-AC71-70B540E20B84}"/>
                </a:ext>
              </a:extLst>
            </p:cNvPr>
            <p:cNvSpPr txBox="1"/>
            <p:nvPr/>
          </p:nvSpPr>
          <p:spPr>
            <a:xfrm>
              <a:off x="9999583" y="1992918"/>
              <a:ext cx="702507" cy="246221"/>
            </a:xfrm>
            <a:prstGeom prst="rect">
              <a:avLst/>
            </a:prstGeom>
            <a:noFill/>
          </p:spPr>
          <p:txBody>
            <a:bodyPr wrap="square" rtlCol="0">
              <a:spAutoFit/>
            </a:bodyPr>
            <a:lstStyle/>
            <a:p>
              <a:pPr defTabSz="685800" fontAlgn="auto">
                <a:spcBef>
                  <a:spcPts val="0"/>
                </a:spcBef>
                <a:spcAft>
                  <a:spcPts val="0"/>
                </a:spcAft>
              </a:pPr>
              <a:r>
                <a:rPr lang="en-US" sz="600" dirty="0">
                  <a:solidFill>
                    <a:srgbClr val="000000"/>
                  </a:solidFill>
                  <a:latin typeface="Arial"/>
                </a:rPr>
                <a:t>Fly’s Eye</a:t>
              </a:r>
            </a:p>
          </p:txBody>
        </p:sp>
        <p:sp>
          <p:nvSpPr>
            <p:cNvPr id="35" name="TextBox 34">
              <a:extLst>
                <a:ext uri="{FF2B5EF4-FFF2-40B4-BE49-F238E27FC236}">
                  <a16:creationId xmlns:a16="http://schemas.microsoft.com/office/drawing/2014/main" id="{4EA349F0-B64D-4285-823F-A29F780E0941}"/>
                </a:ext>
              </a:extLst>
            </p:cNvPr>
            <p:cNvSpPr txBox="1"/>
            <p:nvPr/>
          </p:nvSpPr>
          <p:spPr>
            <a:xfrm>
              <a:off x="8359765" y="1801667"/>
              <a:ext cx="759340" cy="369332"/>
            </a:xfrm>
            <a:prstGeom prst="rect">
              <a:avLst/>
            </a:prstGeom>
            <a:noFill/>
          </p:spPr>
          <p:txBody>
            <a:bodyPr wrap="square" rtlCol="0">
              <a:spAutoFit/>
            </a:bodyPr>
            <a:lstStyle/>
            <a:p>
              <a:pPr defTabSz="685800" fontAlgn="auto">
                <a:spcBef>
                  <a:spcPts val="0"/>
                </a:spcBef>
                <a:spcAft>
                  <a:spcPts val="0"/>
                </a:spcAft>
              </a:pPr>
              <a:r>
                <a:rPr lang="en-US" sz="600" dirty="0">
                  <a:solidFill>
                    <a:srgbClr val="000000"/>
                  </a:solidFill>
                  <a:latin typeface="Arial"/>
                </a:rPr>
                <a:t>LED illuminator</a:t>
              </a:r>
            </a:p>
          </p:txBody>
        </p:sp>
      </p:grpSp>
      <p:grpSp>
        <p:nvGrpSpPr>
          <p:cNvPr id="60" name="Group 59">
            <a:extLst>
              <a:ext uri="{FF2B5EF4-FFF2-40B4-BE49-F238E27FC236}">
                <a16:creationId xmlns:a16="http://schemas.microsoft.com/office/drawing/2014/main" id="{850A8551-1812-4DA5-94AC-2CCCD180B7A2}"/>
              </a:ext>
            </a:extLst>
          </p:cNvPr>
          <p:cNvGrpSpPr/>
          <p:nvPr/>
        </p:nvGrpSpPr>
        <p:grpSpPr>
          <a:xfrm>
            <a:off x="5698347" y="2687489"/>
            <a:ext cx="2354167" cy="1828344"/>
            <a:chOff x="7447403" y="3708103"/>
            <a:chExt cx="3138889" cy="2437792"/>
          </a:xfrm>
        </p:grpSpPr>
        <p:pic>
          <p:nvPicPr>
            <p:cNvPr id="53" name="Picture 52">
              <a:extLst>
                <a:ext uri="{FF2B5EF4-FFF2-40B4-BE49-F238E27FC236}">
                  <a16:creationId xmlns:a16="http://schemas.microsoft.com/office/drawing/2014/main" id="{9B491759-2387-476E-88EA-28D85B164A1C}"/>
                </a:ext>
              </a:extLst>
            </p:cNvPr>
            <p:cNvPicPr>
              <a:picLocks noChangeAspect="1"/>
            </p:cNvPicPr>
            <p:nvPr/>
          </p:nvPicPr>
          <p:blipFill rotWithShape="1">
            <a:blip r:embed="rId4"/>
            <a:srcRect t="13958" r="3296" b="17280"/>
            <a:stretch/>
          </p:blipFill>
          <p:spPr>
            <a:xfrm>
              <a:off x="7534712" y="3708103"/>
              <a:ext cx="2837120" cy="2312591"/>
            </a:xfrm>
            <a:prstGeom prst="rect">
              <a:avLst/>
            </a:prstGeom>
            <a:ln>
              <a:solidFill>
                <a:schemeClr val="tx1"/>
              </a:solidFill>
            </a:ln>
            <a:effectLst>
              <a:outerShdw blurRad="50800" dist="38100" dir="2700000" algn="tl" rotWithShape="0">
                <a:prstClr val="black">
                  <a:alpha val="40000"/>
                </a:prstClr>
              </a:outerShdw>
            </a:effectLst>
          </p:spPr>
        </p:pic>
        <p:sp>
          <p:nvSpPr>
            <p:cNvPr id="54" name="TextBox 53">
              <a:extLst>
                <a:ext uri="{FF2B5EF4-FFF2-40B4-BE49-F238E27FC236}">
                  <a16:creationId xmlns:a16="http://schemas.microsoft.com/office/drawing/2014/main" id="{725B3C23-7155-4D90-98A8-8B955564596D}"/>
                </a:ext>
              </a:extLst>
            </p:cNvPr>
            <p:cNvSpPr txBox="1"/>
            <p:nvPr/>
          </p:nvSpPr>
          <p:spPr>
            <a:xfrm>
              <a:off x="9960649" y="5899674"/>
              <a:ext cx="625643" cy="246221"/>
            </a:xfrm>
            <a:prstGeom prst="rect">
              <a:avLst/>
            </a:prstGeom>
            <a:noFill/>
          </p:spPr>
          <p:txBody>
            <a:bodyPr wrap="square" rtlCol="0">
              <a:spAutoFit/>
            </a:bodyPr>
            <a:lstStyle/>
            <a:p>
              <a:pPr defTabSz="685800" fontAlgn="auto">
                <a:spcBef>
                  <a:spcPts val="0"/>
                </a:spcBef>
                <a:spcAft>
                  <a:spcPts val="0"/>
                </a:spcAft>
              </a:pPr>
              <a:r>
                <a:rPr lang="en-US" sz="600" dirty="0">
                  <a:solidFill>
                    <a:srgbClr val="000000"/>
                  </a:solidFill>
                  <a:latin typeface="Arial"/>
                </a:rPr>
                <a:t>DMD</a:t>
              </a:r>
            </a:p>
          </p:txBody>
        </p:sp>
        <p:sp>
          <p:nvSpPr>
            <p:cNvPr id="55" name="TextBox 54">
              <a:extLst>
                <a:ext uri="{FF2B5EF4-FFF2-40B4-BE49-F238E27FC236}">
                  <a16:creationId xmlns:a16="http://schemas.microsoft.com/office/drawing/2014/main" id="{1A39D876-70D1-4369-9FBF-72C2243523AF}"/>
                </a:ext>
              </a:extLst>
            </p:cNvPr>
            <p:cNvSpPr txBox="1"/>
            <p:nvPr/>
          </p:nvSpPr>
          <p:spPr>
            <a:xfrm>
              <a:off x="8383482" y="5731475"/>
              <a:ext cx="625643" cy="246221"/>
            </a:xfrm>
            <a:prstGeom prst="rect">
              <a:avLst/>
            </a:prstGeom>
            <a:noFill/>
          </p:spPr>
          <p:txBody>
            <a:bodyPr wrap="square" rtlCol="0">
              <a:spAutoFit/>
            </a:bodyPr>
            <a:lstStyle/>
            <a:p>
              <a:pPr defTabSz="685800" fontAlgn="auto">
                <a:spcBef>
                  <a:spcPts val="0"/>
                </a:spcBef>
                <a:spcAft>
                  <a:spcPts val="0"/>
                </a:spcAft>
              </a:pPr>
              <a:r>
                <a:rPr lang="en-US" sz="600" dirty="0">
                  <a:solidFill>
                    <a:srgbClr val="000000"/>
                  </a:solidFill>
                  <a:latin typeface="Arial"/>
                </a:rPr>
                <a:t>P-Lens</a:t>
              </a:r>
            </a:p>
          </p:txBody>
        </p:sp>
        <p:sp>
          <p:nvSpPr>
            <p:cNvPr id="56" name="TextBox 55">
              <a:extLst>
                <a:ext uri="{FF2B5EF4-FFF2-40B4-BE49-F238E27FC236}">
                  <a16:creationId xmlns:a16="http://schemas.microsoft.com/office/drawing/2014/main" id="{BB060AA2-FF16-4618-90FD-4107EEB7C9AD}"/>
                </a:ext>
              </a:extLst>
            </p:cNvPr>
            <p:cNvSpPr txBox="1"/>
            <p:nvPr/>
          </p:nvSpPr>
          <p:spPr>
            <a:xfrm>
              <a:off x="9059441" y="3985038"/>
              <a:ext cx="702507" cy="246221"/>
            </a:xfrm>
            <a:prstGeom prst="rect">
              <a:avLst/>
            </a:prstGeom>
            <a:noFill/>
          </p:spPr>
          <p:txBody>
            <a:bodyPr wrap="square" rtlCol="0">
              <a:spAutoFit/>
            </a:bodyPr>
            <a:lstStyle/>
            <a:p>
              <a:pPr defTabSz="685800" fontAlgn="auto">
                <a:spcBef>
                  <a:spcPts val="0"/>
                </a:spcBef>
                <a:spcAft>
                  <a:spcPts val="0"/>
                </a:spcAft>
              </a:pPr>
              <a:r>
                <a:rPr lang="en-US" sz="600" dirty="0">
                  <a:solidFill>
                    <a:srgbClr val="000000"/>
                  </a:solidFill>
                  <a:latin typeface="Arial"/>
                </a:rPr>
                <a:t>Fly’s Eye</a:t>
              </a:r>
            </a:p>
          </p:txBody>
        </p:sp>
        <p:sp>
          <p:nvSpPr>
            <p:cNvPr id="57" name="TextBox 56">
              <a:extLst>
                <a:ext uri="{FF2B5EF4-FFF2-40B4-BE49-F238E27FC236}">
                  <a16:creationId xmlns:a16="http://schemas.microsoft.com/office/drawing/2014/main" id="{68E13190-E471-4579-94E5-9D861F50D6A4}"/>
                </a:ext>
              </a:extLst>
            </p:cNvPr>
            <p:cNvSpPr txBox="1"/>
            <p:nvPr/>
          </p:nvSpPr>
          <p:spPr>
            <a:xfrm>
              <a:off x="7447403" y="3962272"/>
              <a:ext cx="752119" cy="369332"/>
            </a:xfrm>
            <a:prstGeom prst="rect">
              <a:avLst/>
            </a:prstGeom>
            <a:noFill/>
          </p:spPr>
          <p:txBody>
            <a:bodyPr wrap="square" rtlCol="0">
              <a:spAutoFit/>
            </a:bodyPr>
            <a:lstStyle/>
            <a:p>
              <a:pPr defTabSz="685800" fontAlgn="auto">
                <a:spcBef>
                  <a:spcPts val="0"/>
                </a:spcBef>
                <a:spcAft>
                  <a:spcPts val="0"/>
                </a:spcAft>
              </a:pPr>
              <a:r>
                <a:rPr lang="en-US" sz="600" dirty="0">
                  <a:solidFill>
                    <a:srgbClr val="000000"/>
                  </a:solidFill>
                  <a:latin typeface="Arial"/>
                </a:rPr>
                <a:t>LED illuminator</a:t>
              </a:r>
            </a:p>
          </p:txBody>
        </p:sp>
        <p:sp>
          <p:nvSpPr>
            <p:cNvPr id="58" name="TextBox 57">
              <a:extLst>
                <a:ext uri="{FF2B5EF4-FFF2-40B4-BE49-F238E27FC236}">
                  <a16:creationId xmlns:a16="http://schemas.microsoft.com/office/drawing/2014/main" id="{EA0C331C-E06E-4A32-88EB-97F5305FAD76}"/>
                </a:ext>
              </a:extLst>
            </p:cNvPr>
            <p:cNvSpPr txBox="1"/>
            <p:nvPr/>
          </p:nvSpPr>
          <p:spPr>
            <a:xfrm>
              <a:off x="9425348" y="3792742"/>
              <a:ext cx="974559" cy="292388"/>
            </a:xfrm>
            <a:prstGeom prst="rect">
              <a:avLst/>
            </a:prstGeom>
            <a:noFill/>
          </p:spPr>
          <p:txBody>
            <a:bodyPr wrap="square" rtlCol="0">
              <a:spAutoFit/>
            </a:bodyPr>
            <a:lstStyle/>
            <a:p>
              <a:pPr algn="ctr" defTabSz="685800" fontAlgn="auto">
                <a:spcBef>
                  <a:spcPts val="0"/>
                </a:spcBef>
                <a:spcAft>
                  <a:spcPts val="0"/>
                </a:spcAft>
              </a:pPr>
              <a:r>
                <a:rPr lang="en-US" sz="825" b="1" dirty="0">
                  <a:solidFill>
                    <a:srgbClr val="FFFFFF"/>
                  </a:solidFill>
                  <a:latin typeface="Arial"/>
                </a:rPr>
                <a:t>4-channel</a:t>
              </a:r>
            </a:p>
          </p:txBody>
        </p:sp>
      </p:grpSp>
      <p:pic>
        <p:nvPicPr>
          <p:cNvPr id="3" name="Picture 2">
            <a:extLst>
              <a:ext uri="{FF2B5EF4-FFF2-40B4-BE49-F238E27FC236}">
                <a16:creationId xmlns:a16="http://schemas.microsoft.com/office/drawing/2014/main" id="{5C3DC763-5D76-48A3-9FE5-08A5BD161D9B}"/>
              </a:ext>
            </a:extLst>
          </p:cNvPr>
          <p:cNvPicPr>
            <a:picLocks noChangeAspect="1"/>
          </p:cNvPicPr>
          <p:nvPr/>
        </p:nvPicPr>
        <p:blipFill>
          <a:blip r:embed="rId5"/>
          <a:stretch>
            <a:fillRect/>
          </a:stretch>
        </p:blipFill>
        <p:spPr>
          <a:xfrm>
            <a:off x="812214" y="900512"/>
            <a:ext cx="2509432" cy="1551359"/>
          </a:xfrm>
          <a:prstGeom prst="rect">
            <a:avLst/>
          </a:prstGeom>
        </p:spPr>
      </p:pic>
      <p:sp>
        <p:nvSpPr>
          <p:cNvPr id="37" name="TextBox 36">
            <a:extLst>
              <a:ext uri="{FF2B5EF4-FFF2-40B4-BE49-F238E27FC236}">
                <a16:creationId xmlns:a16="http://schemas.microsoft.com/office/drawing/2014/main" id="{56D3EDB9-B72A-4DD7-8EB9-0C31D6793A73}"/>
              </a:ext>
            </a:extLst>
          </p:cNvPr>
          <p:cNvSpPr txBox="1"/>
          <p:nvPr/>
        </p:nvSpPr>
        <p:spPr>
          <a:xfrm>
            <a:off x="2563579" y="912718"/>
            <a:ext cx="730919" cy="219291"/>
          </a:xfrm>
          <a:prstGeom prst="rect">
            <a:avLst/>
          </a:prstGeom>
          <a:noFill/>
        </p:spPr>
        <p:txBody>
          <a:bodyPr wrap="square" rtlCol="0">
            <a:spAutoFit/>
          </a:bodyPr>
          <a:lstStyle/>
          <a:p>
            <a:pPr algn="ctr" defTabSz="685800" fontAlgn="auto">
              <a:spcBef>
                <a:spcPts val="0"/>
              </a:spcBef>
              <a:spcAft>
                <a:spcPts val="0"/>
              </a:spcAft>
            </a:pPr>
            <a:r>
              <a:rPr lang="en-US" sz="825" b="1" dirty="0">
                <a:solidFill>
                  <a:srgbClr val="FFFFFF"/>
                </a:solidFill>
                <a:latin typeface="Arial"/>
              </a:rPr>
              <a:t>1-channel</a:t>
            </a:r>
          </a:p>
        </p:txBody>
      </p:sp>
      <p:cxnSp>
        <p:nvCxnSpPr>
          <p:cNvPr id="7" name="Straight Arrow Connector 6">
            <a:extLst>
              <a:ext uri="{FF2B5EF4-FFF2-40B4-BE49-F238E27FC236}">
                <a16:creationId xmlns:a16="http://schemas.microsoft.com/office/drawing/2014/main" id="{C4C427EF-748C-4373-9DEF-7B6001423D4E}"/>
              </a:ext>
            </a:extLst>
          </p:cNvPr>
          <p:cNvCxnSpPr>
            <a:cxnSpLocks/>
          </p:cNvCxnSpPr>
          <p:nvPr/>
        </p:nvCxnSpPr>
        <p:spPr>
          <a:xfrm flipH="1">
            <a:off x="2903321" y="1713339"/>
            <a:ext cx="576450" cy="2102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3939972-2A98-4A3D-B3C6-C99FB75C64EF}"/>
              </a:ext>
            </a:extLst>
          </p:cNvPr>
          <p:cNvSpPr txBox="1"/>
          <p:nvPr/>
        </p:nvSpPr>
        <p:spPr>
          <a:xfrm>
            <a:off x="3462232" y="1470965"/>
            <a:ext cx="930512" cy="507831"/>
          </a:xfrm>
          <a:prstGeom prst="rect">
            <a:avLst/>
          </a:prstGeom>
          <a:noFill/>
        </p:spPr>
        <p:txBody>
          <a:bodyPr wrap="square" rtlCol="0">
            <a:spAutoFit/>
          </a:bodyPr>
          <a:lstStyle/>
          <a:p>
            <a:pPr defTabSz="685800" fontAlgn="auto">
              <a:spcBef>
                <a:spcPts val="0"/>
              </a:spcBef>
              <a:spcAft>
                <a:spcPts val="0"/>
              </a:spcAft>
            </a:pPr>
            <a:r>
              <a:rPr lang="en-US" sz="1350" dirty="0">
                <a:solidFill>
                  <a:srgbClr val="000000"/>
                </a:solidFill>
                <a:latin typeface="Arial"/>
              </a:rPr>
              <a:t>RTIR w/wedge</a:t>
            </a:r>
          </a:p>
        </p:txBody>
      </p:sp>
      <p:sp>
        <p:nvSpPr>
          <p:cNvPr id="40" name="TextBox 39">
            <a:extLst>
              <a:ext uri="{FF2B5EF4-FFF2-40B4-BE49-F238E27FC236}">
                <a16:creationId xmlns:a16="http://schemas.microsoft.com/office/drawing/2014/main" id="{D5F9180D-186B-45BE-AB0E-D6F7B072D6E8}"/>
              </a:ext>
            </a:extLst>
          </p:cNvPr>
          <p:cNvSpPr txBox="1"/>
          <p:nvPr/>
        </p:nvSpPr>
        <p:spPr>
          <a:xfrm>
            <a:off x="2752921" y="2308483"/>
            <a:ext cx="469232" cy="184666"/>
          </a:xfrm>
          <a:prstGeom prst="rect">
            <a:avLst/>
          </a:prstGeom>
          <a:noFill/>
        </p:spPr>
        <p:txBody>
          <a:bodyPr wrap="square" rtlCol="0">
            <a:spAutoFit/>
          </a:bodyPr>
          <a:lstStyle/>
          <a:p>
            <a:pPr defTabSz="685800" fontAlgn="auto">
              <a:spcBef>
                <a:spcPts val="0"/>
              </a:spcBef>
              <a:spcAft>
                <a:spcPts val="0"/>
              </a:spcAft>
            </a:pPr>
            <a:r>
              <a:rPr lang="en-US" sz="600" dirty="0">
                <a:solidFill>
                  <a:srgbClr val="000000"/>
                </a:solidFill>
                <a:latin typeface="Arial"/>
              </a:rPr>
              <a:t>DMD</a:t>
            </a:r>
          </a:p>
        </p:txBody>
      </p:sp>
      <p:sp>
        <p:nvSpPr>
          <p:cNvPr id="43" name="TextBox 42">
            <a:extLst>
              <a:ext uri="{FF2B5EF4-FFF2-40B4-BE49-F238E27FC236}">
                <a16:creationId xmlns:a16="http://schemas.microsoft.com/office/drawing/2014/main" id="{803D7B90-7C40-4B10-B7B5-B325A06BB1E9}"/>
              </a:ext>
            </a:extLst>
          </p:cNvPr>
          <p:cNvSpPr txBox="1"/>
          <p:nvPr/>
        </p:nvSpPr>
        <p:spPr>
          <a:xfrm>
            <a:off x="814185" y="1586381"/>
            <a:ext cx="526880" cy="369332"/>
          </a:xfrm>
          <a:prstGeom prst="rect">
            <a:avLst/>
          </a:prstGeom>
          <a:noFill/>
        </p:spPr>
        <p:txBody>
          <a:bodyPr wrap="square" rtlCol="0">
            <a:spAutoFit/>
          </a:bodyPr>
          <a:lstStyle/>
          <a:p>
            <a:pPr defTabSz="685800" fontAlgn="auto">
              <a:spcBef>
                <a:spcPts val="0"/>
              </a:spcBef>
              <a:spcAft>
                <a:spcPts val="0"/>
              </a:spcAft>
            </a:pPr>
            <a:r>
              <a:rPr lang="en-US" sz="600" dirty="0">
                <a:solidFill>
                  <a:srgbClr val="000000"/>
                </a:solidFill>
                <a:latin typeface="Arial"/>
              </a:rPr>
              <a:t>LED illuminator</a:t>
            </a:r>
          </a:p>
        </p:txBody>
      </p:sp>
      <p:sp>
        <p:nvSpPr>
          <p:cNvPr id="44" name="TextBox 43">
            <a:extLst>
              <a:ext uri="{FF2B5EF4-FFF2-40B4-BE49-F238E27FC236}">
                <a16:creationId xmlns:a16="http://schemas.microsoft.com/office/drawing/2014/main" id="{09010D9B-620D-4D42-BDC9-593D92AE00B0}"/>
              </a:ext>
            </a:extLst>
          </p:cNvPr>
          <p:cNvSpPr txBox="1"/>
          <p:nvPr/>
        </p:nvSpPr>
        <p:spPr>
          <a:xfrm>
            <a:off x="1402653" y="1624951"/>
            <a:ext cx="526880" cy="184666"/>
          </a:xfrm>
          <a:prstGeom prst="rect">
            <a:avLst/>
          </a:prstGeom>
          <a:noFill/>
        </p:spPr>
        <p:txBody>
          <a:bodyPr wrap="square" rtlCol="0">
            <a:spAutoFit/>
          </a:bodyPr>
          <a:lstStyle/>
          <a:p>
            <a:pPr defTabSz="685800" fontAlgn="auto">
              <a:spcBef>
                <a:spcPts val="0"/>
              </a:spcBef>
              <a:spcAft>
                <a:spcPts val="0"/>
              </a:spcAft>
            </a:pPr>
            <a:r>
              <a:rPr lang="en-US" sz="600" dirty="0">
                <a:solidFill>
                  <a:srgbClr val="000000"/>
                </a:solidFill>
                <a:latin typeface="Arial"/>
              </a:rPr>
              <a:t>Fly’s Eye</a:t>
            </a:r>
          </a:p>
        </p:txBody>
      </p:sp>
      <p:sp>
        <p:nvSpPr>
          <p:cNvPr id="45" name="TextBox 44">
            <a:extLst>
              <a:ext uri="{FF2B5EF4-FFF2-40B4-BE49-F238E27FC236}">
                <a16:creationId xmlns:a16="http://schemas.microsoft.com/office/drawing/2014/main" id="{A436A44D-FF87-4ACA-938B-198ED7C1A8EF}"/>
              </a:ext>
            </a:extLst>
          </p:cNvPr>
          <p:cNvSpPr txBox="1"/>
          <p:nvPr/>
        </p:nvSpPr>
        <p:spPr>
          <a:xfrm>
            <a:off x="1402653" y="3465530"/>
            <a:ext cx="756891" cy="276999"/>
          </a:xfrm>
          <a:prstGeom prst="rect">
            <a:avLst/>
          </a:prstGeom>
          <a:noFill/>
        </p:spPr>
        <p:txBody>
          <a:bodyPr wrap="square" rtlCol="0">
            <a:spAutoFit/>
          </a:bodyPr>
          <a:lstStyle/>
          <a:p>
            <a:pPr defTabSz="685800" fontAlgn="auto">
              <a:spcBef>
                <a:spcPts val="0"/>
              </a:spcBef>
              <a:spcAft>
                <a:spcPts val="0"/>
              </a:spcAft>
            </a:pPr>
            <a:r>
              <a:rPr lang="en-US" sz="600" dirty="0">
                <a:solidFill>
                  <a:srgbClr val="000000"/>
                </a:solidFill>
                <a:latin typeface="Arial"/>
              </a:rPr>
              <a:t>Fan Dichroic or Dichroic Wedge</a:t>
            </a:r>
          </a:p>
        </p:txBody>
      </p:sp>
      <p:sp>
        <p:nvSpPr>
          <p:cNvPr id="46" name="TextBox 45">
            <a:extLst>
              <a:ext uri="{FF2B5EF4-FFF2-40B4-BE49-F238E27FC236}">
                <a16:creationId xmlns:a16="http://schemas.microsoft.com/office/drawing/2014/main" id="{0A5DE818-E4D1-4152-B752-F5520E8E0291}"/>
              </a:ext>
            </a:extLst>
          </p:cNvPr>
          <p:cNvSpPr txBox="1"/>
          <p:nvPr/>
        </p:nvSpPr>
        <p:spPr>
          <a:xfrm>
            <a:off x="4027929" y="3485826"/>
            <a:ext cx="526880" cy="184666"/>
          </a:xfrm>
          <a:prstGeom prst="rect">
            <a:avLst/>
          </a:prstGeom>
          <a:noFill/>
        </p:spPr>
        <p:txBody>
          <a:bodyPr wrap="square" rtlCol="0">
            <a:spAutoFit/>
          </a:bodyPr>
          <a:lstStyle/>
          <a:p>
            <a:pPr defTabSz="685800" fontAlgn="auto">
              <a:spcBef>
                <a:spcPts val="0"/>
              </a:spcBef>
              <a:spcAft>
                <a:spcPts val="0"/>
              </a:spcAft>
            </a:pPr>
            <a:r>
              <a:rPr lang="en-US" sz="600" dirty="0" err="1">
                <a:solidFill>
                  <a:srgbClr val="000000"/>
                </a:solidFill>
                <a:latin typeface="Arial"/>
              </a:rPr>
              <a:t>Dichroics</a:t>
            </a:r>
            <a:endParaRPr lang="en-US" sz="600" dirty="0">
              <a:solidFill>
                <a:srgbClr val="000000"/>
              </a:solidFill>
              <a:latin typeface="Arial"/>
            </a:endParaRPr>
          </a:p>
        </p:txBody>
      </p:sp>
      <p:sp>
        <p:nvSpPr>
          <p:cNvPr id="47" name="TextBox 46">
            <a:extLst>
              <a:ext uri="{FF2B5EF4-FFF2-40B4-BE49-F238E27FC236}">
                <a16:creationId xmlns:a16="http://schemas.microsoft.com/office/drawing/2014/main" id="{988771C0-9005-46C1-87B2-9DB2CD91DAC0}"/>
              </a:ext>
            </a:extLst>
          </p:cNvPr>
          <p:cNvSpPr txBox="1"/>
          <p:nvPr/>
        </p:nvSpPr>
        <p:spPr>
          <a:xfrm>
            <a:off x="6488980" y="3448517"/>
            <a:ext cx="526880" cy="184666"/>
          </a:xfrm>
          <a:prstGeom prst="rect">
            <a:avLst/>
          </a:prstGeom>
          <a:noFill/>
        </p:spPr>
        <p:txBody>
          <a:bodyPr wrap="square" rtlCol="0">
            <a:spAutoFit/>
          </a:bodyPr>
          <a:lstStyle/>
          <a:p>
            <a:pPr defTabSz="685800" fontAlgn="auto">
              <a:spcBef>
                <a:spcPts val="0"/>
              </a:spcBef>
              <a:spcAft>
                <a:spcPts val="0"/>
              </a:spcAft>
            </a:pPr>
            <a:r>
              <a:rPr lang="en-US" sz="600" dirty="0" err="1">
                <a:solidFill>
                  <a:srgbClr val="000000"/>
                </a:solidFill>
                <a:latin typeface="Arial"/>
              </a:rPr>
              <a:t>Dichroics</a:t>
            </a:r>
            <a:endParaRPr lang="en-US" sz="600" dirty="0">
              <a:solidFill>
                <a:srgbClr val="000000"/>
              </a:solidFill>
              <a:latin typeface="Arial"/>
            </a:endParaRPr>
          </a:p>
        </p:txBody>
      </p:sp>
      <p:sp>
        <p:nvSpPr>
          <p:cNvPr id="49" name="TextBox 48">
            <a:extLst>
              <a:ext uri="{FF2B5EF4-FFF2-40B4-BE49-F238E27FC236}">
                <a16:creationId xmlns:a16="http://schemas.microsoft.com/office/drawing/2014/main" id="{FFEDC0BB-B739-4193-92CF-91FAE584794B}"/>
              </a:ext>
            </a:extLst>
          </p:cNvPr>
          <p:cNvSpPr txBox="1"/>
          <p:nvPr/>
        </p:nvSpPr>
        <p:spPr>
          <a:xfrm>
            <a:off x="6395561" y="3635143"/>
            <a:ext cx="526880" cy="461665"/>
          </a:xfrm>
          <a:prstGeom prst="rect">
            <a:avLst/>
          </a:prstGeom>
          <a:noFill/>
        </p:spPr>
        <p:txBody>
          <a:bodyPr wrap="square" rtlCol="0">
            <a:spAutoFit/>
          </a:bodyPr>
          <a:lstStyle/>
          <a:p>
            <a:pPr defTabSz="685800" fontAlgn="auto">
              <a:spcBef>
                <a:spcPts val="0"/>
              </a:spcBef>
              <a:spcAft>
                <a:spcPts val="0"/>
              </a:spcAft>
            </a:pPr>
            <a:r>
              <a:rPr lang="en-US" sz="600" dirty="0">
                <a:solidFill>
                  <a:srgbClr val="000000"/>
                </a:solidFill>
                <a:latin typeface="Arial"/>
              </a:rPr>
              <a:t>Deep blue pump LED</a:t>
            </a:r>
          </a:p>
        </p:txBody>
      </p:sp>
      <p:pic>
        <p:nvPicPr>
          <p:cNvPr id="10" name="Picture 9">
            <a:extLst>
              <a:ext uri="{FF2B5EF4-FFF2-40B4-BE49-F238E27FC236}">
                <a16:creationId xmlns:a16="http://schemas.microsoft.com/office/drawing/2014/main" id="{2EDEF227-F26F-4C64-995F-FDED1D8A8F9C}"/>
              </a:ext>
            </a:extLst>
          </p:cNvPr>
          <p:cNvPicPr>
            <a:picLocks noChangeAspect="1"/>
          </p:cNvPicPr>
          <p:nvPr/>
        </p:nvPicPr>
        <p:blipFill>
          <a:blip r:embed="rId6"/>
          <a:stretch>
            <a:fillRect/>
          </a:stretch>
        </p:blipFill>
        <p:spPr>
          <a:xfrm>
            <a:off x="4739671" y="820526"/>
            <a:ext cx="2694584" cy="1649541"/>
          </a:xfrm>
          <a:prstGeom prst="rect">
            <a:avLst/>
          </a:prstGeom>
        </p:spPr>
      </p:pic>
      <p:cxnSp>
        <p:nvCxnSpPr>
          <p:cNvPr id="50" name="Straight Arrow Connector 49">
            <a:extLst>
              <a:ext uri="{FF2B5EF4-FFF2-40B4-BE49-F238E27FC236}">
                <a16:creationId xmlns:a16="http://schemas.microsoft.com/office/drawing/2014/main" id="{47FB1E2F-08D8-486C-8D26-A051ACE8F795}"/>
              </a:ext>
            </a:extLst>
          </p:cNvPr>
          <p:cNvCxnSpPr>
            <a:cxnSpLocks/>
          </p:cNvCxnSpPr>
          <p:nvPr/>
        </p:nvCxnSpPr>
        <p:spPr>
          <a:xfrm flipH="1">
            <a:off x="7122673" y="1923556"/>
            <a:ext cx="576450" cy="2102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EC75DE12-BC0A-4B39-B240-8CC45085A6BF}"/>
              </a:ext>
            </a:extLst>
          </p:cNvPr>
          <p:cNvSpPr txBox="1"/>
          <p:nvPr/>
        </p:nvSpPr>
        <p:spPr>
          <a:xfrm>
            <a:off x="7681585" y="1681183"/>
            <a:ext cx="930512" cy="507831"/>
          </a:xfrm>
          <a:prstGeom prst="rect">
            <a:avLst/>
          </a:prstGeom>
          <a:noFill/>
        </p:spPr>
        <p:txBody>
          <a:bodyPr wrap="square" rtlCol="0">
            <a:spAutoFit/>
          </a:bodyPr>
          <a:lstStyle/>
          <a:p>
            <a:pPr defTabSz="685800" fontAlgn="auto">
              <a:spcBef>
                <a:spcPts val="0"/>
              </a:spcBef>
              <a:spcAft>
                <a:spcPts val="0"/>
              </a:spcAft>
            </a:pPr>
            <a:r>
              <a:rPr lang="en-US" sz="1350" dirty="0">
                <a:solidFill>
                  <a:srgbClr val="000000"/>
                </a:solidFill>
                <a:latin typeface="Arial"/>
              </a:rPr>
              <a:t>TIR prism assembly</a:t>
            </a:r>
          </a:p>
        </p:txBody>
      </p:sp>
      <p:sp>
        <p:nvSpPr>
          <p:cNvPr id="52" name="TextBox 51">
            <a:extLst>
              <a:ext uri="{FF2B5EF4-FFF2-40B4-BE49-F238E27FC236}">
                <a16:creationId xmlns:a16="http://schemas.microsoft.com/office/drawing/2014/main" id="{1A70E57C-56B9-40EA-95B3-16BBAAE1F856}"/>
              </a:ext>
            </a:extLst>
          </p:cNvPr>
          <p:cNvSpPr txBox="1"/>
          <p:nvPr/>
        </p:nvSpPr>
        <p:spPr>
          <a:xfrm>
            <a:off x="4643157" y="862096"/>
            <a:ext cx="730919" cy="219291"/>
          </a:xfrm>
          <a:prstGeom prst="rect">
            <a:avLst/>
          </a:prstGeom>
          <a:noFill/>
        </p:spPr>
        <p:txBody>
          <a:bodyPr wrap="square" rtlCol="0">
            <a:spAutoFit/>
          </a:bodyPr>
          <a:lstStyle/>
          <a:p>
            <a:pPr algn="ctr" defTabSz="685800" fontAlgn="auto">
              <a:spcBef>
                <a:spcPts val="0"/>
              </a:spcBef>
              <a:spcAft>
                <a:spcPts val="0"/>
              </a:spcAft>
            </a:pPr>
            <a:r>
              <a:rPr lang="en-US" sz="825" b="1" dirty="0">
                <a:solidFill>
                  <a:srgbClr val="FFFFFF"/>
                </a:solidFill>
                <a:latin typeface="Arial"/>
              </a:rPr>
              <a:t>3-channel</a:t>
            </a:r>
          </a:p>
        </p:txBody>
      </p:sp>
      <p:sp>
        <p:nvSpPr>
          <p:cNvPr id="2" name="TextBox 1">
            <a:extLst>
              <a:ext uri="{FF2B5EF4-FFF2-40B4-BE49-F238E27FC236}">
                <a16:creationId xmlns:a16="http://schemas.microsoft.com/office/drawing/2014/main" id="{4FD2F981-4D6C-4D13-9994-DF35825AF4A9}"/>
              </a:ext>
            </a:extLst>
          </p:cNvPr>
          <p:cNvSpPr txBox="1"/>
          <p:nvPr/>
        </p:nvSpPr>
        <p:spPr>
          <a:xfrm>
            <a:off x="1177820" y="4288187"/>
            <a:ext cx="1456379" cy="307777"/>
          </a:xfrm>
          <a:prstGeom prst="rect">
            <a:avLst/>
          </a:prstGeom>
          <a:noFill/>
        </p:spPr>
        <p:txBody>
          <a:bodyPr wrap="square" rtlCol="0">
            <a:spAutoFit/>
          </a:bodyPr>
          <a:lstStyle/>
          <a:p>
            <a:pPr algn="ctr"/>
            <a:r>
              <a:rPr lang="en-US" sz="700" i="1" dirty="0"/>
              <a:t>Similar fan-dichroic possible on 3-in-1 RGB LED</a:t>
            </a:r>
          </a:p>
        </p:txBody>
      </p:sp>
    </p:spTree>
    <p:extLst>
      <p:ext uri="{BB962C8B-B14F-4D97-AF65-F5344CB8AC3E}">
        <p14:creationId xmlns:p14="http://schemas.microsoft.com/office/powerpoint/2010/main" val="39275357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TextBox 108">
            <a:extLst>
              <a:ext uri="{FF2B5EF4-FFF2-40B4-BE49-F238E27FC236}">
                <a16:creationId xmlns:a16="http://schemas.microsoft.com/office/drawing/2014/main" id="{E8BFE6EF-B965-4446-90F4-6C33E45911A4}"/>
              </a:ext>
            </a:extLst>
          </p:cNvPr>
          <p:cNvSpPr txBox="1"/>
          <p:nvPr/>
        </p:nvSpPr>
        <p:spPr>
          <a:xfrm>
            <a:off x="3751290" y="4067399"/>
            <a:ext cx="5118669" cy="430887"/>
          </a:xfrm>
          <a:prstGeom prst="rect">
            <a:avLst/>
          </a:prstGeom>
          <a:solidFill>
            <a:srgbClr val="FFFFCC"/>
          </a:solidFill>
        </p:spPr>
        <p:txBody>
          <a:bodyPr wrap="square" rtlCol="0">
            <a:spAutoFit/>
          </a:bodyPr>
          <a:lstStyle/>
          <a:p>
            <a:pPr algn="ctr"/>
            <a:r>
              <a:rPr lang="en-US" sz="1100" i="1" dirty="0"/>
              <a:t>Other “hybrid” architectures where adding a separate green and/or red channel using LED or Laser are possible to improve color gamut or </a:t>
            </a:r>
            <a:r>
              <a:rPr lang="en-US" sz="1100" i="1"/>
              <a:t>system efficiency.</a:t>
            </a:r>
            <a:endParaRPr lang="en-US" sz="1100" i="1" dirty="0"/>
          </a:p>
        </p:txBody>
      </p:sp>
      <p:sp>
        <p:nvSpPr>
          <p:cNvPr id="2" name="Title 1">
            <a:extLst>
              <a:ext uri="{FF2B5EF4-FFF2-40B4-BE49-F238E27FC236}">
                <a16:creationId xmlns:a16="http://schemas.microsoft.com/office/drawing/2014/main" id="{2636AAFE-D258-4EE9-B7D4-D13EE880190C}"/>
              </a:ext>
            </a:extLst>
          </p:cNvPr>
          <p:cNvSpPr>
            <a:spLocks noGrp="1"/>
          </p:cNvSpPr>
          <p:nvPr>
            <p:ph type="title"/>
          </p:nvPr>
        </p:nvSpPr>
        <p:spPr/>
        <p:txBody>
          <a:bodyPr/>
          <a:lstStyle/>
          <a:p>
            <a:r>
              <a:rPr lang="en-US" dirty="0"/>
              <a:t>Illuminator: Laser Phosphor</a:t>
            </a:r>
            <a:br>
              <a:rPr lang="en-US" dirty="0"/>
            </a:br>
            <a:r>
              <a:rPr lang="en-US" sz="1100" i="1" dirty="0"/>
              <a:t>Performance products brightness levels</a:t>
            </a:r>
            <a:endParaRPr lang="en-US" i="1" dirty="0"/>
          </a:p>
        </p:txBody>
      </p:sp>
      <p:sp>
        <p:nvSpPr>
          <p:cNvPr id="4" name="Slide Number Placeholder 3">
            <a:extLst>
              <a:ext uri="{FF2B5EF4-FFF2-40B4-BE49-F238E27FC236}">
                <a16:creationId xmlns:a16="http://schemas.microsoft.com/office/drawing/2014/main" id="{1E43D175-ED37-4CF8-A181-C3C92A638394}"/>
              </a:ext>
            </a:extLst>
          </p:cNvPr>
          <p:cNvSpPr>
            <a:spLocks noGrp="1"/>
          </p:cNvSpPr>
          <p:nvPr>
            <p:ph type="sldNum" sz="quarter" idx="10"/>
          </p:nvPr>
        </p:nvSpPr>
        <p:spPr/>
        <p:txBody>
          <a:bodyPr/>
          <a:lstStyle/>
          <a:p>
            <a:pPr>
              <a:defRPr/>
            </a:pPr>
            <a:fld id="{2B97888F-6AF7-4263-B69D-592D8C33BAC7}" type="slidenum">
              <a:rPr lang="en-US" smtClean="0"/>
              <a:pPr>
                <a:defRPr/>
              </a:pPr>
              <a:t>36</a:t>
            </a:fld>
            <a:endParaRPr lang="en-US"/>
          </a:p>
        </p:txBody>
      </p:sp>
      <p:pic>
        <p:nvPicPr>
          <p:cNvPr id="5122" name="Picture 2" descr="Ceramic Phosphor In Glass CPIG">
            <a:extLst>
              <a:ext uri="{FF2B5EF4-FFF2-40B4-BE49-F238E27FC236}">
                <a16:creationId xmlns:a16="http://schemas.microsoft.com/office/drawing/2014/main" id="{D5111DA2-07EB-4246-BF50-28C3D5DBBB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283" y="2217877"/>
            <a:ext cx="831382" cy="660309"/>
          </a:xfrm>
          <a:prstGeom prst="rect">
            <a:avLst/>
          </a:prstGeom>
          <a:noFill/>
          <a:extLst>
            <a:ext uri="{909E8E84-426E-40DD-AFC4-6F175D3DCCD1}">
              <a14:hiddenFill xmlns:a14="http://schemas.microsoft.com/office/drawing/2010/main">
                <a:solidFill>
                  <a:srgbClr val="FFFFFF"/>
                </a:solidFill>
              </a14:hiddenFill>
            </a:ext>
          </a:extLst>
        </p:spPr>
      </p:pic>
      <p:grpSp>
        <p:nvGrpSpPr>
          <p:cNvPr id="51" name="Group 50">
            <a:extLst>
              <a:ext uri="{FF2B5EF4-FFF2-40B4-BE49-F238E27FC236}">
                <a16:creationId xmlns:a16="http://schemas.microsoft.com/office/drawing/2014/main" id="{4286A3A8-57A9-4624-9939-C7B586599963}"/>
              </a:ext>
            </a:extLst>
          </p:cNvPr>
          <p:cNvGrpSpPr/>
          <p:nvPr/>
        </p:nvGrpSpPr>
        <p:grpSpPr>
          <a:xfrm>
            <a:off x="22619" y="1071774"/>
            <a:ext cx="4217691" cy="3630607"/>
            <a:chOff x="1211339" y="668361"/>
            <a:chExt cx="4217691" cy="3630607"/>
          </a:xfrm>
        </p:grpSpPr>
        <p:pic>
          <p:nvPicPr>
            <p:cNvPr id="46" name="Picture 45">
              <a:extLst>
                <a:ext uri="{FF2B5EF4-FFF2-40B4-BE49-F238E27FC236}">
                  <a16:creationId xmlns:a16="http://schemas.microsoft.com/office/drawing/2014/main" id="{4DEB55CB-EA8F-47AE-B836-6BF0C74141EC}"/>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961825">
              <a:off x="3335097" y="3362372"/>
              <a:ext cx="972653" cy="900539"/>
            </a:xfrm>
            <a:prstGeom prst="rect">
              <a:avLst/>
            </a:prstGeom>
          </p:spPr>
        </p:pic>
        <p:pic>
          <p:nvPicPr>
            <p:cNvPr id="6" name="Picture 2">
              <a:extLst>
                <a:ext uri="{FF2B5EF4-FFF2-40B4-BE49-F238E27FC236}">
                  <a16:creationId xmlns:a16="http://schemas.microsoft.com/office/drawing/2014/main" id="{707AA101-2C46-478F-8265-CACED2B1C68D}"/>
                </a:ext>
              </a:extLst>
            </p:cNvPr>
            <p:cNvPicPr>
              <a:picLocks noChangeAspect="1" noChangeArrowheads="1"/>
            </p:cNvPicPr>
            <p:nvPr/>
          </p:nvPicPr>
          <p:blipFill rotWithShape="1">
            <a:blip r:embed="rId4">
              <a:clrChange>
                <a:clrFrom>
                  <a:srgbClr val="FFFBF0"/>
                </a:clrFrom>
                <a:clrTo>
                  <a:srgbClr val="FFFBF0">
                    <a:alpha val="0"/>
                  </a:srgbClr>
                </a:clrTo>
              </a:clrChange>
              <a:extLst>
                <a:ext uri="{28A0092B-C50C-407E-A947-70E740481C1C}">
                  <a14:useLocalDpi xmlns:a14="http://schemas.microsoft.com/office/drawing/2010/main" val="0"/>
                </a:ext>
              </a:extLst>
            </a:blip>
            <a:srcRect/>
            <a:stretch/>
          </p:blipFill>
          <p:spPr bwMode="auto">
            <a:xfrm>
              <a:off x="1980893" y="802640"/>
              <a:ext cx="2551574" cy="2075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9">
              <a:extLst>
                <a:ext uri="{FF2B5EF4-FFF2-40B4-BE49-F238E27FC236}">
                  <a16:creationId xmlns:a16="http://schemas.microsoft.com/office/drawing/2014/main" id="{9C50E8A7-D743-4F46-AE87-68DC92B3483A}"/>
                </a:ext>
              </a:extLst>
            </p:cNvPr>
            <p:cNvSpPr txBox="1">
              <a:spLocks noChangeArrowheads="1"/>
            </p:cNvSpPr>
            <p:nvPr/>
          </p:nvSpPr>
          <p:spPr bwMode="auto">
            <a:xfrm>
              <a:off x="4238375" y="1431690"/>
              <a:ext cx="952505"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950" dirty="0"/>
                <a:t>Blue reflective</a:t>
              </a:r>
            </a:p>
            <a:p>
              <a:r>
                <a:rPr lang="en-US" altLang="en-US" sz="950" dirty="0"/>
                <a:t>dichroic mirror</a:t>
              </a:r>
            </a:p>
          </p:txBody>
        </p:sp>
        <p:sp>
          <p:nvSpPr>
            <p:cNvPr id="13" name="Line 10">
              <a:extLst>
                <a:ext uri="{FF2B5EF4-FFF2-40B4-BE49-F238E27FC236}">
                  <a16:creationId xmlns:a16="http://schemas.microsoft.com/office/drawing/2014/main" id="{D1370531-192A-45F6-B264-DB9B802AEF08}"/>
                </a:ext>
              </a:extLst>
            </p:cNvPr>
            <p:cNvSpPr>
              <a:spLocks noChangeShapeType="1"/>
            </p:cNvSpPr>
            <p:nvPr/>
          </p:nvSpPr>
          <p:spPr bwMode="auto">
            <a:xfrm flipH="1">
              <a:off x="3657042" y="1757676"/>
              <a:ext cx="669353" cy="39444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950"/>
            </a:p>
          </p:txBody>
        </p:sp>
        <p:sp>
          <p:nvSpPr>
            <p:cNvPr id="15" name="Line 12">
              <a:extLst>
                <a:ext uri="{FF2B5EF4-FFF2-40B4-BE49-F238E27FC236}">
                  <a16:creationId xmlns:a16="http://schemas.microsoft.com/office/drawing/2014/main" id="{2B6232C7-CA4C-40E8-A521-E2A46FEB5B53}"/>
                </a:ext>
              </a:extLst>
            </p:cNvPr>
            <p:cNvSpPr>
              <a:spLocks noChangeShapeType="1"/>
            </p:cNvSpPr>
            <p:nvPr/>
          </p:nvSpPr>
          <p:spPr bwMode="auto">
            <a:xfrm flipV="1">
              <a:off x="2217807" y="2038358"/>
              <a:ext cx="894434" cy="1252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950"/>
            </a:p>
          </p:txBody>
        </p:sp>
        <p:sp>
          <p:nvSpPr>
            <p:cNvPr id="16" name="Text Box 13">
              <a:extLst>
                <a:ext uri="{FF2B5EF4-FFF2-40B4-BE49-F238E27FC236}">
                  <a16:creationId xmlns:a16="http://schemas.microsoft.com/office/drawing/2014/main" id="{CE0CBEEE-8815-4482-8BB5-DBEE3362C67D}"/>
                </a:ext>
              </a:extLst>
            </p:cNvPr>
            <p:cNvSpPr txBox="1">
              <a:spLocks noChangeArrowheads="1"/>
            </p:cNvSpPr>
            <p:nvPr/>
          </p:nvSpPr>
          <p:spPr bwMode="auto">
            <a:xfrm>
              <a:off x="1258579" y="2612486"/>
              <a:ext cx="1316386" cy="238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950" dirty="0"/>
                <a:t>Beam steering mirror</a:t>
              </a:r>
            </a:p>
          </p:txBody>
        </p:sp>
        <p:sp>
          <p:nvSpPr>
            <p:cNvPr id="17" name="Line 14">
              <a:extLst>
                <a:ext uri="{FF2B5EF4-FFF2-40B4-BE49-F238E27FC236}">
                  <a16:creationId xmlns:a16="http://schemas.microsoft.com/office/drawing/2014/main" id="{987AF9CF-8539-40CE-89D1-70A071593D53}"/>
                </a:ext>
              </a:extLst>
            </p:cNvPr>
            <p:cNvSpPr>
              <a:spLocks noChangeShapeType="1"/>
            </p:cNvSpPr>
            <p:nvPr/>
          </p:nvSpPr>
          <p:spPr bwMode="auto">
            <a:xfrm flipV="1">
              <a:off x="2395233" y="2505927"/>
              <a:ext cx="403904" cy="17638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950"/>
            </a:p>
          </p:txBody>
        </p:sp>
        <p:sp>
          <p:nvSpPr>
            <p:cNvPr id="21" name="Line 18">
              <a:extLst>
                <a:ext uri="{FF2B5EF4-FFF2-40B4-BE49-F238E27FC236}">
                  <a16:creationId xmlns:a16="http://schemas.microsoft.com/office/drawing/2014/main" id="{5C27C609-927D-4030-A03D-47271FE5D511}"/>
                </a:ext>
              </a:extLst>
            </p:cNvPr>
            <p:cNvSpPr>
              <a:spLocks noChangeShapeType="1"/>
            </p:cNvSpPr>
            <p:nvPr/>
          </p:nvSpPr>
          <p:spPr bwMode="auto">
            <a:xfrm flipH="1" flipV="1">
              <a:off x="3830294" y="2464180"/>
              <a:ext cx="4175" cy="192037"/>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950"/>
            </a:p>
          </p:txBody>
        </p:sp>
        <p:sp>
          <p:nvSpPr>
            <p:cNvPr id="22" name="Line 19">
              <a:extLst>
                <a:ext uri="{FF2B5EF4-FFF2-40B4-BE49-F238E27FC236}">
                  <a16:creationId xmlns:a16="http://schemas.microsoft.com/office/drawing/2014/main" id="{DE03415E-7675-413F-B676-8AE49F06F11A}"/>
                </a:ext>
              </a:extLst>
            </p:cNvPr>
            <p:cNvSpPr>
              <a:spLocks noChangeShapeType="1"/>
            </p:cNvSpPr>
            <p:nvPr/>
          </p:nvSpPr>
          <p:spPr bwMode="auto">
            <a:xfrm flipH="1" flipV="1">
              <a:off x="2874282" y="2353549"/>
              <a:ext cx="807809"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950"/>
            </a:p>
          </p:txBody>
        </p:sp>
        <p:sp>
          <p:nvSpPr>
            <p:cNvPr id="23" name="Line 20">
              <a:extLst>
                <a:ext uri="{FF2B5EF4-FFF2-40B4-BE49-F238E27FC236}">
                  <a16:creationId xmlns:a16="http://schemas.microsoft.com/office/drawing/2014/main" id="{A2B31CCE-B014-4DA8-8460-F4F5FB083101}"/>
                </a:ext>
              </a:extLst>
            </p:cNvPr>
            <p:cNvSpPr>
              <a:spLocks noChangeShapeType="1"/>
            </p:cNvSpPr>
            <p:nvPr/>
          </p:nvSpPr>
          <p:spPr bwMode="auto">
            <a:xfrm flipH="1" flipV="1">
              <a:off x="2732342" y="1353703"/>
              <a:ext cx="4175" cy="833901"/>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950"/>
            </a:p>
          </p:txBody>
        </p:sp>
        <p:sp>
          <p:nvSpPr>
            <p:cNvPr id="24" name="Line 21">
              <a:extLst>
                <a:ext uri="{FF2B5EF4-FFF2-40B4-BE49-F238E27FC236}">
                  <a16:creationId xmlns:a16="http://schemas.microsoft.com/office/drawing/2014/main" id="{12C35E47-6040-48F1-ADC2-E82B8F877EF9}"/>
                </a:ext>
              </a:extLst>
            </p:cNvPr>
            <p:cNvSpPr>
              <a:spLocks noChangeShapeType="1"/>
            </p:cNvSpPr>
            <p:nvPr/>
          </p:nvSpPr>
          <p:spPr bwMode="auto">
            <a:xfrm rot="5400000" flipH="1" flipV="1">
              <a:off x="3262010" y="824036"/>
              <a:ext cx="5219" cy="763974"/>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950"/>
            </a:p>
          </p:txBody>
        </p:sp>
        <p:sp>
          <p:nvSpPr>
            <p:cNvPr id="25" name="Line 22">
              <a:extLst>
                <a:ext uri="{FF2B5EF4-FFF2-40B4-BE49-F238E27FC236}">
                  <a16:creationId xmlns:a16="http://schemas.microsoft.com/office/drawing/2014/main" id="{53CF89D8-65AC-4FFC-AD90-FBC19D1E5FDE}"/>
                </a:ext>
              </a:extLst>
            </p:cNvPr>
            <p:cNvSpPr>
              <a:spLocks noChangeShapeType="1"/>
            </p:cNvSpPr>
            <p:nvPr/>
          </p:nvSpPr>
          <p:spPr bwMode="auto">
            <a:xfrm rot="5400000">
              <a:off x="3372640" y="1715339"/>
              <a:ext cx="923658"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950"/>
            </a:p>
          </p:txBody>
        </p:sp>
        <p:sp>
          <p:nvSpPr>
            <p:cNvPr id="26" name="Line 23">
              <a:extLst>
                <a:ext uri="{FF2B5EF4-FFF2-40B4-BE49-F238E27FC236}">
                  <a16:creationId xmlns:a16="http://schemas.microsoft.com/office/drawing/2014/main" id="{E05B766C-0C71-4700-822B-5E4CA6E67F18}"/>
                </a:ext>
              </a:extLst>
            </p:cNvPr>
            <p:cNvSpPr>
              <a:spLocks noChangeShapeType="1"/>
            </p:cNvSpPr>
            <p:nvPr/>
          </p:nvSpPr>
          <p:spPr bwMode="auto">
            <a:xfrm>
              <a:off x="3834469" y="2273186"/>
              <a:ext cx="205605" cy="5218"/>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950"/>
            </a:p>
          </p:txBody>
        </p:sp>
        <p:sp>
          <p:nvSpPr>
            <p:cNvPr id="29" name="Line 26">
              <a:extLst>
                <a:ext uri="{FF2B5EF4-FFF2-40B4-BE49-F238E27FC236}">
                  <a16:creationId xmlns:a16="http://schemas.microsoft.com/office/drawing/2014/main" id="{36D38570-C688-4359-8BC9-2012525C5DBF}"/>
                </a:ext>
              </a:extLst>
            </p:cNvPr>
            <p:cNvSpPr>
              <a:spLocks noChangeShapeType="1"/>
            </p:cNvSpPr>
            <p:nvPr/>
          </p:nvSpPr>
          <p:spPr bwMode="auto">
            <a:xfrm>
              <a:off x="3343084" y="2395796"/>
              <a:ext cx="1522109" cy="1"/>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950"/>
            </a:p>
          </p:txBody>
        </p:sp>
        <p:sp>
          <p:nvSpPr>
            <p:cNvPr id="30" name="Line 27">
              <a:extLst>
                <a:ext uri="{FF2B5EF4-FFF2-40B4-BE49-F238E27FC236}">
                  <a16:creationId xmlns:a16="http://schemas.microsoft.com/office/drawing/2014/main" id="{50CF41AB-52D4-4FE8-B8F4-11306E3319DF}"/>
                </a:ext>
              </a:extLst>
            </p:cNvPr>
            <p:cNvSpPr>
              <a:spLocks noChangeShapeType="1"/>
            </p:cNvSpPr>
            <p:nvPr/>
          </p:nvSpPr>
          <p:spPr bwMode="auto">
            <a:xfrm flipV="1">
              <a:off x="4197984" y="2337322"/>
              <a:ext cx="693556" cy="1"/>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950"/>
            </a:p>
          </p:txBody>
        </p:sp>
        <p:sp>
          <p:nvSpPr>
            <p:cNvPr id="37" name="Rectangle 34">
              <a:extLst>
                <a:ext uri="{FF2B5EF4-FFF2-40B4-BE49-F238E27FC236}">
                  <a16:creationId xmlns:a16="http://schemas.microsoft.com/office/drawing/2014/main" id="{6840FE42-B248-4A1C-8BD5-3B70DDCEFF71}"/>
                </a:ext>
              </a:extLst>
            </p:cNvPr>
            <p:cNvSpPr>
              <a:spLocks noChangeArrowheads="1"/>
            </p:cNvSpPr>
            <p:nvPr/>
          </p:nvSpPr>
          <p:spPr bwMode="auto">
            <a:xfrm>
              <a:off x="3631995" y="2632212"/>
              <a:ext cx="353808" cy="49121"/>
            </a:xfrm>
            <a:prstGeom prst="rect">
              <a:avLst/>
            </a:prstGeom>
            <a:pattFill prst="diagBrick">
              <a:fgClr>
                <a:schemeClr val="bg2">
                  <a:lumMod val="75000"/>
                </a:schemeClr>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950"/>
            </a:p>
          </p:txBody>
        </p:sp>
        <p:sp>
          <p:nvSpPr>
            <p:cNvPr id="38" name="Text Box 35">
              <a:extLst>
                <a:ext uri="{FF2B5EF4-FFF2-40B4-BE49-F238E27FC236}">
                  <a16:creationId xmlns:a16="http://schemas.microsoft.com/office/drawing/2014/main" id="{13D0A87E-2AA5-44B3-96AC-223A64D2B064}"/>
                </a:ext>
              </a:extLst>
            </p:cNvPr>
            <p:cNvSpPr txBox="1">
              <a:spLocks noChangeArrowheads="1"/>
            </p:cNvSpPr>
            <p:nvPr/>
          </p:nvSpPr>
          <p:spPr bwMode="auto">
            <a:xfrm>
              <a:off x="1211339" y="3262825"/>
              <a:ext cx="1992676"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950" dirty="0"/>
                <a:t>Laser beam spot diffuser/shaper (i.e. lens array)</a:t>
              </a:r>
            </a:p>
          </p:txBody>
        </p:sp>
        <p:sp>
          <p:nvSpPr>
            <p:cNvPr id="39" name="Line 36">
              <a:extLst>
                <a:ext uri="{FF2B5EF4-FFF2-40B4-BE49-F238E27FC236}">
                  <a16:creationId xmlns:a16="http://schemas.microsoft.com/office/drawing/2014/main" id="{CA89857D-24F9-405E-887F-E334A7C06A67}"/>
                </a:ext>
              </a:extLst>
            </p:cNvPr>
            <p:cNvSpPr>
              <a:spLocks noChangeShapeType="1"/>
            </p:cNvSpPr>
            <p:nvPr/>
          </p:nvSpPr>
          <p:spPr bwMode="auto">
            <a:xfrm flipV="1">
              <a:off x="3036016" y="2680219"/>
              <a:ext cx="595979" cy="63873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950"/>
            </a:p>
          </p:txBody>
        </p:sp>
        <p:sp>
          <p:nvSpPr>
            <p:cNvPr id="40" name="Rectangle 37">
              <a:extLst>
                <a:ext uri="{FF2B5EF4-FFF2-40B4-BE49-F238E27FC236}">
                  <a16:creationId xmlns:a16="http://schemas.microsoft.com/office/drawing/2014/main" id="{6DC65570-9138-45A9-82F2-885062C61E6F}"/>
                </a:ext>
              </a:extLst>
            </p:cNvPr>
            <p:cNvSpPr>
              <a:spLocks noChangeArrowheads="1"/>
            </p:cNvSpPr>
            <p:nvPr/>
          </p:nvSpPr>
          <p:spPr bwMode="auto">
            <a:xfrm>
              <a:off x="3404472" y="965454"/>
              <a:ext cx="26092" cy="48009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950"/>
            </a:p>
          </p:txBody>
        </p:sp>
        <p:sp>
          <p:nvSpPr>
            <p:cNvPr id="41" name="Line 38">
              <a:extLst>
                <a:ext uri="{FF2B5EF4-FFF2-40B4-BE49-F238E27FC236}">
                  <a16:creationId xmlns:a16="http://schemas.microsoft.com/office/drawing/2014/main" id="{05126320-65C0-45C8-A5C3-7D26AB6419B0}"/>
                </a:ext>
              </a:extLst>
            </p:cNvPr>
            <p:cNvSpPr>
              <a:spLocks noChangeShapeType="1"/>
            </p:cNvSpPr>
            <p:nvPr/>
          </p:nvSpPr>
          <p:spPr bwMode="auto">
            <a:xfrm flipH="1">
              <a:off x="3455613" y="1040599"/>
              <a:ext cx="934094" cy="5114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950"/>
            </a:p>
          </p:txBody>
        </p:sp>
        <p:sp>
          <p:nvSpPr>
            <p:cNvPr id="42" name="Text Box 39">
              <a:extLst>
                <a:ext uri="{FF2B5EF4-FFF2-40B4-BE49-F238E27FC236}">
                  <a16:creationId xmlns:a16="http://schemas.microsoft.com/office/drawing/2014/main" id="{7A744951-129A-404A-937E-7ABAAA272D31}"/>
                </a:ext>
              </a:extLst>
            </p:cNvPr>
            <p:cNvSpPr txBox="1">
              <a:spLocks noChangeArrowheads="1"/>
            </p:cNvSpPr>
            <p:nvPr/>
          </p:nvSpPr>
          <p:spPr bwMode="auto">
            <a:xfrm>
              <a:off x="4364660" y="940406"/>
              <a:ext cx="1064370"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950" dirty="0"/>
                <a:t>Optional blue path diffuser</a:t>
              </a:r>
            </a:p>
          </p:txBody>
        </p:sp>
        <p:pic>
          <p:nvPicPr>
            <p:cNvPr id="45" name="Picture 2">
              <a:extLst>
                <a:ext uri="{FF2B5EF4-FFF2-40B4-BE49-F238E27FC236}">
                  <a16:creationId xmlns:a16="http://schemas.microsoft.com/office/drawing/2014/main" id="{F8488A11-27F2-4E9A-A0C8-58D5833AB81B}"/>
                </a:ext>
              </a:extLst>
            </p:cNvPr>
            <p:cNvPicPr>
              <a:picLocks noChangeAspect="1" noChangeArrowheads="1"/>
            </p:cNvPicPr>
            <p:nvPr/>
          </p:nvPicPr>
          <p:blipFill rotWithShape="1">
            <a:blip r:embed="rId5">
              <a:clrChange>
                <a:clrFrom>
                  <a:srgbClr val="FFFBF0"/>
                </a:clrFrom>
                <a:clrTo>
                  <a:srgbClr val="FFFBF0">
                    <a:alpha val="0"/>
                  </a:srgbClr>
                </a:clrTo>
              </a:clrChange>
              <a:extLst>
                <a:ext uri="{28A0092B-C50C-407E-A947-70E740481C1C}">
                  <a14:useLocalDpi xmlns:a14="http://schemas.microsoft.com/office/drawing/2010/main" val="0"/>
                </a:ext>
              </a:extLst>
            </a:blip>
            <a:srcRect/>
            <a:stretch/>
          </p:blipFill>
          <p:spPr bwMode="auto">
            <a:xfrm rot="5400000">
              <a:off x="3645517" y="2836764"/>
              <a:ext cx="368864" cy="1001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Line 17">
              <a:extLst>
                <a:ext uri="{FF2B5EF4-FFF2-40B4-BE49-F238E27FC236}">
                  <a16:creationId xmlns:a16="http://schemas.microsoft.com/office/drawing/2014/main" id="{1F8200A8-6AB5-4ADF-B000-51C7021534D5}"/>
                </a:ext>
              </a:extLst>
            </p:cNvPr>
            <p:cNvSpPr>
              <a:spLocks noChangeShapeType="1"/>
            </p:cNvSpPr>
            <p:nvPr/>
          </p:nvSpPr>
          <p:spPr bwMode="auto">
            <a:xfrm flipV="1">
              <a:off x="3830294" y="2878519"/>
              <a:ext cx="4175" cy="789794"/>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950"/>
            </a:p>
          </p:txBody>
        </p:sp>
        <p:sp>
          <p:nvSpPr>
            <p:cNvPr id="47" name="TextBox 46">
              <a:extLst>
                <a:ext uri="{FF2B5EF4-FFF2-40B4-BE49-F238E27FC236}">
                  <a16:creationId xmlns:a16="http://schemas.microsoft.com/office/drawing/2014/main" id="{A27620E6-E0CC-4F8F-B34F-BFEAD73B7DCB}"/>
                </a:ext>
              </a:extLst>
            </p:cNvPr>
            <p:cNvSpPr txBox="1"/>
            <p:nvPr/>
          </p:nvSpPr>
          <p:spPr>
            <a:xfrm>
              <a:off x="4216998" y="3621752"/>
              <a:ext cx="1098458" cy="384721"/>
            </a:xfrm>
            <a:prstGeom prst="rect">
              <a:avLst/>
            </a:prstGeom>
            <a:noFill/>
          </p:spPr>
          <p:txBody>
            <a:bodyPr wrap="square" rtlCol="0">
              <a:spAutoFit/>
            </a:bodyPr>
            <a:lstStyle/>
            <a:p>
              <a:r>
                <a:rPr lang="en-US" sz="950" dirty="0"/>
                <a:t>Blue laser module</a:t>
              </a:r>
            </a:p>
          </p:txBody>
        </p:sp>
        <p:sp>
          <p:nvSpPr>
            <p:cNvPr id="48" name="TextBox 47">
              <a:extLst>
                <a:ext uri="{FF2B5EF4-FFF2-40B4-BE49-F238E27FC236}">
                  <a16:creationId xmlns:a16="http://schemas.microsoft.com/office/drawing/2014/main" id="{2BDB6617-554C-4452-BA03-CBDB10067A23}"/>
                </a:ext>
              </a:extLst>
            </p:cNvPr>
            <p:cNvSpPr txBox="1"/>
            <p:nvPr/>
          </p:nvSpPr>
          <p:spPr>
            <a:xfrm>
              <a:off x="3853658" y="2780792"/>
              <a:ext cx="795284" cy="530915"/>
            </a:xfrm>
            <a:prstGeom prst="rect">
              <a:avLst/>
            </a:prstGeom>
            <a:noFill/>
          </p:spPr>
          <p:txBody>
            <a:bodyPr wrap="square" rtlCol="0">
              <a:spAutoFit/>
            </a:bodyPr>
            <a:lstStyle/>
            <a:p>
              <a:r>
                <a:rPr lang="en-US" sz="950" dirty="0"/>
                <a:t>Beam reducing optics</a:t>
              </a:r>
            </a:p>
          </p:txBody>
        </p:sp>
        <p:sp>
          <p:nvSpPr>
            <p:cNvPr id="50" name="Rectangle 49">
              <a:extLst>
                <a:ext uri="{FF2B5EF4-FFF2-40B4-BE49-F238E27FC236}">
                  <a16:creationId xmlns:a16="http://schemas.microsoft.com/office/drawing/2014/main" id="{26B42665-C7E1-4C86-800E-C6A30CBB4376}"/>
                </a:ext>
              </a:extLst>
            </p:cNvPr>
            <p:cNvSpPr/>
            <p:nvPr/>
          </p:nvSpPr>
          <p:spPr>
            <a:xfrm>
              <a:off x="2395234" y="668361"/>
              <a:ext cx="1821764" cy="1967025"/>
            </a:xfrm>
            <a:custGeom>
              <a:avLst/>
              <a:gdLst>
                <a:gd name="connsiteX0" fmla="*/ 0 w 1814961"/>
                <a:gd name="connsiteY0" fmla="*/ 0 h 1766834"/>
                <a:gd name="connsiteX1" fmla="*/ 1814961 w 1814961"/>
                <a:gd name="connsiteY1" fmla="*/ 0 h 1766834"/>
                <a:gd name="connsiteX2" fmla="*/ 1814961 w 1814961"/>
                <a:gd name="connsiteY2" fmla="*/ 1766834 h 1766834"/>
                <a:gd name="connsiteX3" fmla="*/ 0 w 1814961"/>
                <a:gd name="connsiteY3" fmla="*/ 1766834 h 1766834"/>
                <a:gd name="connsiteX4" fmla="*/ 0 w 1814961"/>
                <a:gd name="connsiteY4" fmla="*/ 0 h 1766834"/>
                <a:gd name="connsiteX0" fmla="*/ 0 w 1814961"/>
                <a:gd name="connsiteY0" fmla="*/ 0 h 1777592"/>
                <a:gd name="connsiteX1" fmla="*/ 1814961 w 1814961"/>
                <a:gd name="connsiteY1" fmla="*/ 0 h 1777592"/>
                <a:gd name="connsiteX2" fmla="*/ 873667 w 1814961"/>
                <a:gd name="connsiteY2" fmla="*/ 1777592 h 1777592"/>
                <a:gd name="connsiteX3" fmla="*/ 0 w 1814961"/>
                <a:gd name="connsiteY3" fmla="*/ 1766834 h 1777592"/>
                <a:gd name="connsiteX4" fmla="*/ 0 w 1814961"/>
                <a:gd name="connsiteY4" fmla="*/ 0 h 1777592"/>
                <a:gd name="connsiteX0" fmla="*/ 0 w 1814961"/>
                <a:gd name="connsiteY0" fmla="*/ 0 h 1777592"/>
                <a:gd name="connsiteX1" fmla="*/ 1814961 w 1814961"/>
                <a:gd name="connsiteY1" fmla="*/ 0 h 1777592"/>
                <a:gd name="connsiteX2" fmla="*/ 1568960 w 1814961"/>
                <a:gd name="connsiteY2" fmla="*/ 476153 h 1777592"/>
                <a:gd name="connsiteX3" fmla="*/ 873667 w 1814961"/>
                <a:gd name="connsiteY3" fmla="*/ 1777592 h 1777592"/>
                <a:gd name="connsiteX4" fmla="*/ 0 w 1814961"/>
                <a:gd name="connsiteY4" fmla="*/ 1766834 h 1777592"/>
                <a:gd name="connsiteX5" fmla="*/ 0 w 1814961"/>
                <a:gd name="connsiteY5" fmla="*/ 0 h 1777592"/>
                <a:gd name="connsiteX0" fmla="*/ 0 w 1821764"/>
                <a:gd name="connsiteY0" fmla="*/ 0 h 1777592"/>
                <a:gd name="connsiteX1" fmla="*/ 1814961 w 1821764"/>
                <a:gd name="connsiteY1" fmla="*/ 0 h 1777592"/>
                <a:gd name="connsiteX2" fmla="*/ 1821764 w 1821764"/>
                <a:gd name="connsiteY2" fmla="*/ 1148506 h 1777592"/>
                <a:gd name="connsiteX3" fmla="*/ 873667 w 1821764"/>
                <a:gd name="connsiteY3" fmla="*/ 1777592 h 1777592"/>
                <a:gd name="connsiteX4" fmla="*/ 0 w 1821764"/>
                <a:gd name="connsiteY4" fmla="*/ 1766834 h 1777592"/>
                <a:gd name="connsiteX5" fmla="*/ 0 w 1821764"/>
                <a:gd name="connsiteY5" fmla="*/ 0 h 1777592"/>
                <a:gd name="connsiteX0" fmla="*/ 0 w 1821764"/>
                <a:gd name="connsiteY0" fmla="*/ 0 h 1777592"/>
                <a:gd name="connsiteX1" fmla="*/ 1814961 w 1821764"/>
                <a:gd name="connsiteY1" fmla="*/ 0 h 1777592"/>
                <a:gd name="connsiteX2" fmla="*/ 1821764 w 1821764"/>
                <a:gd name="connsiteY2" fmla="*/ 1148506 h 1777592"/>
                <a:gd name="connsiteX3" fmla="*/ 1730324 w 1821764"/>
                <a:gd name="connsiteY3" fmla="*/ 1213052 h 1777592"/>
                <a:gd name="connsiteX4" fmla="*/ 873667 w 1821764"/>
                <a:gd name="connsiteY4" fmla="*/ 1777592 h 1777592"/>
                <a:gd name="connsiteX5" fmla="*/ 0 w 1821764"/>
                <a:gd name="connsiteY5" fmla="*/ 1766834 h 1777592"/>
                <a:gd name="connsiteX6" fmla="*/ 0 w 1821764"/>
                <a:gd name="connsiteY6" fmla="*/ 0 h 1777592"/>
                <a:gd name="connsiteX0" fmla="*/ 0 w 1821764"/>
                <a:gd name="connsiteY0" fmla="*/ 0 h 1777592"/>
                <a:gd name="connsiteX1" fmla="*/ 1814961 w 1821764"/>
                <a:gd name="connsiteY1" fmla="*/ 0 h 1777592"/>
                <a:gd name="connsiteX2" fmla="*/ 1821764 w 1821764"/>
                <a:gd name="connsiteY2" fmla="*/ 1148506 h 1777592"/>
                <a:gd name="connsiteX3" fmla="*/ 880470 w 1821764"/>
                <a:gd name="connsiteY3" fmla="*/ 1170022 h 1777592"/>
                <a:gd name="connsiteX4" fmla="*/ 873667 w 1821764"/>
                <a:gd name="connsiteY4" fmla="*/ 1777592 h 1777592"/>
                <a:gd name="connsiteX5" fmla="*/ 0 w 1821764"/>
                <a:gd name="connsiteY5" fmla="*/ 1766834 h 1777592"/>
                <a:gd name="connsiteX6" fmla="*/ 0 w 1821764"/>
                <a:gd name="connsiteY6" fmla="*/ 0 h 1777592"/>
                <a:gd name="connsiteX0" fmla="*/ 0 w 1821764"/>
                <a:gd name="connsiteY0" fmla="*/ 0 h 1772213"/>
                <a:gd name="connsiteX1" fmla="*/ 1814961 w 1821764"/>
                <a:gd name="connsiteY1" fmla="*/ 0 h 1772213"/>
                <a:gd name="connsiteX2" fmla="*/ 1821764 w 1821764"/>
                <a:gd name="connsiteY2" fmla="*/ 1148506 h 1772213"/>
                <a:gd name="connsiteX3" fmla="*/ 880470 w 1821764"/>
                <a:gd name="connsiteY3" fmla="*/ 1170022 h 1772213"/>
                <a:gd name="connsiteX4" fmla="*/ 900561 w 1821764"/>
                <a:gd name="connsiteY4" fmla="*/ 1772213 h 1772213"/>
                <a:gd name="connsiteX5" fmla="*/ 0 w 1821764"/>
                <a:gd name="connsiteY5" fmla="*/ 1766834 h 1772213"/>
                <a:gd name="connsiteX6" fmla="*/ 0 w 1821764"/>
                <a:gd name="connsiteY6" fmla="*/ 0 h 1772213"/>
                <a:gd name="connsiteX0" fmla="*/ 0 w 1821764"/>
                <a:gd name="connsiteY0" fmla="*/ 0 h 1772213"/>
                <a:gd name="connsiteX1" fmla="*/ 1814961 w 1821764"/>
                <a:gd name="connsiteY1" fmla="*/ 0 h 1772213"/>
                <a:gd name="connsiteX2" fmla="*/ 1821764 w 1821764"/>
                <a:gd name="connsiteY2" fmla="*/ 1148506 h 1772213"/>
                <a:gd name="connsiteX3" fmla="*/ 907364 w 1821764"/>
                <a:gd name="connsiteY3" fmla="*/ 1164643 h 1772213"/>
                <a:gd name="connsiteX4" fmla="*/ 900561 w 1821764"/>
                <a:gd name="connsiteY4" fmla="*/ 1772213 h 1772213"/>
                <a:gd name="connsiteX5" fmla="*/ 0 w 1821764"/>
                <a:gd name="connsiteY5" fmla="*/ 1766834 h 1772213"/>
                <a:gd name="connsiteX6" fmla="*/ 0 w 1821764"/>
                <a:gd name="connsiteY6" fmla="*/ 0 h 1772213"/>
                <a:gd name="connsiteX0" fmla="*/ 0 w 1821764"/>
                <a:gd name="connsiteY0" fmla="*/ 0 h 1772213"/>
                <a:gd name="connsiteX1" fmla="*/ 1814961 w 1821764"/>
                <a:gd name="connsiteY1" fmla="*/ 0 h 1772213"/>
                <a:gd name="connsiteX2" fmla="*/ 1821764 w 1821764"/>
                <a:gd name="connsiteY2" fmla="*/ 1148506 h 1772213"/>
                <a:gd name="connsiteX3" fmla="*/ 912743 w 1821764"/>
                <a:gd name="connsiteY3" fmla="*/ 1137749 h 1772213"/>
                <a:gd name="connsiteX4" fmla="*/ 900561 w 1821764"/>
                <a:gd name="connsiteY4" fmla="*/ 1772213 h 1772213"/>
                <a:gd name="connsiteX5" fmla="*/ 0 w 1821764"/>
                <a:gd name="connsiteY5" fmla="*/ 1766834 h 1772213"/>
                <a:gd name="connsiteX6" fmla="*/ 0 w 1821764"/>
                <a:gd name="connsiteY6" fmla="*/ 0 h 1772213"/>
                <a:gd name="connsiteX0" fmla="*/ 0 w 1821764"/>
                <a:gd name="connsiteY0" fmla="*/ 0 h 1772213"/>
                <a:gd name="connsiteX1" fmla="*/ 1814961 w 1821764"/>
                <a:gd name="connsiteY1" fmla="*/ 0 h 1772213"/>
                <a:gd name="connsiteX2" fmla="*/ 1821764 w 1821764"/>
                <a:gd name="connsiteY2" fmla="*/ 1148506 h 1772213"/>
                <a:gd name="connsiteX3" fmla="*/ 912743 w 1821764"/>
                <a:gd name="connsiteY3" fmla="*/ 1137749 h 1772213"/>
                <a:gd name="connsiteX4" fmla="*/ 911318 w 1821764"/>
                <a:gd name="connsiteY4" fmla="*/ 1772213 h 1772213"/>
                <a:gd name="connsiteX5" fmla="*/ 0 w 1821764"/>
                <a:gd name="connsiteY5" fmla="*/ 1766834 h 1772213"/>
                <a:gd name="connsiteX6" fmla="*/ 0 w 1821764"/>
                <a:gd name="connsiteY6" fmla="*/ 0 h 177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1764" h="1772213">
                  <a:moveTo>
                    <a:pt x="0" y="0"/>
                  </a:moveTo>
                  <a:lnTo>
                    <a:pt x="1814961" y="0"/>
                  </a:lnTo>
                  <a:cubicBezTo>
                    <a:pt x="1817229" y="382835"/>
                    <a:pt x="1819496" y="765671"/>
                    <a:pt x="1821764" y="1148506"/>
                  </a:cubicBezTo>
                  <a:lnTo>
                    <a:pt x="912743" y="1137749"/>
                  </a:lnTo>
                  <a:cubicBezTo>
                    <a:pt x="910475" y="1340272"/>
                    <a:pt x="913586" y="1569690"/>
                    <a:pt x="911318" y="1772213"/>
                  </a:cubicBezTo>
                  <a:lnTo>
                    <a:pt x="0" y="1766834"/>
                  </a:lnTo>
                  <a:lnTo>
                    <a:pt x="0" y="0"/>
                  </a:lnTo>
                  <a:close/>
                </a:path>
              </a:pathLst>
            </a:custGeom>
            <a:noFill/>
            <a:ln w="127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50"/>
            </a:p>
          </p:txBody>
        </p:sp>
        <p:sp>
          <p:nvSpPr>
            <p:cNvPr id="14" name="Text Box 11">
              <a:extLst>
                <a:ext uri="{FF2B5EF4-FFF2-40B4-BE49-F238E27FC236}">
                  <a16:creationId xmlns:a16="http://schemas.microsoft.com/office/drawing/2014/main" id="{CF6547E5-D429-4627-ADEB-FE0132C94635}"/>
                </a:ext>
              </a:extLst>
            </p:cNvPr>
            <p:cNvSpPr txBox="1">
              <a:spLocks noChangeArrowheads="1"/>
            </p:cNvSpPr>
            <p:nvPr/>
          </p:nvSpPr>
          <p:spPr bwMode="auto">
            <a:xfrm>
              <a:off x="1244992" y="1490277"/>
              <a:ext cx="1040670"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950" dirty="0"/>
                <a:t>Reflective </a:t>
              </a:r>
            </a:p>
            <a:p>
              <a:pPr algn="ctr"/>
              <a:r>
                <a:rPr lang="en-US" altLang="en-US" sz="950" dirty="0"/>
                <a:t>phosphor wheel</a:t>
              </a:r>
            </a:p>
          </p:txBody>
        </p:sp>
      </p:grpSp>
      <p:sp>
        <p:nvSpPr>
          <p:cNvPr id="53" name="TextBox 52">
            <a:extLst>
              <a:ext uri="{FF2B5EF4-FFF2-40B4-BE49-F238E27FC236}">
                <a16:creationId xmlns:a16="http://schemas.microsoft.com/office/drawing/2014/main" id="{356AEEA1-8C4D-4B34-BF5E-19C0D4C41183}"/>
              </a:ext>
            </a:extLst>
          </p:cNvPr>
          <p:cNvSpPr txBox="1"/>
          <p:nvPr/>
        </p:nvSpPr>
        <p:spPr>
          <a:xfrm>
            <a:off x="1171067" y="1047254"/>
            <a:ext cx="493160" cy="530915"/>
          </a:xfrm>
          <a:prstGeom prst="rect">
            <a:avLst/>
          </a:prstGeom>
          <a:noFill/>
        </p:spPr>
        <p:txBody>
          <a:bodyPr wrap="square" rtlCol="0">
            <a:spAutoFit/>
          </a:bodyPr>
          <a:lstStyle/>
          <a:p>
            <a:r>
              <a:rPr lang="en-US" sz="950" dirty="0">
                <a:solidFill>
                  <a:srgbClr val="0070C0"/>
                </a:solidFill>
              </a:rPr>
              <a:t>Blue wrap path </a:t>
            </a:r>
          </a:p>
        </p:txBody>
      </p:sp>
      <p:sp>
        <p:nvSpPr>
          <p:cNvPr id="57" name="Text Box 11">
            <a:extLst>
              <a:ext uri="{FF2B5EF4-FFF2-40B4-BE49-F238E27FC236}">
                <a16:creationId xmlns:a16="http://schemas.microsoft.com/office/drawing/2014/main" id="{25A7B00E-B253-485D-8267-9BBC296423C2}"/>
              </a:ext>
            </a:extLst>
          </p:cNvPr>
          <p:cNvSpPr txBox="1">
            <a:spLocks noChangeArrowheads="1"/>
          </p:cNvSpPr>
          <p:nvPr/>
        </p:nvSpPr>
        <p:spPr bwMode="auto">
          <a:xfrm>
            <a:off x="100175" y="3287757"/>
            <a:ext cx="1457450" cy="238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950" dirty="0"/>
              <a:t>Laser spot on phosphor</a:t>
            </a:r>
          </a:p>
        </p:txBody>
      </p:sp>
      <p:sp>
        <p:nvSpPr>
          <p:cNvPr id="58" name="Line 14">
            <a:extLst>
              <a:ext uri="{FF2B5EF4-FFF2-40B4-BE49-F238E27FC236}">
                <a16:creationId xmlns:a16="http://schemas.microsoft.com/office/drawing/2014/main" id="{2CE4C40D-101F-4487-8A88-820ADD7F4EDA}"/>
              </a:ext>
            </a:extLst>
          </p:cNvPr>
          <p:cNvSpPr>
            <a:spLocks noChangeShapeType="1"/>
          </p:cNvSpPr>
          <p:nvPr/>
        </p:nvSpPr>
        <p:spPr bwMode="auto">
          <a:xfrm flipV="1">
            <a:off x="1539240" y="2779922"/>
            <a:ext cx="580493" cy="57109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950"/>
          </a:p>
        </p:txBody>
      </p:sp>
      <p:sp>
        <p:nvSpPr>
          <p:cNvPr id="62" name="TextBox 61">
            <a:extLst>
              <a:ext uri="{FF2B5EF4-FFF2-40B4-BE49-F238E27FC236}">
                <a16:creationId xmlns:a16="http://schemas.microsoft.com/office/drawing/2014/main" id="{848303CA-F8E6-4A6B-ACCB-413B676B9F33}"/>
              </a:ext>
            </a:extLst>
          </p:cNvPr>
          <p:cNvSpPr txBox="1"/>
          <p:nvPr/>
        </p:nvSpPr>
        <p:spPr>
          <a:xfrm>
            <a:off x="828900" y="656216"/>
            <a:ext cx="2581783" cy="369332"/>
          </a:xfrm>
          <a:prstGeom prst="rect">
            <a:avLst/>
          </a:prstGeom>
          <a:noFill/>
        </p:spPr>
        <p:txBody>
          <a:bodyPr wrap="square" rtlCol="0">
            <a:spAutoFit/>
          </a:bodyPr>
          <a:lstStyle/>
          <a:p>
            <a:pPr algn="ctr"/>
            <a:r>
              <a:rPr lang="en-US" b="1" dirty="0">
                <a:effectLst>
                  <a:outerShdw blurRad="38100" dist="38100" dir="2700000" algn="tl">
                    <a:srgbClr val="000000">
                      <a:alpha val="43137"/>
                    </a:srgbClr>
                  </a:outerShdw>
                </a:effectLst>
              </a:rPr>
              <a:t>Traditional layout</a:t>
            </a:r>
          </a:p>
        </p:txBody>
      </p:sp>
      <p:grpSp>
        <p:nvGrpSpPr>
          <p:cNvPr id="101" name="Group 100">
            <a:extLst>
              <a:ext uri="{FF2B5EF4-FFF2-40B4-BE49-F238E27FC236}">
                <a16:creationId xmlns:a16="http://schemas.microsoft.com/office/drawing/2014/main" id="{C7A766F8-9733-40B3-A493-CD69BAF98C0E}"/>
              </a:ext>
            </a:extLst>
          </p:cNvPr>
          <p:cNvGrpSpPr/>
          <p:nvPr/>
        </p:nvGrpSpPr>
        <p:grpSpPr>
          <a:xfrm>
            <a:off x="2970271" y="2172475"/>
            <a:ext cx="1345182" cy="1179524"/>
            <a:chOff x="7098366" y="2114391"/>
            <a:chExt cx="1345182" cy="1179524"/>
          </a:xfrm>
        </p:grpSpPr>
        <p:sp>
          <p:nvSpPr>
            <p:cNvPr id="102" name="Rectangle 4">
              <a:extLst>
                <a:ext uri="{FF2B5EF4-FFF2-40B4-BE49-F238E27FC236}">
                  <a16:creationId xmlns:a16="http://schemas.microsoft.com/office/drawing/2014/main" id="{AFF5F3AB-8F90-4F67-AE6C-950D6A890A91}"/>
                </a:ext>
              </a:extLst>
            </p:cNvPr>
            <p:cNvSpPr>
              <a:spLocks noChangeArrowheads="1"/>
            </p:cNvSpPr>
            <p:nvPr/>
          </p:nvSpPr>
          <p:spPr bwMode="auto">
            <a:xfrm>
              <a:off x="7932471" y="2683640"/>
              <a:ext cx="506186" cy="177426"/>
            </a:xfrm>
            <a:prstGeom prst="rect">
              <a:avLst/>
            </a:prstGeom>
            <a:solidFill>
              <a:schemeClr val="bg1">
                <a:lumMod val="65000"/>
              </a:schemeClr>
            </a:solidFill>
            <a:ln w="9525">
              <a:solidFill>
                <a:schemeClr val="tx1"/>
              </a:solidFill>
              <a:miter lim="800000"/>
              <a:headEnd/>
              <a:tailEnd/>
            </a:ln>
            <a:effectLst/>
          </p:spPr>
          <p:txBody>
            <a:bodyPr wrap="none" anchor="ctr"/>
            <a:lstStyle/>
            <a:p>
              <a:endParaRPr lang="en-US" sz="950"/>
            </a:p>
          </p:txBody>
        </p:sp>
        <p:pic>
          <p:nvPicPr>
            <p:cNvPr id="103" name="Picture 4" descr="Color wheel DLP - projectorjunkies">
              <a:extLst>
                <a:ext uri="{FF2B5EF4-FFF2-40B4-BE49-F238E27FC236}">
                  <a16:creationId xmlns:a16="http://schemas.microsoft.com/office/drawing/2014/main" id="{75B726E0-AF33-49CA-8FA0-D324E99623B6}"/>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335598">
              <a:off x="7098366" y="2114391"/>
              <a:ext cx="871316" cy="992272"/>
            </a:xfrm>
            <a:prstGeom prst="rect">
              <a:avLst/>
            </a:prstGeom>
            <a:noFill/>
            <a:scene3d>
              <a:camera prst="orthographicFront">
                <a:rot lat="19860392" lon="4188805" rev="20879795"/>
              </a:camera>
              <a:lightRig rig="threePt" dir="t"/>
            </a:scene3d>
            <a:extLst>
              <a:ext uri="{909E8E84-426E-40DD-AFC4-6F175D3DCCD1}">
                <a14:hiddenFill xmlns:a14="http://schemas.microsoft.com/office/drawing/2010/main">
                  <a:solidFill>
                    <a:srgbClr val="FFFFFF"/>
                  </a:solidFill>
                </a14:hiddenFill>
              </a:ext>
            </a:extLst>
          </p:spPr>
        </p:pic>
        <p:sp>
          <p:nvSpPr>
            <p:cNvPr id="104" name="Text Box 9">
              <a:extLst>
                <a:ext uri="{FF2B5EF4-FFF2-40B4-BE49-F238E27FC236}">
                  <a16:creationId xmlns:a16="http://schemas.microsoft.com/office/drawing/2014/main" id="{89B35A0E-17C1-4C7F-ADA6-8223BC4DE24B}"/>
                </a:ext>
              </a:extLst>
            </p:cNvPr>
            <p:cNvSpPr txBox="1">
              <a:spLocks noChangeArrowheads="1"/>
            </p:cNvSpPr>
            <p:nvPr/>
          </p:nvSpPr>
          <p:spPr bwMode="auto">
            <a:xfrm>
              <a:off x="7888588" y="2651137"/>
              <a:ext cx="554960" cy="238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950" dirty="0"/>
                <a:t>Tunnel</a:t>
              </a:r>
            </a:p>
          </p:txBody>
        </p:sp>
        <p:sp>
          <p:nvSpPr>
            <p:cNvPr id="105" name="TextBox 104">
              <a:extLst>
                <a:ext uri="{FF2B5EF4-FFF2-40B4-BE49-F238E27FC236}">
                  <a16:creationId xmlns:a16="http://schemas.microsoft.com/office/drawing/2014/main" id="{794DF2F7-C984-4254-B924-2B2A20E20D0B}"/>
                </a:ext>
              </a:extLst>
            </p:cNvPr>
            <p:cNvSpPr txBox="1"/>
            <p:nvPr/>
          </p:nvSpPr>
          <p:spPr>
            <a:xfrm>
              <a:off x="7220685" y="2909194"/>
              <a:ext cx="826713" cy="384721"/>
            </a:xfrm>
            <a:prstGeom prst="rect">
              <a:avLst/>
            </a:prstGeom>
            <a:noFill/>
          </p:spPr>
          <p:txBody>
            <a:bodyPr wrap="square" rtlCol="0">
              <a:spAutoFit/>
            </a:bodyPr>
            <a:lstStyle/>
            <a:p>
              <a:r>
                <a:rPr lang="en-US" sz="950" dirty="0"/>
                <a:t>Color filter wheel</a:t>
              </a:r>
            </a:p>
          </p:txBody>
        </p:sp>
        <p:sp>
          <p:nvSpPr>
            <p:cNvPr id="106" name="Line 28">
              <a:extLst>
                <a:ext uri="{FF2B5EF4-FFF2-40B4-BE49-F238E27FC236}">
                  <a16:creationId xmlns:a16="http://schemas.microsoft.com/office/drawing/2014/main" id="{C50367F7-B09C-4BE9-8CDB-83833625D94E}"/>
                </a:ext>
              </a:extLst>
            </p:cNvPr>
            <p:cNvSpPr>
              <a:spLocks noChangeShapeType="1"/>
            </p:cNvSpPr>
            <p:nvPr/>
          </p:nvSpPr>
          <p:spPr bwMode="auto">
            <a:xfrm>
              <a:off x="7578344" y="2811939"/>
              <a:ext cx="252571" cy="0"/>
            </a:xfrm>
            <a:prstGeom prst="line">
              <a:avLst/>
            </a:prstGeom>
            <a:noFill/>
            <a:ln w="38100">
              <a:solidFill>
                <a:srgbClr val="66FF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950"/>
            </a:p>
          </p:txBody>
        </p:sp>
        <p:sp>
          <p:nvSpPr>
            <p:cNvPr id="107" name="Line 29">
              <a:extLst>
                <a:ext uri="{FF2B5EF4-FFF2-40B4-BE49-F238E27FC236}">
                  <a16:creationId xmlns:a16="http://schemas.microsoft.com/office/drawing/2014/main" id="{9543B4BF-D082-464A-8460-8CEB7180F315}"/>
                </a:ext>
              </a:extLst>
            </p:cNvPr>
            <p:cNvSpPr>
              <a:spLocks noChangeShapeType="1"/>
            </p:cNvSpPr>
            <p:nvPr/>
          </p:nvSpPr>
          <p:spPr bwMode="auto">
            <a:xfrm>
              <a:off x="7578344" y="2884900"/>
              <a:ext cx="252571" cy="0"/>
            </a:xfrm>
            <a:prstGeom prst="line">
              <a:avLst/>
            </a:prstGeom>
            <a:noFill/>
            <a:ln w="381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950"/>
            </a:p>
          </p:txBody>
        </p:sp>
      </p:grpSp>
      <p:grpSp>
        <p:nvGrpSpPr>
          <p:cNvPr id="5" name="Group 4">
            <a:extLst>
              <a:ext uri="{FF2B5EF4-FFF2-40B4-BE49-F238E27FC236}">
                <a16:creationId xmlns:a16="http://schemas.microsoft.com/office/drawing/2014/main" id="{7FDDD059-426B-4DB4-AA0B-EFBE458E7656}"/>
              </a:ext>
            </a:extLst>
          </p:cNvPr>
          <p:cNvGrpSpPr/>
          <p:nvPr/>
        </p:nvGrpSpPr>
        <p:grpSpPr>
          <a:xfrm>
            <a:off x="4994578" y="753620"/>
            <a:ext cx="3635913" cy="3391184"/>
            <a:chOff x="4994578" y="753620"/>
            <a:chExt cx="3635913" cy="3391184"/>
          </a:xfrm>
        </p:grpSpPr>
        <p:sp>
          <p:nvSpPr>
            <p:cNvPr id="67" name="TextBox 66">
              <a:extLst>
                <a:ext uri="{FF2B5EF4-FFF2-40B4-BE49-F238E27FC236}">
                  <a16:creationId xmlns:a16="http://schemas.microsoft.com/office/drawing/2014/main" id="{C4B2E523-8C20-4AF1-82D4-104D5551C6DD}"/>
                </a:ext>
              </a:extLst>
            </p:cNvPr>
            <p:cNvSpPr txBox="1"/>
            <p:nvPr/>
          </p:nvSpPr>
          <p:spPr>
            <a:xfrm>
              <a:off x="5677842" y="753620"/>
              <a:ext cx="2581783" cy="553998"/>
            </a:xfrm>
            <a:prstGeom prst="rect">
              <a:avLst/>
            </a:prstGeom>
            <a:noFill/>
          </p:spPr>
          <p:txBody>
            <a:bodyPr wrap="square" rtlCol="0">
              <a:spAutoFit/>
            </a:bodyPr>
            <a:lstStyle/>
            <a:p>
              <a:pPr algn="ctr"/>
              <a:r>
                <a:rPr lang="en-US" b="1" dirty="0">
                  <a:effectLst>
                    <a:outerShdw blurRad="38100" dist="38100" dir="2700000" algn="tl">
                      <a:srgbClr val="000000">
                        <a:alpha val="43137"/>
                      </a:srgbClr>
                    </a:outerShdw>
                  </a:effectLst>
                </a:rPr>
                <a:t>Compact layout </a:t>
              </a:r>
              <a:r>
                <a:rPr lang="en-US" sz="1200" b="1" dirty="0">
                  <a:effectLst>
                    <a:outerShdw blurRad="38100" dist="38100" dir="2700000" algn="tl">
                      <a:srgbClr val="000000">
                        <a:alpha val="43137"/>
                      </a:srgbClr>
                    </a:outerShdw>
                  </a:effectLst>
                </a:rPr>
                <a:t>(eliminating blue wrap path)</a:t>
              </a:r>
              <a:endParaRPr lang="en-US" sz="1400" b="1" dirty="0">
                <a:effectLst>
                  <a:outerShdw blurRad="38100" dist="38100" dir="2700000" algn="tl">
                    <a:srgbClr val="000000">
                      <a:alpha val="43137"/>
                    </a:srgbClr>
                  </a:outerShdw>
                </a:effectLst>
              </a:endParaRPr>
            </a:p>
          </p:txBody>
        </p:sp>
        <p:grpSp>
          <p:nvGrpSpPr>
            <p:cNvPr id="100" name="Group 99">
              <a:extLst>
                <a:ext uri="{FF2B5EF4-FFF2-40B4-BE49-F238E27FC236}">
                  <a16:creationId xmlns:a16="http://schemas.microsoft.com/office/drawing/2014/main" id="{FB4CB0C0-27B6-45F9-9D71-9C1E3BF86BBD}"/>
                </a:ext>
              </a:extLst>
            </p:cNvPr>
            <p:cNvGrpSpPr/>
            <p:nvPr/>
          </p:nvGrpSpPr>
          <p:grpSpPr>
            <a:xfrm>
              <a:off x="5237179" y="1385955"/>
              <a:ext cx="3393312" cy="2758849"/>
              <a:chOff x="5085905" y="1882281"/>
              <a:chExt cx="3393312" cy="2758849"/>
            </a:xfrm>
          </p:grpSpPr>
          <p:pic>
            <p:nvPicPr>
              <p:cNvPr id="68" name="Picture 67">
                <a:extLst>
                  <a:ext uri="{FF2B5EF4-FFF2-40B4-BE49-F238E27FC236}">
                    <a16:creationId xmlns:a16="http://schemas.microsoft.com/office/drawing/2014/main" id="{107702F0-49F5-46E5-9538-43AA1C3401D3}"/>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961825">
                <a:off x="6509738" y="3704534"/>
                <a:ext cx="972653" cy="900539"/>
              </a:xfrm>
              <a:prstGeom prst="rect">
                <a:avLst/>
              </a:prstGeom>
            </p:spPr>
          </p:pic>
          <p:grpSp>
            <p:nvGrpSpPr>
              <p:cNvPr id="88" name="Group 87">
                <a:extLst>
                  <a:ext uri="{FF2B5EF4-FFF2-40B4-BE49-F238E27FC236}">
                    <a16:creationId xmlns:a16="http://schemas.microsoft.com/office/drawing/2014/main" id="{C9430297-784F-414E-9383-AFE5D91F5D25}"/>
                  </a:ext>
                </a:extLst>
              </p:cNvPr>
              <p:cNvGrpSpPr/>
              <p:nvPr/>
            </p:nvGrpSpPr>
            <p:grpSpPr>
              <a:xfrm>
                <a:off x="5085905" y="1882281"/>
                <a:ext cx="3393312" cy="2490490"/>
                <a:chOff x="5085905" y="1882281"/>
                <a:chExt cx="3393312" cy="2490490"/>
              </a:xfrm>
            </p:grpSpPr>
            <p:pic>
              <p:nvPicPr>
                <p:cNvPr id="69" name="Picture 2">
                  <a:extLst>
                    <a:ext uri="{FF2B5EF4-FFF2-40B4-BE49-F238E27FC236}">
                      <a16:creationId xmlns:a16="http://schemas.microsoft.com/office/drawing/2014/main" id="{66AF4A0D-FA95-4CCE-87C1-650936BB6BE6}"/>
                    </a:ext>
                  </a:extLst>
                </p:cNvPr>
                <p:cNvPicPr>
                  <a:picLocks noChangeAspect="1" noChangeArrowheads="1"/>
                </p:cNvPicPr>
                <p:nvPr/>
              </p:nvPicPr>
              <p:blipFill rotWithShape="1">
                <a:blip r:embed="rId5">
                  <a:clrChange>
                    <a:clrFrom>
                      <a:srgbClr val="FFFBF0"/>
                    </a:clrFrom>
                    <a:clrTo>
                      <a:srgbClr val="FFFBF0">
                        <a:alpha val="0"/>
                      </a:srgbClr>
                    </a:clrTo>
                  </a:clrChange>
                  <a:extLst>
                    <a:ext uri="{28A0092B-C50C-407E-A947-70E740481C1C}">
                      <a14:useLocalDpi xmlns:a14="http://schemas.microsoft.com/office/drawing/2010/main" val="0"/>
                    </a:ext>
                  </a:extLst>
                </a:blip>
                <a:srcRect/>
                <a:stretch/>
              </p:blipFill>
              <p:spPr bwMode="auto">
                <a:xfrm rot="5400000">
                  <a:off x="6837315" y="3191455"/>
                  <a:ext cx="368864" cy="1001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TextBox 69">
                  <a:extLst>
                    <a:ext uri="{FF2B5EF4-FFF2-40B4-BE49-F238E27FC236}">
                      <a16:creationId xmlns:a16="http://schemas.microsoft.com/office/drawing/2014/main" id="{A721F6EE-45C7-41AA-8304-E8F7CDC632D9}"/>
                    </a:ext>
                  </a:extLst>
                </p:cNvPr>
                <p:cNvSpPr txBox="1"/>
                <p:nvPr/>
              </p:nvSpPr>
              <p:spPr>
                <a:xfrm>
                  <a:off x="7380759" y="3988050"/>
                  <a:ext cx="1098458" cy="384721"/>
                </a:xfrm>
                <a:prstGeom prst="rect">
                  <a:avLst/>
                </a:prstGeom>
                <a:noFill/>
              </p:spPr>
              <p:txBody>
                <a:bodyPr wrap="square" rtlCol="0">
                  <a:spAutoFit/>
                </a:bodyPr>
                <a:lstStyle/>
                <a:p>
                  <a:r>
                    <a:rPr lang="en-US" sz="950" dirty="0"/>
                    <a:t>Blue laser module</a:t>
                  </a:r>
                </a:p>
              </p:txBody>
            </p:sp>
            <p:pic>
              <p:nvPicPr>
                <p:cNvPr id="71" name="Picture 2">
                  <a:extLst>
                    <a:ext uri="{FF2B5EF4-FFF2-40B4-BE49-F238E27FC236}">
                      <a16:creationId xmlns:a16="http://schemas.microsoft.com/office/drawing/2014/main" id="{8E8A1AD3-B56B-4855-8D3F-00726252897B}"/>
                    </a:ext>
                  </a:extLst>
                </p:cNvPr>
                <p:cNvPicPr>
                  <a:picLocks noChangeAspect="1" noChangeArrowheads="1"/>
                </p:cNvPicPr>
                <p:nvPr/>
              </p:nvPicPr>
              <p:blipFill rotWithShape="1">
                <a:blip r:embed="rId7">
                  <a:clrChange>
                    <a:clrFrom>
                      <a:srgbClr val="FFFBF0"/>
                    </a:clrFrom>
                    <a:clrTo>
                      <a:srgbClr val="FFFBF0">
                        <a:alpha val="0"/>
                      </a:srgbClr>
                    </a:clrTo>
                  </a:clrChange>
                  <a:extLst>
                    <a:ext uri="{28A0092B-C50C-407E-A947-70E740481C1C}">
                      <a14:useLocalDpi xmlns:a14="http://schemas.microsoft.com/office/drawing/2010/main" val="0"/>
                    </a:ext>
                  </a:extLst>
                </a:blip>
                <a:srcRect/>
                <a:stretch/>
              </p:blipFill>
              <p:spPr bwMode="auto">
                <a:xfrm>
                  <a:off x="6364776" y="2526521"/>
                  <a:ext cx="972147" cy="568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Picture 65">
                  <a:extLst>
                    <a:ext uri="{FF2B5EF4-FFF2-40B4-BE49-F238E27FC236}">
                      <a16:creationId xmlns:a16="http://schemas.microsoft.com/office/drawing/2014/main" id="{18B2F6E8-2AD2-469D-BF36-28EF010840A5}"/>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97859" y="1882281"/>
                  <a:ext cx="628650" cy="1285875"/>
                </a:xfrm>
                <a:prstGeom prst="rect">
                  <a:avLst/>
                </a:prstGeom>
              </p:spPr>
            </p:pic>
            <p:pic>
              <p:nvPicPr>
                <p:cNvPr id="76" name="Picture 2" descr="Ceramic Phosphor In Glass CPIG">
                  <a:extLst>
                    <a:ext uri="{FF2B5EF4-FFF2-40B4-BE49-F238E27FC236}">
                      <a16:creationId xmlns:a16="http://schemas.microsoft.com/office/drawing/2014/main" id="{E35D89CD-10F7-4A2D-AAEE-4B251A5CF7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5905" y="2270569"/>
                  <a:ext cx="831382" cy="660309"/>
                </a:xfrm>
                <a:prstGeom prst="rect">
                  <a:avLst/>
                </a:prstGeom>
                <a:noFill/>
                <a:extLst>
                  <a:ext uri="{909E8E84-426E-40DD-AFC4-6F175D3DCCD1}">
                    <a14:hiddenFill xmlns:a14="http://schemas.microsoft.com/office/drawing/2010/main">
                      <a:solidFill>
                        <a:srgbClr val="FFFFFF"/>
                      </a:solidFill>
                    </a14:hiddenFill>
                  </a:ext>
                </a:extLst>
              </p:spPr>
            </p:pic>
            <p:sp>
              <p:nvSpPr>
                <p:cNvPr id="77" name="Line 12">
                  <a:extLst>
                    <a:ext uri="{FF2B5EF4-FFF2-40B4-BE49-F238E27FC236}">
                      <a16:creationId xmlns:a16="http://schemas.microsoft.com/office/drawing/2014/main" id="{B86103A4-DA75-4755-9E29-734800CD9153}"/>
                    </a:ext>
                  </a:extLst>
                </p:cNvPr>
                <p:cNvSpPr>
                  <a:spLocks noChangeShapeType="1"/>
                </p:cNvSpPr>
                <p:nvPr/>
              </p:nvSpPr>
              <p:spPr bwMode="auto">
                <a:xfrm flipV="1">
                  <a:off x="5775638" y="2811237"/>
                  <a:ext cx="46333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700"/>
                </a:p>
              </p:txBody>
            </p:sp>
            <p:sp>
              <p:nvSpPr>
                <p:cNvPr id="78" name="Text Box 11">
                  <a:extLst>
                    <a:ext uri="{FF2B5EF4-FFF2-40B4-BE49-F238E27FC236}">
                      <a16:creationId xmlns:a16="http://schemas.microsoft.com/office/drawing/2014/main" id="{F0F47DBE-13C6-4FA4-ABD3-5949833AB4D0}"/>
                    </a:ext>
                  </a:extLst>
                </p:cNvPr>
                <p:cNvSpPr txBox="1">
                  <a:spLocks noChangeArrowheads="1"/>
                </p:cNvSpPr>
                <p:nvPr/>
              </p:nvSpPr>
              <p:spPr bwMode="auto">
                <a:xfrm>
                  <a:off x="5114095" y="1947543"/>
                  <a:ext cx="81624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700" dirty="0"/>
                    <a:t>Reflective </a:t>
                  </a:r>
                </a:p>
                <a:p>
                  <a:pPr algn="ctr"/>
                  <a:r>
                    <a:rPr lang="en-US" altLang="en-US" sz="700" dirty="0"/>
                    <a:t>phosphor wheel</a:t>
                  </a:r>
                </a:p>
              </p:txBody>
            </p:sp>
            <p:pic>
              <p:nvPicPr>
                <p:cNvPr id="90" name="Picture 2">
                  <a:extLst>
                    <a:ext uri="{FF2B5EF4-FFF2-40B4-BE49-F238E27FC236}">
                      <a16:creationId xmlns:a16="http://schemas.microsoft.com/office/drawing/2014/main" id="{963EDAA3-D600-43B8-9289-6B5632BD27A0}"/>
                    </a:ext>
                  </a:extLst>
                </p:cNvPr>
                <p:cNvPicPr>
                  <a:picLocks noChangeAspect="1" noChangeArrowheads="1"/>
                </p:cNvPicPr>
                <p:nvPr/>
              </p:nvPicPr>
              <p:blipFill rotWithShape="1">
                <a:blip r:embed="rId9">
                  <a:clrChange>
                    <a:clrFrom>
                      <a:srgbClr val="FFFBF0"/>
                    </a:clrFrom>
                    <a:clrTo>
                      <a:srgbClr val="FFFBF0">
                        <a:alpha val="0"/>
                      </a:srgbClr>
                    </a:clrTo>
                  </a:clrChange>
                  <a:extLst>
                    <a:ext uri="{28A0092B-C50C-407E-A947-70E740481C1C}">
                      <a14:useLocalDpi xmlns:a14="http://schemas.microsoft.com/office/drawing/2010/main" val="0"/>
                    </a:ext>
                  </a:extLst>
                </a:blip>
                <a:srcRect/>
                <a:stretch/>
              </p:blipFill>
              <p:spPr bwMode="auto">
                <a:xfrm>
                  <a:off x="6520960" y="3142778"/>
                  <a:ext cx="739418" cy="256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 name="Rectangle 34">
                  <a:extLst>
                    <a:ext uri="{FF2B5EF4-FFF2-40B4-BE49-F238E27FC236}">
                      <a16:creationId xmlns:a16="http://schemas.microsoft.com/office/drawing/2014/main" id="{5DC7331C-9D74-4BBC-BF0C-63E51DD01F88}"/>
                    </a:ext>
                  </a:extLst>
                </p:cNvPr>
                <p:cNvSpPr>
                  <a:spLocks noChangeArrowheads="1"/>
                </p:cNvSpPr>
                <p:nvPr/>
              </p:nvSpPr>
              <p:spPr bwMode="auto">
                <a:xfrm>
                  <a:off x="6785778" y="3107112"/>
                  <a:ext cx="353808" cy="49121"/>
                </a:xfrm>
                <a:prstGeom prst="rect">
                  <a:avLst/>
                </a:prstGeom>
                <a:pattFill prst="diagBrick">
                  <a:fgClr>
                    <a:schemeClr val="bg2">
                      <a:lumMod val="75000"/>
                    </a:schemeClr>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700"/>
                </a:p>
              </p:txBody>
            </p:sp>
            <p:sp>
              <p:nvSpPr>
                <p:cNvPr id="89" name="Line 17">
                  <a:extLst>
                    <a:ext uri="{FF2B5EF4-FFF2-40B4-BE49-F238E27FC236}">
                      <a16:creationId xmlns:a16="http://schemas.microsoft.com/office/drawing/2014/main" id="{3710DFF6-2A1C-4D01-8BD4-E389122A922F}"/>
                    </a:ext>
                  </a:extLst>
                </p:cNvPr>
                <p:cNvSpPr>
                  <a:spLocks noChangeShapeType="1"/>
                </p:cNvSpPr>
                <p:nvPr/>
              </p:nvSpPr>
              <p:spPr bwMode="auto">
                <a:xfrm flipH="1" flipV="1">
                  <a:off x="6960108" y="2967278"/>
                  <a:ext cx="8627" cy="1119696"/>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700"/>
                </a:p>
              </p:txBody>
            </p:sp>
            <p:sp>
              <p:nvSpPr>
                <p:cNvPr id="92" name="Line 17">
                  <a:extLst>
                    <a:ext uri="{FF2B5EF4-FFF2-40B4-BE49-F238E27FC236}">
                      <a16:creationId xmlns:a16="http://schemas.microsoft.com/office/drawing/2014/main" id="{9C476304-6E8E-406B-B2BA-F22D85ABF022}"/>
                    </a:ext>
                  </a:extLst>
                </p:cNvPr>
                <p:cNvSpPr>
                  <a:spLocks noChangeShapeType="1"/>
                </p:cNvSpPr>
                <p:nvPr/>
              </p:nvSpPr>
              <p:spPr bwMode="auto">
                <a:xfrm flipH="1" flipV="1">
                  <a:off x="6554207" y="2952846"/>
                  <a:ext cx="414527" cy="7922"/>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700"/>
                </a:p>
              </p:txBody>
            </p:sp>
            <p:sp>
              <p:nvSpPr>
                <p:cNvPr id="93" name="Line 17">
                  <a:extLst>
                    <a:ext uri="{FF2B5EF4-FFF2-40B4-BE49-F238E27FC236}">
                      <a16:creationId xmlns:a16="http://schemas.microsoft.com/office/drawing/2014/main" id="{DF7AF66C-36B6-4760-9A48-AEB2B7429E10}"/>
                    </a:ext>
                  </a:extLst>
                </p:cNvPr>
                <p:cNvSpPr>
                  <a:spLocks noChangeShapeType="1"/>
                </p:cNvSpPr>
                <p:nvPr/>
              </p:nvSpPr>
              <p:spPr bwMode="auto">
                <a:xfrm flipH="1" flipV="1">
                  <a:off x="6305907" y="2811237"/>
                  <a:ext cx="248298" cy="129348"/>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700"/>
                </a:p>
              </p:txBody>
            </p:sp>
            <p:sp>
              <p:nvSpPr>
                <p:cNvPr id="94" name="Line 17">
                  <a:extLst>
                    <a:ext uri="{FF2B5EF4-FFF2-40B4-BE49-F238E27FC236}">
                      <a16:creationId xmlns:a16="http://schemas.microsoft.com/office/drawing/2014/main" id="{83A7492A-9485-4A94-907E-E8ADCD86D272}"/>
                    </a:ext>
                  </a:extLst>
                </p:cNvPr>
                <p:cNvSpPr>
                  <a:spLocks noChangeShapeType="1"/>
                </p:cNvSpPr>
                <p:nvPr/>
              </p:nvSpPr>
              <p:spPr bwMode="auto">
                <a:xfrm flipV="1">
                  <a:off x="6337650" y="2715720"/>
                  <a:ext cx="283492" cy="94782"/>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700"/>
                </a:p>
              </p:txBody>
            </p:sp>
            <p:sp>
              <p:nvSpPr>
                <p:cNvPr id="95" name="Line 17">
                  <a:extLst>
                    <a:ext uri="{FF2B5EF4-FFF2-40B4-BE49-F238E27FC236}">
                      <a16:creationId xmlns:a16="http://schemas.microsoft.com/office/drawing/2014/main" id="{07C564BD-D4A8-4D1D-94BC-65F17C9F8A8C}"/>
                    </a:ext>
                  </a:extLst>
                </p:cNvPr>
                <p:cNvSpPr>
                  <a:spLocks noChangeShapeType="1"/>
                </p:cNvSpPr>
                <p:nvPr/>
              </p:nvSpPr>
              <p:spPr bwMode="auto">
                <a:xfrm flipV="1">
                  <a:off x="6621142" y="2703459"/>
                  <a:ext cx="466917" cy="11525"/>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700"/>
                </a:p>
              </p:txBody>
            </p:sp>
            <p:sp>
              <p:nvSpPr>
                <p:cNvPr id="97" name="Line 26">
                  <a:extLst>
                    <a:ext uri="{FF2B5EF4-FFF2-40B4-BE49-F238E27FC236}">
                      <a16:creationId xmlns:a16="http://schemas.microsoft.com/office/drawing/2014/main" id="{3174E9DE-BD89-4A0B-9F18-DCBE631D03BA}"/>
                    </a:ext>
                  </a:extLst>
                </p:cNvPr>
                <p:cNvSpPr>
                  <a:spLocks noChangeShapeType="1"/>
                </p:cNvSpPr>
                <p:nvPr/>
              </p:nvSpPr>
              <p:spPr bwMode="auto">
                <a:xfrm>
                  <a:off x="6305908" y="2814340"/>
                  <a:ext cx="1507078" cy="27137"/>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700"/>
                </a:p>
              </p:txBody>
            </p:sp>
            <p:grpSp>
              <p:nvGrpSpPr>
                <p:cNvPr id="87" name="Group 86">
                  <a:extLst>
                    <a:ext uri="{FF2B5EF4-FFF2-40B4-BE49-F238E27FC236}">
                      <a16:creationId xmlns:a16="http://schemas.microsoft.com/office/drawing/2014/main" id="{612B6E34-E6E9-47EB-83DF-B7B34A89A05E}"/>
                    </a:ext>
                  </a:extLst>
                </p:cNvPr>
                <p:cNvGrpSpPr/>
                <p:nvPr/>
              </p:nvGrpSpPr>
              <p:grpSpPr>
                <a:xfrm>
                  <a:off x="7098366" y="2114391"/>
                  <a:ext cx="1337808" cy="1248867"/>
                  <a:chOff x="7098366" y="2114391"/>
                  <a:chExt cx="1337808" cy="1248867"/>
                </a:xfrm>
              </p:grpSpPr>
              <p:sp>
                <p:nvSpPr>
                  <p:cNvPr id="86" name="Rectangle 4">
                    <a:extLst>
                      <a:ext uri="{FF2B5EF4-FFF2-40B4-BE49-F238E27FC236}">
                        <a16:creationId xmlns:a16="http://schemas.microsoft.com/office/drawing/2014/main" id="{D1F8D163-9F7E-4F95-A280-76DD8F57B99F}"/>
                      </a:ext>
                    </a:extLst>
                  </p:cNvPr>
                  <p:cNvSpPr>
                    <a:spLocks noChangeArrowheads="1"/>
                  </p:cNvSpPr>
                  <p:nvPr/>
                </p:nvSpPr>
                <p:spPr bwMode="auto">
                  <a:xfrm>
                    <a:off x="7929988" y="2774408"/>
                    <a:ext cx="506186" cy="177426"/>
                  </a:xfrm>
                  <a:prstGeom prst="rect">
                    <a:avLst/>
                  </a:prstGeom>
                  <a:solidFill>
                    <a:schemeClr val="bg1">
                      <a:lumMod val="65000"/>
                    </a:schemeClr>
                  </a:solidFill>
                  <a:ln w="9525">
                    <a:solidFill>
                      <a:schemeClr val="tx1"/>
                    </a:solidFill>
                    <a:miter lim="800000"/>
                    <a:headEnd/>
                    <a:tailEnd/>
                  </a:ln>
                  <a:effectLst/>
                </p:spPr>
                <p:txBody>
                  <a:bodyPr wrap="none" anchor="ctr"/>
                  <a:lstStyle/>
                  <a:p>
                    <a:endParaRPr lang="en-US" sz="700"/>
                  </a:p>
                </p:txBody>
              </p:sp>
              <p:pic>
                <p:nvPicPr>
                  <p:cNvPr id="79" name="Picture 4" descr="Color wheel DLP - projectorjunkies">
                    <a:extLst>
                      <a:ext uri="{FF2B5EF4-FFF2-40B4-BE49-F238E27FC236}">
                        <a16:creationId xmlns:a16="http://schemas.microsoft.com/office/drawing/2014/main" id="{D6EC8576-AF99-48A4-AD1A-2E1FD3341CD7}"/>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335598">
                    <a:off x="7098366" y="2114391"/>
                    <a:ext cx="871316" cy="992272"/>
                  </a:xfrm>
                  <a:prstGeom prst="rect">
                    <a:avLst/>
                  </a:prstGeom>
                  <a:noFill/>
                  <a:scene3d>
                    <a:camera prst="orthographicFront">
                      <a:rot lat="19860392" lon="4188805" rev="20879795"/>
                    </a:camera>
                    <a:lightRig rig="threePt" dir="t"/>
                  </a:scene3d>
                  <a:extLst>
                    <a:ext uri="{909E8E84-426E-40DD-AFC4-6F175D3DCCD1}">
                      <a14:hiddenFill xmlns:a14="http://schemas.microsoft.com/office/drawing/2010/main">
                        <a:solidFill>
                          <a:srgbClr val="FFFFFF"/>
                        </a:solidFill>
                      </a14:hiddenFill>
                    </a:ext>
                  </a:extLst>
                </p:spPr>
              </p:pic>
              <p:sp>
                <p:nvSpPr>
                  <p:cNvPr id="80" name="Text Box 9">
                    <a:extLst>
                      <a:ext uri="{FF2B5EF4-FFF2-40B4-BE49-F238E27FC236}">
                        <a16:creationId xmlns:a16="http://schemas.microsoft.com/office/drawing/2014/main" id="{58C91DA8-6619-4E4A-8318-A5997195E661}"/>
                      </a:ext>
                    </a:extLst>
                  </p:cNvPr>
                  <p:cNvSpPr txBox="1">
                    <a:spLocks noChangeArrowheads="1"/>
                  </p:cNvSpPr>
                  <p:nvPr/>
                </p:nvSpPr>
                <p:spPr bwMode="auto">
                  <a:xfrm>
                    <a:off x="7948875" y="2774408"/>
                    <a:ext cx="457176"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700" dirty="0"/>
                      <a:t>Tunnel</a:t>
                    </a:r>
                  </a:p>
                </p:txBody>
              </p:sp>
              <p:sp>
                <p:nvSpPr>
                  <p:cNvPr id="81" name="TextBox 80">
                    <a:extLst>
                      <a:ext uri="{FF2B5EF4-FFF2-40B4-BE49-F238E27FC236}">
                        <a16:creationId xmlns:a16="http://schemas.microsoft.com/office/drawing/2014/main" id="{D2942068-259C-4294-82D5-C6BB3FBECDA1}"/>
                      </a:ext>
                    </a:extLst>
                  </p:cNvPr>
                  <p:cNvSpPr txBox="1"/>
                  <p:nvPr/>
                </p:nvSpPr>
                <p:spPr>
                  <a:xfrm>
                    <a:off x="7296704" y="3055481"/>
                    <a:ext cx="826713" cy="307777"/>
                  </a:xfrm>
                  <a:prstGeom prst="rect">
                    <a:avLst/>
                  </a:prstGeom>
                  <a:noFill/>
                </p:spPr>
                <p:txBody>
                  <a:bodyPr wrap="square" rtlCol="0">
                    <a:spAutoFit/>
                  </a:bodyPr>
                  <a:lstStyle/>
                  <a:p>
                    <a:r>
                      <a:rPr lang="en-US" sz="700" dirty="0"/>
                      <a:t>Color filter wheel</a:t>
                    </a:r>
                  </a:p>
                </p:txBody>
              </p:sp>
              <p:sp>
                <p:nvSpPr>
                  <p:cNvPr id="98" name="Line 28">
                    <a:extLst>
                      <a:ext uri="{FF2B5EF4-FFF2-40B4-BE49-F238E27FC236}">
                        <a16:creationId xmlns:a16="http://schemas.microsoft.com/office/drawing/2014/main" id="{7327FA85-A71B-410F-B411-25B4670C21C7}"/>
                      </a:ext>
                    </a:extLst>
                  </p:cNvPr>
                  <p:cNvSpPr>
                    <a:spLocks noChangeShapeType="1"/>
                  </p:cNvSpPr>
                  <p:nvPr/>
                </p:nvSpPr>
                <p:spPr bwMode="auto">
                  <a:xfrm>
                    <a:off x="7578345" y="2680655"/>
                    <a:ext cx="252571" cy="0"/>
                  </a:xfrm>
                  <a:prstGeom prst="line">
                    <a:avLst/>
                  </a:prstGeom>
                  <a:noFill/>
                  <a:ln w="38100">
                    <a:solidFill>
                      <a:srgbClr val="66FF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700"/>
                  </a:p>
                </p:txBody>
              </p:sp>
              <p:sp>
                <p:nvSpPr>
                  <p:cNvPr id="99" name="Line 29">
                    <a:extLst>
                      <a:ext uri="{FF2B5EF4-FFF2-40B4-BE49-F238E27FC236}">
                        <a16:creationId xmlns:a16="http://schemas.microsoft.com/office/drawing/2014/main" id="{0565DBFB-DBAB-4A94-BB90-16E8C3341E38}"/>
                      </a:ext>
                    </a:extLst>
                  </p:cNvPr>
                  <p:cNvSpPr>
                    <a:spLocks noChangeShapeType="1"/>
                  </p:cNvSpPr>
                  <p:nvPr/>
                </p:nvSpPr>
                <p:spPr bwMode="auto">
                  <a:xfrm>
                    <a:off x="7578345" y="2940585"/>
                    <a:ext cx="252571" cy="0"/>
                  </a:xfrm>
                  <a:prstGeom prst="line">
                    <a:avLst/>
                  </a:prstGeom>
                  <a:noFill/>
                  <a:ln w="381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700"/>
                  </a:p>
                </p:txBody>
              </p:sp>
            </p:grpSp>
            <p:sp>
              <p:nvSpPr>
                <p:cNvPr id="96" name="Line 17">
                  <a:extLst>
                    <a:ext uri="{FF2B5EF4-FFF2-40B4-BE49-F238E27FC236}">
                      <a16:creationId xmlns:a16="http://schemas.microsoft.com/office/drawing/2014/main" id="{3C41F1CC-30E3-4775-BFE0-51599AC26B73}"/>
                    </a:ext>
                  </a:extLst>
                </p:cNvPr>
                <p:cNvSpPr>
                  <a:spLocks noChangeShapeType="1"/>
                </p:cNvSpPr>
                <p:nvPr/>
              </p:nvSpPr>
              <p:spPr bwMode="auto">
                <a:xfrm>
                  <a:off x="7088059" y="2700007"/>
                  <a:ext cx="742858" cy="8504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700"/>
                </a:p>
              </p:txBody>
            </p:sp>
          </p:grpSp>
        </p:grpSp>
        <p:sp>
          <p:nvSpPr>
            <p:cNvPr id="110" name="Text Box 9">
              <a:extLst>
                <a:ext uri="{FF2B5EF4-FFF2-40B4-BE49-F238E27FC236}">
                  <a16:creationId xmlns:a16="http://schemas.microsoft.com/office/drawing/2014/main" id="{71389DB9-D11A-42CA-8C9B-2022443DCD31}"/>
                </a:ext>
              </a:extLst>
            </p:cNvPr>
            <p:cNvSpPr txBox="1">
              <a:spLocks noChangeArrowheads="1"/>
            </p:cNvSpPr>
            <p:nvPr/>
          </p:nvSpPr>
          <p:spPr bwMode="auto">
            <a:xfrm>
              <a:off x="6541180" y="1813777"/>
              <a:ext cx="49244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700" dirty="0"/>
                <a:t>Blue</a:t>
              </a:r>
            </a:p>
            <a:p>
              <a:r>
                <a:rPr lang="en-US" altLang="en-US" sz="700" dirty="0"/>
                <a:t>dichroic</a:t>
              </a:r>
            </a:p>
          </p:txBody>
        </p:sp>
        <p:sp>
          <p:nvSpPr>
            <p:cNvPr id="108" name="TextBox 107">
              <a:extLst>
                <a:ext uri="{FF2B5EF4-FFF2-40B4-BE49-F238E27FC236}">
                  <a16:creationId xmlns:a16="http://schemas.microsoft.com/office/drawing/2014/main" id="{DF6FC9AC-D10F-4C2D-A95C-441B37966533}"/>
                </a:ext>
              </a:extLst>
            </p:cNvPr>
            <p:cNvSpPr txBox="1"/>
            <p:nvPr/>
          </p:nvSpPr>
          <p:spPr>
            <a:xfrm>
              <a:off x="5816066" y="2589052"/>
              <a:ext cx="911061" cy="307777"/>
            </a:xfrm>
            <a:prstGeom prst="rect">
              <a:avLst/>
            </a:prstGeom>
            <a:noFill/>
          </p:spPr>
          <p:txBody>
            <a:bodyPr wrap="square" rtlCol="0">
              <a:spAutoFit/>
            </a:bodyPr>
            <a:lstStyle/>
            <a:p>
              <a:r>
                <a:rPr lang="en-US" sz="700" dirty="0"/>
                <a:t>Focusing/ collecting optics</a:t>
              </a:r>
            </a:p>
          </p:txBody>
        </p:sp>
        <p:sp>
          <p:nvSpPr>
            <p:cNvPr id="112" name="TextBox 111">
              <a:extLst>
                <a:ext uri="{FF2B5EF4-FFF2-40B4-BE49-F238E27FC236}">
                  <a16:creationId xmlns:a16="http://schemas.microsoft.com/office/drawing/2014/main" id="{271C91B9-4387-4EFF-B843-0B88B9074BC0}"/>
                </a:ext>
              </a:extLst>
            </p:cNvPr>
            <p:cNvSpPr txBox="1"/>
            <p:nvPr/>
          </p:nvSpPr>
          <p:spPr>
            <a:xfrm>
              <a:off x="6570151" y="2755838"/>
              <a:ext cx="578629" cy="415498"/>
            </a:xfrm>
            <a:prstGeom prst="rect">
              <a:avLst/>
            </a:prstGeom>
            <a:noFill/>
          </p:spPr>
          <p:txBody>
            <a:bodyPr wrap="square" rtlCol="0">
              <a:spAutoFit/>
            </a:bodyPr>
            <a:lstStyle/>
            <a:p>
              <a:r>
                <a:rPr lang="en-US" sz="700" dirty="0"/>
                <a:t>Beam reducing optics</a:t>
              </a:r>
            </a:p>
          </p:txBody>
        </p:sp>
        <p:sp>
          <p:nvSpPr>
            <p:cNvPr id="113" name="Line 36">
              <a:extLst>
                <a:ext uri="{FF2B5EF4-FFF2-40B4-BE49-F238E27FC236}">
                  <a16:creationId xmlns:a16="http://schemas.microsoft.com/office/drawing/2014/main" id="{B0714F8D-4D82-455C-A354-87CABE6ED53F}"/>
                </a:ext>
              </a:extLst>
            </p:cNvPr>
            <p:cNvSpPr>
              <a:spLocks noChangeShapeType="1"/>
            </p:cNvSpPr>
            <p:nvPr/>
          </p:nvSpPr>
          <p:spPr bwMode="auto">
            <a:xfrm flipV="1">
              <a:off x="6344265" y="2460554"/>
              <a:ext cx="243054" cy="23732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700"/>
            </a:p>
          </p:txBody>
        </p:sp>
        <p:sp>
          <p:nvSpPr>
            <p:cNvPr id="114" name="TextBox 113">
              <a:extLst>
                <a:ext uri="{FF2B5EF4-FFF2-40B4-BE49-F238E27FC236}">
                  <a16:creationId xmlns:a16="http://schemas.microsoft.com/office/drawing/2014/main" id="{B729C814-3502-44EA-B6AD-3584E2CF2FFD}"/>
                </a:ext>
              </a:extLst>
            </p:cNvPr>
            <p:cNvSpPr txBox="1"/>
            <p:nvPr/>
          </p:nvSpPr>
          <p:spPr>
            <a:xfrm>
              <a:off x="7015197" y="1859954"/>
              <a:ext cx="705659" cy="307777"/>
            </a:xfrm>
            <a:prstGeom prst="rect">
              <a:avLst/>
            </a:prstGeom>
            <a:noFill/>
          </p:spPr>
          <p:txBody>
            <a:bodyPr wrap="square" rtlCol="0">
              <a:spAutoFit/>
            </a:bodyPr>
            <a:lstStyle/>
            <a:p>
              <a:r>
                <a:rPr lang="en-US" sz="700" dirty="0"/>
                <a:t>Condenser lens</a:t>
              </a:r>
            </a:p>
          </p:txBody>
        </p:sp>
        <p:sp>
          <p:nvSpPr>
            <p:cNvPr id="116" name="Text Box 35">
              <a:extLst>
                <a:ext uri="{FF2B5EF4-FFF2-40B4-BE49-F238E27FC236}">
                  <a16:creationId xmlns:a16="http://schemas.microsoft.com/office/drawing/2014/main" id="{A0198686-A0C5-42A1-A523-67CF8B732868}"/>
                </a:ext>
              </a:extLst>
            </p:cNvPr>
            <p:cNvSpPr txBox="1">
              <a:spLocks noChangeArrowheads="1"/>
            </p:cNvSpPr>
            <p:nvPr/>
          </p:nvSpPr>
          <p:spPr bwMode="auto">
            <a:xfrm>
              <a:off x="4994578" y="3000554"/>
              <a:ext cx="154545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700" dirty="0"/>
                <a:t>Laser beam spot diffuser/shaper (i.e. lens array)</a:t>
              </a:r>
            </a:p>
          </p:txBody>
        </p:sp>
        <p:sp>
          <p:nvSpPr>
            <p:cNvPr id="117" name="Line 36">
              <a:extLst>
                <a:ext uri="{FF2B5EF4-FFF2-40B4-BE49-F238E27FC236}">
                  <a16:creationId xmlns:a16="http://schemas.microsoft.com/office/drawing/2014/main" id="{950B40C3-D176-44CE-9CC2-C4E53AB4BCCE}"/>
                </a:ext>
              </a:extLst>
            </p:cNvPr>
            <p:cNvSpPr>
              <a:spLocks noChangeShapeType="1"/>
            </p:cNvSpPr>
            <p:nvPr/>
          </p:nvSpPr>
          <p:spPr bwMode="auto">
            <a:xfrm flipV="1">
              <a:off x="6362999" y="2627712"/>
              <a:ext cx="561292" cy="43717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700"/>
            </a:p>
          </p:txBody>
        </p:sp>
      </p:grpSp>
    </p:spTree>
    <p:extLst>
      <p:ext uri="{BB962C8B-B14F-4D97-AF65-F5344CB8AC3E}">
        <p14:creationId xmlns:p14="http://schemas.microsoft.com/office/powerpoint/2010/main" val="24590076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extBox 120">
            <a:extLst>
              <a:ext uri="{FF2B5EF4-FFF2-40B4-BE49-F238E27FC236}">
                <a16:creationId xmlns:a16="http://schemas.microsoft.com/office/drawing/2014/main" id="{F221AF77-ECD6-481F-84A4-8106C57AB289}"/>
              </a:ext>
            </a:extLst>
          </p:cNvPr>
          <p:cNvSpPr txBox="1"/>
          <p:nvPr/>
        </p:nvSpPr>
        <p:spPr>
          <a:xfrm>
            <a:off x="4824749" y="37069"/>
            <a:ext cx="3823936" cy="738664"/>
          </a:xfrm>
          <a:prstGeom prst="rect">
            <a:avLst/>
          </a:prstGeom>
          <a:solidFill>
            <a:srgbClr val="FFC000"/>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MSW </a:t>
            </a:r>
            <a:r>
              <a:rPr kumimoji="0" lang="en-US" sz="1800" b="1"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Arial" charset="0"/>
                <a:ea typeface="+mn-ea"/>
                <a:cs typeface="+mn-cs"/>
              </a:rPr>
              <a:t>LaPh</a:t>
            </a:r>
            <a:r>
              <a:rPr kumimoji="0" lang="en-U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 architectures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charset="0"/>
                <a:ea typeface="+mn-ea"/>
                <a:cs typeface="+mn-cs"/>
              </a:rPr>
              <a:t>(single wheel, fly’s eye)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charset="0"/>
                <a:ea typeface="+mn-ea"/>
                <a:cs typeface="+mn-cs"/>
              </a:rPr>
              <a:t>  Reflective		 Transmissive</a:t>
            </a:r>
          </a:p>
        </p:txBody>
      </p:sp>
      <p:sp>
        <p:nvSpPr>
          <p:cNvPr id="160" name="TextBox 159">
            <a:extLst>
              <a:ext uri="{FF2B5EF4-FFF2-40B4-BE49-F238E27FC236}">
                <a16:creationId xmlns:a16="http://schemas.microsoft.com/office/drawing/2014/main" id="{E0D11A6F-5884-4F81-B1FB-C0784BA1A6FD}"/>
              </a:ext>
            </a:extLst>
          </p:cNvPr>
          <p:cNvSpPr txBox="1"/>
          <p:nvPr/>
        </p:nvSpPr>
        <p:spPr>
          <a:xfrm>
            <a:off x="4880372" y="2359939"/>
            <a:ext cx="3823936" cy="553998"/>
          </a:xfrm>
          <a:prstGeom prst="rect">
            <a:avLst/>
          </a:prstGeom>
          <a:solidFill>
            <a:srgbClr val="FFC000"/>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Static Phosphor Architecture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Single wheel, tunnel based</a:t>
            </a:r>
            <a:endParaRPr kumimoji="0" lang="en-US" sz="1200" b="1" i="1" u="none" strike="noStrike" kern="1200" cap="none" spc="0" normalizeH="0" baseline="0" noProof="0" dirty="0">
              <a:ln>
                <a:noFill/>
              </a:ln>
              <a:solidFill>
                <a:srgbClr val="000000"/>
              </a:solidFill>
              <a:effectLst/>
              <a:uLnTx/>
              <a:uFillTx/>
              <a:latin typeface="Arial" charset="0"/>
              <a:ea typeface="+mn-ea"/>
              <a:cs typeface="+mn-cs"/>
            </a:endParaRPr>
          </a:p>
        </p:txBody>
      </p:sp>
      <p:grpSp>
        <p:nvGrpSpPr>
          <p:cNvPr id="43" name="Group 42">
            <a:extLst>
              <a:ext uri="{FF2B5EF4-FFF2-40B4-BE49-F238E27FC236}">
                <a16:creationId xmlns:a16="http://schemas.microsoft.com/office/drawing/2014/main" id="{654B9A94-7D2D-48C3-A1DF-E6508C35AF10}"/>
              </a:ext>
            </a:extLst>
          </p:cNvPr>
          <p:cNvGrpSpPr/>
          <p:nvPr/>
        </p:nvGrpSpPr>
        <p:grpSpPr>
          <a:xfrm>
            <a:off x="71313" y="1357425"/>
            <a:ext cx="3993186" cy="3329241"/>
            <a:chOff x="148590" y="1059954"/>
            <a:chExt cx="4031202" cy="3597984"/>
          </a:xfrm>
        </p:grpSpPr>
        <p:grpSp>
          <p:nvGrpSpPr>
            <p:cNvPr id="5" name="Group 4">
              <a:extLst>
                <a:ext uri="{FF2B5EF4-FFF2-40B4-BE49-F238E27FC236}">
                  <a16:creationId xmlns:a16="http://schemas.microsoft.com/office/drawing/2014/main" id="{9B43C87A-E206-4ABE-B513-9B5498A1272F}"/>
                </a:ext>
              </a:extLst>
            </p:cNvPr>
            <p:cNvGrpSpPr/>
            <p:nvPr/>
          </p:nvGrpSpPr>
          <p:grpSpPr>
            <a:xfrm>
              <a:off x="148590" y="1059954"/>
              <a:ext cx="4031202" cy="3597984"/>
              <a:chOff x="4911393" y="761966"/>
              <a:chExt cx="4031202" cy="3597984"/>
            </a:xfrm>
          </p:grpSpPr>
          <p:sp>
            <p:nvSpPr>
              <p:cNvPr id="6" name="TextBox 5">
                <a:extLst>
                  <a:ext uri="{FF2B5EF4-FFF2-40B4-BE49-F238E27FC236}">
                    <a16:creationId xmlns:a16="http://schemas.microsoft.com/office/drawing/2014/main" id="{808DC454-0D28-47C6-9A6F-F98B8F109906}"/>
                  </a:ext>
                </a:extLst>
              </p:cNvPr>
              <p:cNvSpPr txBox="1"/>
              <p:nvPr/>
            </p:nvSpPr>
            <p:spPr>
              <a:xfrm>
                <a:off x="4911393" y="761966"/>
                <a:ext cx="4031202" cy="588621"/>
              </a:xfrm>
              <a:prstGeom prst="rect">
                <a:avLst/>
              </a:prstGeom>
              <a:solidFill>
                <a:srgbClr val="FFC000"/>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Most Common </a:t>
                </a:r>
                <a:r>
                  <a:rPr kumimoji="0" lang="en-US" sz="1800" b="1"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Arial" charset="0"/>
                    <a:ea typeface="+mn-ea"/>
                    <a:cs typeface="+mn-cs"/>
                  </a:rPr>
                  <a:t>LaPh</a:t>
                </a:r>
                <a:r>
                  <a:rPr kumimoji="0" lang="en-U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 Architecture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charset="0"/>
                    <a:ea typeface="+mn-ea"/>
                    <a:cs typeface="+mn-cs"/>
                  </a:rPr>
                  <a:t>Dual wheel, tunnel based</a:t>
                </a:r>
              </a:p>
            </p:txBody>
          </p:sp>
          <p:grpSp>
            <p:nvGrpSpPr>
              <p:cNvPr id="7" name="Group 6">
                <a:extLst>
                  <a:ext uri="{FF2B5EF4-FFF2-40B4-BE49-F238E27FC236}">
                    <a16:creationId xmlns:a16="http://schemas.microsoft.com/office/drawing/2014/main" id="{71E3EA10-C3D7-431B-B118-F17DFAF1CB8E}"/>
                  </a:ext>
                </a:extLst>
              </p:cNvPr>
              <p:cNvGrpSpPr/>
              <p:nvPr/>
            </p:nvGrpSpPr>
            <p:grpSpPr>
              <a:xfrm>
                <a:off x="5237179" y="1362889"/>
                <a:ext cx="3350269" cy="2997061"/>
                <a:chOff x="5085905" y="1859215"/>
                <a:chExt cx="3350269" cy="2997061"/>
              </a:xfrm>
            </p:grpSpPr>
            <p:pic>
              <p:nvPicPr>
                <p:cNvPr id="15" name="Picture 14">
                  <a:extLst>
                    <a:ext uri="{FF2B5EF4-FFF2-40B4-BE49-F238E27FC236}">
                      <a16:creationId xmlns:a16="http://schemas.microsoft.com/office/drawing/2014/main" id="{6E5E5FD0-3305-4474-8919-4BE0073CD62F}"/>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961825">
                  <a:off x="6509738" y="3704534"/>
                  <a:ext cx="972653" cy="900539"/>
                </a:xfrm>
                <a:prstGeom prst="rect">
                  <a:avLst/>
                </a:prstGeom>
              </p:spPr>
            </p:pic>
            <p:grpSp>
              <p:nvGrpSpPr>
                <p:cNvPr id="16" name="Group 15">
                  <a:extLst>
                    <a:ext uri="{FF2B5EF4-FFF2-40B4-BE49-F238E27FC236}">
                      <a16:creationId xmlns:a16="http://schemas.microsoft.com/office/drawing/2014/main" id="{58E12A83-58E7-4D82-8839-147FD95B585B}"/>
                    </a:ext>
                  </a:extLst>
                </p:cNvPr>
                <p:cNvGrpSpPr/>
                <p:nvPr/>
              </p:nvGrpSpPr>
              <p:grpSpPr>
                <a:xfrm>
                  <a:off x="5085905" y="1859215"/>
                  <a:ext cx="3350269" cy="2997061"/>
                  <a:chOff x="5085905" y="1859215"/>
                  <a:chExt cx="3350269" cy="2997061"/>
                </a:xfrm>
              </p:grpSpPr>
              <p:pic>
                <p:nvPicPr>
                  <p:cNvPr id="17" name="Picture 2">
                    <a:extLst>
                      <a:ext uri="{FF2B5EF4-FFF2-40B4-BE49-F238E27FC236}">
                        <a16:creationId xmlns:a16="http://schemas.microsoft.com/office/drawing/2014/main" id="{C349DAFC-DC1F-4B87-9041-DFD058D7EB4B}"/>
                      </a:ext>
                    </a:extLst>
                  </p:cNvPr>
                  <p:cNvPicPr>
                    <a:picLocks noChangeAspect="1" noChangeArrowheads="1"/>
                  </p:cNvPicPr>
                  <p:nvPr/>
                </p:nvPicPr>
                <p:blipFill rotWithShape="1">
                  <a:blip r:embed="rId3">
                    <a:clrChange>
                      <a:clrFrom>
                        <a:srgbClr val="FFFBF0"/>
                      </a:clrFrom>
                      <a:clrTo>
                        <a:srgbClr val="FFFBF0">
                          <a:alpha val="0"/>
                        </a:srgbClr>
                      </a:clrTo>
                    </a:clrChange>
                    <a:extLst>
                      <a:ext uri="{28A0092B-C50C-407E-A947-70E740481C1C}">
                        <a14:useLocalDpi xmlns:a14="http://schemas.microsoft.com/office/drawing/2010/main" val="0"/>
                      </a:ext>
                    </a:extLst>
                  </a:blip>
                  <a:srcRect/>
                  <a:stretch/>
                </p:blipFill>
                <p:spPr bwMode="auto">
                  <a:xfrm rot="5400000">
                    <a:off x="6837315" y="3191455"/>
                    <a:ext cx="368864" cy="1001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a:extLst>
                      <a:ext uri="{FF2B5EF4-FFF2-40B4-BE49-F238E27FC236}">
                        <a16:creationId xmlns:a16="http://schemas.microsoft.com/office/drawing/2014/main" id="{DF713E43-6B82-4695-A2E4-3022DF41916F}"/>
                      </a:ext>
                    </a:extLst>
                  </p:cNvPr>
                  <p:cNvSpPr txBox="1"/>
                  <p:nvPr/>
                </p:nvSpPr>
                <p:spPr>
                  <a:xfrm>
                    <a:off x="6417923" y="4447511"/>
                    <a:ext cx="1502177" cy="4087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50" b="0" i="0" u="none" strike="noStrike" kern="1200" cap="none" spc="0" normalizeH="0" baseline="0" noProof="0" dirty="0">
                        <a:ln>
                          <a:noFill/>
                        </a:ln>
                        <a:solidFill>
                          <a:srgbClr val="000000"/>
                        </a:solidFill>
                        <a:effectLst/>
                        <a:uLnTx/>
                        <a:uFillTx/>
                        <a:latin typeface="Arial" charset="0"/>
                        <a:ea typeface="+mn-ea"/>
                        <a:cs typeface="+mn-cs"/>
                      </a:rPr>
                      <a:t>High Brightness Blue laser module (4KLm+)</a:t>
                    </a:r>
                  </a:p>
                </p:txBody>
              </p:sp>
              <p:pic>
                <p:nvPicPr>
                  <p:cNvPr id="19" name="Picture 2">
                    <a:extLst>
                      <a:ext uri="{FF2B5EF4-FFF2-40B4-BE49-F238E27FC236}">
                        <a16:creationId xmlns:a16="http://schemas.microsoft.com/office/drawing/2014/main" id="{B4A64E25-1671-4491-BD42-245C50E13E25}"/>
                      </a:ext>
                    </a:extLst>
                  </p:cNvPr>
                  <p:cNvPicPr>
                    <a:picLocks noChangeAspect="1" noChangeArrowheads="1"/>
                  </p:cNvPicPr>
                  <p:nvPr/>
                </p:nvPicPr>
                <p:blipFill rotWithShape="1">
                  <a:blip r:embed="rId4">
                    <a:clrChange>
                      <a:clrFrom>
                        <a:srgbClr val="FFFBF0"/>
                      </a:clrFrom>
                      <a:clrTo>
                        <a:srgbClr val="FFFBF0">
                          <a:alpha val="0"/>
                        </a:srgbClr>
                      </a:clrTo>
                    </a:clrChange>
                    <a:extLst>
                      <a:ext uri="{28A0092B-C50C-407E-A947-70E740481C1C}">
                        <a14:useLocalDpi xmlns:a14="http://schemas.microsoft.com/office/drawing/2010/main" val="0"/>
                      </a:ext>
                    </a:extLst>
                  </a:blip>
                  <a:srcRect/>
                  <a:stretch/>
                </p:blipFill>
                <p:spPr bwMode="auto">
                  <a:xfrm>
                    <a:off x="6364775" y="2526521"/>
                    <a:ext cx="972147" cy="568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a:extLst>
                      <a:ext uri="{FF2B5EF4-FFF2-40B4-BE49-F238E27FC236}">
                        <a16:creationId xmlns:a16="http://schemas.microsoft.com/office/drawing/2014/main" id="{271E3850-4DF8-41A8-9DB1-9F6E40944449}"/>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97859" y="1882281"/>
                    <a:ext cx="628650" cy="1285875"/>
                  </a:xfrm>
                  <a:prstGeom prst="rect">
                    <a:avLst/>
                  </a:prstGeom>
                </p:spPr>
              </p:pic>
              <p:pic>
                <p:nvPicPr>
                  <p:cNvPr id="21" name="Picture 2" descr="Ceramic Phosphor In Glass CPIG">
                    <a:extLst>
                      <a:ext uri="{FF2B5EF4-FFF2-40B4-BE49-F238E27FC236}">
                        <a16:creationId xmlns:a16="http://schemas.microsoft.com/office/drawing/2014/main" id="{58C866E0-5CE2-4BFA-852E-D5516278C0E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85905" y="2270569"/>
                    <a:ext cx="831382" cy="660309"/>
                  </a:xfrm>
                  <a:prstGeom prst="rect">
                    <a:avLst/>
                  </a:prstGeom>
                  <a:noFill/>
                  <a:extLst>
                    <a:ext uri="{909E8E84-426E-40DD-AFC4-6F175D3DCCD1}">
                      <a14:hiddenFill xmlns:a14="http://schemas.microsoft.com/office/drawing/2010/main">
                        <a:solidFill>
                          <a:srgbClr val="FFFFFF"/>
                        </a:solidFill>
                      </a14:hiddenFill>
                    </a:ext>
                  </a:extLst>
                </p:spPr>
              </p:pic>
              <p:sp>
                <p:nvSpPr>
                  <p:cNvPr id="22" name="Line 12">
                    <a:extLst>
                      <a:ext uri="{FF2B5EF4-FFF2-40B4-BE49-F238E27FC236}">
                        <a16:creationId xmlns:a16="http://schemas.microsoft.com/office/drawing/2014/main" id="{5AEC9597-A75A-4601-8D4D-AC62616BB102}"/>
                      </a:ext>
                    </a:extLst>
                  </p:cNvPr>
                  <p:cNvSpPr>
                    <a:spLocks noChangeShapeType="1"/>
                  </p:cNvSpPr>
                  <p:nvPr/>
                </p:nvSpPr>
                <p:spPr bwMode="auto">
                  <a:xfrm flipV="1">
                    <a:off x="5775638" y="2811237"/>
                    <a:ext cx="46333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3" name="Text Box 11">
                    <a:extLst>
                      <a:ext uri="{FF2B5EF4-FFF2-40B4-BE49-F238E27FC236}">
                        <a16:creationId xmlns:a16="http://schemas.microsoft.com/office/drawing/2014/main" id="{5661BE23-E20E-4152-BBAE-C8BA8030F64D}"/>
                      </a:ext>
                    </a:extLst>
                  </p:cNvPr>
                  <p:cNvSpPr txBox="1">
                    <a:spLocks noChangeArrowheads="1"/>
                  </p:cNvSpPr>
                  <p:nvPr/>
                </p:nvSpPr>
                <p:spPr bwMode="auto">
                  <a:xfrm>
                    <a:off x="5114095" y="1947543"/>
                    <a:ext cx="81624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charset="0"/>
                        <a:ea typeface="+mn-ea"/>
                        <a:cs typeface="+mn-cs"/>
                      </a:rPr>
                      <a:t>Reflective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charset="0"/>
                        <a:ea typeface="+mn-ea"/>
                        <a:cs typeface="+mn-cs"/>
                      </a:rPr>
                      <a:t>phosphor wheel</a:t>
                    </a:r>
                  </a:p>
                </p:txBody>
              </p:sp>
              <p:pic>
                <p:nvPicPr>
                  <p:cNvPr id="24" name="Picture 2">
                    <a:extLst>
                      <a:ext uri="{FF2B5EF4-FFF2-40B4-BE49-F238E27FC236}">
                        <a16:creationId xmlns:a16="http://schemas.microsoft.com/office/drawing/2014/main" id="{A83384A9-C57D-452A-BEFE-59C95767B88A}"/>
                      </a:ext>
                    </a:extLst>
                  </p:cNvPr>
                  <p:cNvPicPr>
                    <a:picLocks noChangeAspect="1" noChangeArrowheads="1"/>
                  </p:cNvPicPr>
                  <p:nvPr/>
                </p:nvPicPr>
                <p:blipFill rotWithShape="1">
                  <a:blip r:embed="rId7">
                    <a:clrChange>
                      <a:clrFrom>
                        <a:srgbClr val="FFFBF0"/>
                      </a:clrFrom>
                      <a:clrTo>
                        <a:srgbClr val="FFFBF0">
                          <a:alpha val="0"/>
                        </a:srgbClr>
                      </a:clrTo>
                    </a:clrChange>
                    <a:extLst>
                      <a:ext uri="{28A0092B-C50C-407E-A947-70E740481C1C}">
                        <a14:useLocalDpi xmlns:a14="http://schemas.microsoft.com/office/drawing/2010/main" val="0"/>
                      </a:ext>
                    </a:extLst>
                  </a:blip>
                  <a:srcRect/>
                  <a:stretch/>
                </p:blipFill>
                <p:spPr bwMode="auto">
                  <a:xfrm>
                    <a:off x="6520960" y="3142778"/>
                    <a:ext cx="739418" cy="256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34">
                    <a:extLst>
                      <a:ext uri="{FF2B5EF4-FFF2-40B4-BE49-F238E27FC236}">
                        <a16:creationId xmlns:a16="http://schemas.microsoft.com/office/drawing/2014/main" id="{928EC5F6-25F1-4594-A656-612B10960D5B}"/>
                      </a:ext>
                    </a:extLst>
                  </p:cNvPr>
                  <p:cNvSpPr>
                    <a:spLocks noChangeArrowheads="1"/>
                  </p:cNvSpPr>
                  <p:nvPr/>
                </p:nvSpPr>
                <p:spPr bwMode="auto">
                  <a:xfrm>
                    <a:off x="6785778" y="3107112"/>
                    <a:ext cx="353808" cy="49121"/>
                  </a:xfrm>
                  <a:prstGeom prst="rect">
                    <a:avLst/>
                  </a:prstGeom>
                  <a:pattFill prst="diagBrick">
                    <a:fgClr>
                      <a:schemeClr val="bg2">
                        <a:lumMod val="75000"/>
                      </a:schemeClr>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6" name="Line 17">
                    <a:extLst>
                      <a:ext uri="{FF2B5EF4-FFF2-40B4-BE49-F238E27FC236}">
                        <a16:creationId xmlns:a16="http://schemas.microsoft.com/office/drawing/2014/main" id="{66DA25D7-78B0-4C88-A74D-0B0FA4ABCC22}"/>
                      </a:ext>
                    </a:extLst>
                  </p:cNvPr>
                  <p:cNvSpPr>
                    <a:spLocks noChangeShapeType="1"/>
                  </p:cNvSpPr>
                  <p:nvPr/>
                </p:nvSpPr>
                <p:spPr bwMode="auto">
                  <a:xfrm flipH="1" flipV="1">
                    <a:off x="6927722" y="2964425"/>
                    <a:ext cx="8627" cy="1119696"/>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7" name="Line 17">
                    <a:extLst>
                      <a:ext uri="{FF2B5EF4-FFF2-40B4-BE49-F238E27FC236}">
                        <a16:creationId xmlns:a16="http://schemas.microsoft.com/office/drawing/2014/main" id="{BA6B74D2-646A-4F0A-AD62-873B685DA827}"/>
                      </a:ext>
                    </a:extLst>
                  </p:cNvPr>
                  <p:cNvSpPr>
                    <a:spLocks noChangeShapeType="1"/>
                  </p:cNvSpPr>
                  <p:nvPr/>
                </p:nvSpPr>
                <p:spPr bwMode="auto">
                  <a:xfrm flipH="1">
                    <a:off x="6554207" y="2952845"/>
                    <a:ext cx="335646" cy="1"/>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8" name="Line 17">
                    <a:extLst>
                      <a:ext uri="{FF2B5EF4-FFF2-40B4-BE49-F238E27FC236}">
                        <a16:creationId xmlns:a16="http://schemas.microsoft.com/office/drawing/2014/main" id="{C3E79856-3616-4610-8D58-58C3B129CB29}"/>
                      </a:ext>
                    </a:extLst>
                  </p:cNvPr>
                  <p:cNvSpPr>
                    <a:spLocks noChangeShapeType="1"/>
                  </p:cNvSpPr>
                  <p:nvPr/>
                </p:nvSpPr>
                <p:spPr bwMode="auto">
                  <a:xfrm flipH="1" flipV="1">
                    <a:off x="6305907" y="2811237"/>
                    <a:ext cx="248298" cy="129348"/>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 name="Line 17">
                    <a:extLst>
                      <a:ext uri="{FF2B5EF4-FFF2-40B4-BE49-F238E27FC236}">
                        <a16:creationId xmlns:a16="http://schemas.microsoft.com/office/drawing/2014/main" id="{F146D068-668D-497C-810B-261E886FF32B}"/>
                      </a:ext>
                    </a:extLst>
                  </p:cNvPr>
                  <p:cNvSpPr>
                    <a:spLocks noChangeShapeType="1"/>
                  </p:cNvSpPr>
                  <p:nvPr/>
                </p:nvSpPr>
                <p:spPr bwMode="auto">
                  <a:xfrm flipV="1">
                    <a:off x="6337650" y="2715720"/>
                    <a:ext cx="283492" cy="94782"/>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0" name="Line 17">
                    <a:extLst>
                      <a:ext uri="{FF2B5EF4-FFF2-40B4-BE49-F238E27FC236}">
                        <a16:creationId xmlns:a16="http://schemas.microsoft.com/office/drawing/2014/main" id="{A857DF32-BAA1-46AA-89BA-F5248D4D0CF5}"/>
                      </a:ext>
                    </a:extLst>
                  </p:cNvPr>
                  <p:cNvSpPr>
                    <a:spLocks noChangeShapeType="1"/>
                  </p:cNvSpPr>
                  <p:nvPr/>
                </p:nvSpPr>
                <p:spPr bwMode="auto">
                  <a:xfrm flipV="1">
                    <a:off x="6621142" y="2703459"/>
                    <a:ext cx="466917" cy="11525"/>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1" name="Line 26">
                    <a:extLst>
                      <a:ext uri="{FF2B5EF4-FFF2-40B4-BE49-F238E27FC236}">
                        <a16:creationId xmlns:a16="http://schemas.microsoft.com/office/drawing/2014/main" id="{41696B42-76BC-48E7-A4F7-9BB4053105F2}"/>
                      </a:ext>
                    </a:extLst>
                  </p:cNvPr>
                  <p:cNvSpPr>
                    <a:spLocks noChangeShapeType="1"/>
                  </p:cNvSpPr>
                  <p:nvPr/>
                </p:nvSpPr>
                <p:spPr bwMode="auto">
                  <a:xfrm>
                    <a:off x="6305907" y="2816375"/>
                    <a:ext cx="1507078" cy="27137"/>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32" name="Group 31">
                    <a:extLst>
                      <a:ext uri="{FF2B5EF4-FFF2-40B4-BE49-F238E27FC236}">
                        <a16:creationId xmlns:a16="http://schemas.microsoft.com/office/drawing/2014/main" id="{06F169A7-AF0B-400F-8F38-82CCB909D52F}"/>
                      </a:ext>
                    </a:extLst>
                  </p:cNvPr>
                  <p:cNvGrpSpPr/>
                  <p:nvPr/>
                </p:nvGrpSpPr>
                <p:grpSpPr>
                  <a:xfrm>
                    <a:off x="7031735" y="1859215"/>
                    <a:ext cx="1404439" cy="1247448"/>
                    <a:chOff x="7031735" y="1859215"/>
                    <a:chExt cx="1404439" cy="1247448"/>
                  </a:xfrm>
                </p:grpSpPr>
                <p:sp>
                  <p:nvSpPr>
                    <p:cNvPr id="34" name="Rectangle 4">
                      <a:extLst>
                        <a:ext uri="{FF2B5EF4-FFF2-40B4-BE49-F238E27FC236}">
                          <a16:creationId xmlns:a16="http://schemas.microsoft.com/office/drawing/2014/main" id="{044A2844-EDD4-4EDF-811D-7814514D2B39}"/>
                        </a:ext>
                      </a:extLst>
                    </p:cNvPr>
                    <p:cNvSpPr>
                      <a:spLocks noChangeArrowheads="1"/>
                    </p:cNvSpPr>
                    <p:nvPr/>
                  </p:nvSpPr>
                  <p:spPr bwMode="auto">
                    <a:xfrm>
                      <a:off x="7929988" y="2774408"/>
                      <a:ext cx="506186" cy="177426"/>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35" name="Picture 4" descr="Color wheel DLP - projectorjunkies">
                      <a:extLst>
                        <a:ext uri="{FF2B5EF4-FFF2-40B4-BE49-F238E27FC236}">
                          <a16:creationId xmlns:a16="http://schemas.microsoft.com/office/drawing/2014/main" id="{4FA8D087-6A3B-4166-A8E4-0C3BCFD78BBD}"/>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335598">
                      <a:off x="7098366" y="2114391"/>
                      <a:ext cx="871316" cy="992272"/>
                    </a:xfrm>
                    <a:prstGeom prst="rect">
                      <a:avLst/>
                    </a:prstGeom>
                    <a:noFill/>
                    <a:scene3d>
                      <a:camera prst="orthographicFront">
                        <a:rot lat="19860392" lon="4188805" rev="20879795"/>
                      </a:camera>
                      <a:lightRig rig="threePt" dir="t"/>
                    </a:scene3d>
                    <a:extLst>
                      <a:ext uri="{909E8E84-426E-40DD-AFC4-6F175D3DCCD1}">
                        <a14:hiddenFill xmlns:a14="http://schemas.microsoft.com/office/drawing/2010/main">
                          <a:solidFill>
                            <a:srgbClr val="FFFFFF"/>
                          </a:solidFill>
                        </a14:hiddenFill>
                      </a:ext>
                    </a:extLst>
                  </p:spPr>
                </p:pic>
                <p:sp>
                  <p:nvSpPr>
                    <p:cNvPr id="36" name="Text Box 9">
                      <a:extLst>
                        <a:ext uri="{FF2B5EF4-FFF2-40B4-BE49-F238E27FC236}">
                          <a16:creationId xmlns:a16="http://schemas.microsoft.com/office/drawing/2014/main" id="{CA9E3549-56C2-4BE9-AC57-DB8623B044BD}"/>
                        </a:ext>
                      </a:extLst>
                    </p:cNvPr>
                    <p:cNvSpPr txBox="1">
                      <a:spLocks noChangeArrowheads="1"/>
                    </p:cNvSpPr>
                    <p:nvPr/>
                  </p:nvSpPr>
                  <p:spPr bwMode="auto">
                    <a:xfrm>
                      <a:off x="7948875" y="2774408"/>
                      <a:ext cx="457176"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charset="0"/>
                          <a:ea typeface="+mn-ea"/>
                          <a:cs typeface="+mn-cs"/>
                        </a:rPr>
                        <a:t>Tunnel</a:t>
                      </a:r>
                    </a:p>
                  </p:txBody>
                </p:sp>
                <p:sp>
                  <p:nvSpPr>
                    <p:cNvPr id="37" name="TextBox 36">
                      <a:extLst>
                        <a:ext uri="{FF2B5EF4-FFF2-40B4-BE49-F238E27FC236}">
                          <a16:creationId xmlns:a16="http://schemas.microsoft.com/office/drawing/2014/main" id="{1EFCFB9B-256D-45F5-957C-4D9A130F9036}"/>
                        </a:ext>
                      </a:extLst>
                    </p:cNvPr>
                    <p:cNvSpPr txBox="1"/>
                    <p:nvPr/>
                  </p:nvSpPr>
                  <p:spPr>
                    <a:xfrm>
                      <a:off x="7031735" y="1859215"/>
                      <a:ext cx="1036694" cy="41549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mn-ea"/>
                          <a:cs typeface="+mn-cs"/>
                        </a:rPr>
                        <a:t>Color filter wheel (primary and/or secondary colors)</a:t>
                      </a:r>
                    </a:p>
                  </p:txBody>
                </p:sp>
                <p:sp>
                  <p:nvSpPr>
                    <p:cNvPr id="38" name="Line 28">
                      <a:extLst>
                        <a:ext uri="{FF2B5EF4-FFF2-40B4-BE49-F238E27FC236}">
                          <a16:creationId xmlns:a16="http://schemas.microsoft.com/office/drawing/2014/main" id="{6DAE3F10-199D-4504-AB72-C8254BC1B788}"/>
                        </a:ext>
                      </a:extLst>
                    </p:cNvPr>
                    <p:cNvSpPr>
                      <a:spLocks noChangeShapeType="1"/>
                    </p:cNvSpPr>
                    <p:nvPr/>
                  </p:nvSpPr>
                  <p:spPr bwMode="auto">
                    <a:xfrm>
                      <a:off x="7578345" y="2680655"/>
                      <a:ext cx="252571" cy="0"/>
                    </a:xfrm>
                    <a:prstGeom prst="line">
                      <a:avLst/>
                    </a:prstGeom>
                    <a:noFill/>
                    <a:ln w="38100">
                      <a:solidFill>
                        <a:srgbClr val="66FF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9" name="Line 29">
                      <a:extLst>
                        <a:ext uri="{FF2B5EF4-FFF2-40B4-BE49-F238E27FC236}">
                          <a16:creationId xmlns:a16="http://schemas.microsoft.com/office/drawing/2014/main" id="{0D7C2D3C-FB99-4076-ABBD-2558E2C319EB}"/>
                        </a:ext>
                      </a:extLst>
                    </p:cNvPr>
                    <p:cNvSpPr>
                      <a:spLocks noChangeShapeType="1"/>
                    </p:cNvSpPr>
                    <p:nvPr/>
                  </p:nvSpPr>
                  <p:spPr bwMode="auto">
                    <a:xfrm>
                      <a:off x="7578345" y="2940585"/>
                      <a:ext cx="252571" cy="0"/>
                    </a:xfrm>
                    <a:prstGeom prst="line">
                      <a:avLst/>
                    </a:prstGeom>
                    <a:noFill/>
                    <a:ln w="381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33" name="Line 17">
                    <a:extLst>
                      <a:ext uri="{FF2B5EF4-FFF2-40B4-BE49-F238E27FC236}">
                        <a16:creationId xmlns:a16="http://schemas.microsoft.com/office/drawing/2014/main" id="{A66F6037-ACD0-41BB-A9F0-7988C0094D0C}"/>
                      </a:ext>
                    </a:extLst>
                  </p:cNvPr>
                  <p:cNvSpPr>
                    <a:spLocks noChangeShapeType="1"/>
                  </p:cNvSpPr>
                  <p:nvPr/>
                </p:nvSpPr>
                <p:spPr bwMode="auto">
                  <a:xfrm>
                    <a:off x="7088059" y="2700007"/>
                    <a:ext cx="742858" cy="8504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Arial" charset="0"/>
                      <a:ea typeface="+mn-ea"/>
                      <a:cs typeface="+mn-cs"/>
                    </a:endParaRPr>
                  </a:p>
                </p:txBody>
              </p:sp>
            </p:grpSp>
          </p:grpSp>
          <p:sp>
            <p:nvSpPr>
              <p:cNvPr id="8" name="Text Box 9">
                <a:extLst>
                  <a:ext uri="{FF2B5EF4-FFF2-40B4-BE49-F238E27FC236}">
                    <a16:creationId xmlns:a16="http://schemas.microsoft.com/office/drawing/2014/main" id="{3C22D440-6CAC-484B-BE6C-5FFA0B7E78DE}"/>
                  </a:ext>
                </a:extLst>
              </p:cNvPr>
              <p:cNvSpPr txBox="1">
                <a:spLocks noChangeArrowheads="1"/>
              </p:cNvSpPr>
              <p:nvPr/>
            </p:nvSpPr>
            <p:spPr bwMode="auto">
              <a:xfrm>
                <a:off x="7462766" y="2623152"/>
                <a:ext cx="846495" cy="212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charset="0"/>
                    <a:ea typeface="+mn-ea"/>
                    <a:cs typeface="+mn-cs"/>
                  </a:rPr>
                  <a:t>Blue dichroic</a:t>
                </a:r>
              </a:p>
            </p:txBody>
          </p:sp>
          <p:sp>
            <p:nvSpPr>
              <p:cNvPr id="9" name="TextBox 8">
                <a:extLst>
                  <a:ext uri="{FF2B5EF4-FFF2-40B4-BE49-F238E27FC236}">
                    <a16:creationId xmlns:a16="http://schemas.microsoft.com/office/drawing/2014/main" id="{BD40A6CF-AA8D-43AB-B3CF-C6A1B78CBA16}"/>
                  </a:ext>
                </a:extLst>
              </p:cNvPr>
              <p:cNvSpPr txBox="1"/>
              <p:nvPr/>
            </p:nvSpPr>
            <p:spPr>
              <a:xfrm>
                <a:off x="5816067" y="2589052"/>
                <a:ext cx="911061" cy="41549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mn-ea"/>
                    <a:cs typeface="+mn-cs"/>
                  </a:rPr>
                  <a:t>Focusing/ collecting optics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mn-ea"/>
                    <a:cs typeface="+mn-cs"/>
                  </a:rPr>
                  <a:t>(collimators)</a:t>
                </a:r>
              </a:p>
            </p:txBody>
          </p:sp>
          <p:sp>
            <p:nvSpPr>
              <p:cNvPr id="10" name="TextBox 9">
                <a:extLst>
                  <a:ext uri="{FF2B5EF4-FFF2-40B4-BE49-F238E27FC236}">
                    <a16:creationId xmlns:a16="http://schemas.microsoft.com/office/drawing/2014/main" id="{F43F2E6C-5C07-46C1-8D23-E28B1842EE8F}"/>
                  </a:ext>
                </a:extLst>
              </p:cNvPr>
              <p:cNvSpPr txBox="1"/>
              <p:nvPr/>
            </p:nvSpPr>
            <p:spPr>
              <a:xfrm>
                <a:off x="7158776" y="2824990"/>
                <a:ext cx="901073"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mn-ea"/>
                    <a:cs typeface="+mn-cs"/>
                  </a:rPr>
                  <a:t>Beam reducing optics (optional)</a:t>
                </a:r>
              </a:p>
            </p:txBody>
          </p:sp>
          <p:sp>
            <p:nvSpPr>
              <p:cNvPr id="11" name="Line 36">
                <a:extLst>
                  <a:ext uri="{FF2B5EF4-FFF2-40B4-BE49-F238E27FC236}">
                    <a16:creationId xmlns:a16="http://schemas.microsoft.com/office/drawing/2014/main" id="{82CE56EE-DDDC-4EFF-B606-115059316555}"/>
                  </a:ext>
                </a:extLst>
              </p:cNvPr>
              <p:cNvSpPr>
                <a:spLocks noChangeShapeType="1"/>
              </p:cNvSpPr>
              <p:nvPr/>
            </p:nvSpPr>
            <p:spPr bwMode="auto">
              <a:xfrm flipV="1">
                <a:off x="6344265" y="2460554"/>
                <a:ext cx="243054" cy="23732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2" name="TextBox 11">
                <a:extLst>
                  <a:ext uri="{FF2B5EF4-FFF2-40B4-BE49-F238E27FC236}">
                    <a16:creationId xmlns:a16="http://schemas.microsoft.com/office/drawing/2014/main" id="{09425FF7-EAFB-41CD-9398-429BD350103D}"/>
                  </a:ext>
                </a:extLst>
              </p:cNvPr>
              <p:cNvSpPr txBox="1"/>
              <p:nvPr/>
            </p:nvSpPr>
            <p:spPr>
              <a:xfrm>
                <a:off x="7041127" y="2333617"/>
                <a:ext cx="705660"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mn-ea"/>
                    <a:cs typeface="+mn-cs"/>
                  </a:rPr>
                  <a:t>Condenser lens</a:t>
                </a:r>
              </a:p>
            </p:txBody>
          </p:sp>
          <p:sp>
            <p:nvSpPr>
              <p:cNvPr id="13" name="Text Box 35">
                <a:extLst>
                  <a:ext uri="{FF2B5EF4-FFF2-40B4-BE49-F238E27FC236}">
                    <a16:creationId xmlns:a16="http://schemas.microsoft.com/office/drawing/2014/main" id="{A630756E-CE93-4E47-BC59-B33BEAD8AE4B}"/>
                  </a:ext>
                </a:extLst>
              </p:cNvPr>
              <p:cNvSpPr txBox="1">
                <a:spLocks noChangeArrowheads="1"/>
              </p:cNvSpPr>
              <p:nvPr/>
            </p:nvSpPr>
            <p:spPr bwMode="auto">
              <a:xfrm>
                <a:off x="4994578" y="3000554"/>
                <a:ext cx="154545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charset="0"/>
                    <a:ea typeface="+mn-ea"/>
                    <a:cs typeface="+mn-cs"/>
                  </a:rPr>
                  <a:t>Laser beam spot diffuser/shaper (i.e. lens array)</a:t>
                </a:r>
              </a:p>
            </p:txBody>
          </p:sp>
          <p:sp>
            <p:nvSpPr>
              <p:cNvPr id="14" name="Line 36">
                <a:extLst>
                  <a:ext uri="{FF2B5EF4-FFF2-40B4-BE49-F238E27FC236}">
                    <a16:creationId xmlns:a16="http://schemas.microsoft.com/office/drawing/2014/main" id="{9C706FBD-CF1A-485F-B76C-D5F93920F4B6}"/>
                  </a:ext>
                </a:extLst>
              </p:cNvPr>
              <p:cNvSpPr>
                <a:spLocks noChangeShapeType="1"/>
              </p:cNvSpPr>
              <p:nvPr/>
            </p:nvSpPr>
            <p:spPr bwMode="auto">
              <a:xfrm flipV="1">
                <a:off x="6362999" y="2627712"/>
                <a:ext cx="561292" cy="43717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Arial" charset="0"/>
                  <a:ea typeface="+mn-ea"/>
                  <a:cs typeface="+mn-cs"/>
                </a:endParaRPr>
              </a:p>
            </p:txBody>
          </p:sp>
        </p:grpSp>
        <p:cxnSp>
          <p:nvCxnSpPr>
            <p:cNvPr id="41" name="Straight Arrow Connector 40">
              <a:extLst>
                <a:ext uri="{FF2B5EF4-FFF2-40B4-BE49-F238E27FC236}">
                  <a16:creationId xmlns:a16="http://schemas.microsoft.com/office/drawing/2014/main" id="{62043B4C-2C5A-4661-8459-7ECF8F06EF11}"/>
                </a:ext>
              </a:extLst>
            </p:cNvPr>
            <p:cNvCxnSpPr/>
            <p:nvPr/>
          </p:nvCxnSpPr>
          <p:spPr>
            <a:xfrm flipV="1">
              <a:off x="740833" y="2419542"/>
              <a:ext cx="351367" cy="538353"/>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340BFA41-5C77-442A-A1AB-1A47F0E02BA6}"/>
                </a:ext>
              </a:extLst>
            </p:cNvPr>
            <p:cNvSpPr txBox="1"/>
            <p:nvPr/>
          </p:nvSpPr>
          <p:spPr>
            <a:xfrm>
              <a:off x="396290" y="2849448"/>
              <a:ext cx="510145" cy="3231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0070C0"/>
                  </a:solidFill>
                  <a:effectLst/>
                  <a:uLnTx/>
                  <a:uFillTx/>
                  <a:latin typeface="Arial" charset="0"/>
                  <a:ea typeface="+mn-ea"/>
                  <a:cs typeface="+mn-cs"/>
                </a:rPr>
                <a:t>Blue reflective segment</a:t>
              </a:r>
            </a:p>
          </p:txBody>
        </p:sp>
        <p:sp>
          <p:nvSpPr>
            <p:cNvPr id="122" name="Rectangle 121">
              <a:extLst>
                <a:ext uri="{FF2B5EF4-FFF2-40B4-BE49-F238E27FC236}">
                  <a16:creationId xmlns:a16="http://schemas.microsoft.com/office/drawing/2014/main" id="{CA617A38-B016-4F86-9BF5-A4C929A4D309}"/>
                </a:ext>
              </a:extLst>
            </p:cNvPr>
            <p:cNvSpPr/>
            <p:nvPr/>
          </p:nvSpPr>
          <p:spPr>
            <a:xfrm>
              <a:off x="2070494" y="1697311"/>
              <a:ext cx="387792" cy="770529"/>
            </a:xfrm>
            <a:prstGeom prst="rect">
              <a:avLst/>
            </a:prstGeom>
            <a:solidFill>
              <a:schemeClr val="bg1">
                <a:lumMod val="85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Arial"/>
                  <a:ea typeface="+mn-ea"/>
                  <a:cs typeface="+mn-cs"/>
                </a:rPr>
                <a:t>For hybrid LED or laser source here</a:t>
              </a:r>
            </a:p>
          </p:txBody>
        </p:sp>
        <p:cxnSp>
          <p:nvCxnSpPr>
            <p:cNvPr id="124" name="Straight Connector 123">
              <a:extLst>
                <a:ext uri="{FF2B5EF4-FFF2-40B4-BE49-F238E27FC236}">
                  <a16:creationId xmlns:a16="http://schemas.microsoft.com/office/drawing/2014/main" id="{C0C5A62D-ADCB-4074-9B93-8297E5984149}"/>
                </a:ext>
              </a:extLst>
            </p:cNvPr>
            <p:cNvCxnSpPr>
              <a:cxnSpLocks/>
            </p:cNvCxnSpPr>
            <p:nvPr/>
          </p:nvCxnSpPr>
          <p:spPr>
            <a:xfrm>
              <a:off x="2212514" y="2681396"/>
              <a:ext cx="200654" cy="1911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89E4AAA3-622E-4C06-BF35-9B8C1FF44368}"/>
                </a:ext>
              </a:extLst>
            </p:cNvPr>
            <p:cNvCxnSpPr>
              <a:cxnSpLocks/>
            </p:cNvCxnSpPr>
            <p:nvPr/>
          </p:nvCxnSpPr>
          <p:spPr>
            <a:xfrm flipH="1" flipV="1">
              <a:off x="2431241" y="2872533"/>
              <a:ext cx="341850" cy="1444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2" name="Text Box 9">
              <a:extLst>
                <a:ext uri="{FF2B5EF4-FFF2-40B4-BE49-F238E27FC236}">
                  <a16:creationId xmlns:a16="http://schemas.microsoft.com/office/drawing/2014/main" id="{FE798231-1C2C-4DB0-82E2-C0DD70EC44F8}"/>
                </a:ext>
              </a:extLst>
            </p:cNvPr>
            <p:cNvSpPr txBox="1">
              <a:spLocks noChangeArrowheads="1"/>
            </p:cNvSpPr>
            <p:nvPr/>
          </p:nvSpPr>
          <p:spPr bwMode="auto">
            <a:xfrm>
              <a:off x="1632746" y="2127802"/>
              <a:ext cx="49244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charset="0"/>
                  <a:ea typeface="+mn-ea"/>
                  <a:cs typeface="+mn-cs"/>
                </a:rPr>
                <a:t>Yellow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charset="0"/>
                  <a:ea typeface="+mn-ea"/>
                  <a:cs typeface="+mn-cs"/>
                </a:rPr>
                <a:t>dichroic</a:t>
              </a:r>
            </a:p>
          </p:txBody>
        </p:sp>
      </p:grpSp>
      <p:cxnSp>
        <p:nvCxnSpPr>
          <p:cNvPr id="51" name="Straight Connector 50">
            <a:extLst>
              <a:ext uri="{FF2B5EF4-FFF2-40B4-BE49-F238E27FC236}">
                <a16:creationId xmlns:a16="http://schemas.microsoft.com/office/drawing/2014/main" id="{A07D0064-2263-4855-B617-BE771EF1BEC7}"/>
              </a:ext>
            </a:extLst>
          </p:cNvPr>
          <p:cNvCxnSpPr>
            <a:cxnSpLocks/>
          </p:cNvCxnSpPr>
          <p:nvPr/>
        </p:nvCxnSpPr>
        <p:spPr>
          <a:xfrm>
            <a:off x="4225925" y="121617"/>
            <a:ext cx="0" cy="4508793"/>
          </a:xfrm>
          <a:prstGeom prst="line">
            <a:avLst/>
          </a:prstGeom>
        </p:spPr>
        <p:style>
          <a:lnRef idx="1">
            <a:schemeClr val="accent1"/>
          </a:lnRef>
          <a:fillRef idx="0">
            <a:schemeClr val="accent1"/>
          </a:fillRef>
          <a:effectRef idx="0">
            <a:schemeClr val="accent1"/>
          </a:effectRef>
          <a:fontRef idx="minor">
            <a:schemeClr val="tx1"/>
          </a:fontRef>
        </p:style>
      </p:cxnSp>
      <p:grpSp>
        <p:nvGrpSpPr>
          <p:cNvPr id="74" name="Group 73">
            <a:extLst>
              <a:ext uri="{FF2B5EF4-FFF2-40B4-BE49-F238E27FC236}">
                <a16:creationId xmlns:a16="http://schemas.microsoft.com/office/drawing/2014/main" id="{12F17BB3-36B0-46A6-A480-1D38A5C2C8A1}"/>
              </a:ext>
            </a:extLst>
          </p:cNvPr>
          <p:cNvGrpSpPr>
            <a:grpSpLocks noChangeAspect="1"/>
          </p:cNvGrpSpPr>
          <p:nvPr/>
        </p:nvGrpSpPr>
        <p:grpSpPr>
          <a:xfrm>
            <a:off x="4157782" y="801949"/>
            <a:ext cx="2250468" cy="1514961"/>
            <a:chOff x="5124448" y="415227"/>
            <a:chExt cx="3263349" cy="2196809"/>
          </a:xfrm>
        </p:grpSpPr>
        <p:grpSp>
          <p:nvGrpSpPr>
            <p:cNvPr id="80" name="Group 79">
              <a:extLst>
                <a:ext uri="{FF2B5EF4-FFF2-40B4-BE49-F238E27FC236}">
                  <a16:creationId xmlns:a16="http://schemas.microsoft.com/office/drawing/2014/main" id="{A47491D8-9356-43F4-BE2D-60DB55E5D718}"/>
                </a:ext>
              </a:extLst>
            </p:cNvPr>
            <p:cNvGrpSpPr>
              <a:grpSpLocks noChangeAspect="1"/>
            </p:cNvGrpSpPr>
            <p:nvPr/>
          </p:nvGrpSpPr>
          <p:grpSpPr>
            <a:xfrm>
              <a:off x="5124448" y="415227"/>
              <a:ext cx="3263349" cy="2196809"/>
              <a:chOff x="5349177" y="431979"/>
              <a:chExt cx="3568211" cy="2402034"/>
            </a:xfrm>
          </p:grpSpPr>
          <p:sp>
            <p:nvSpPr>
              <p:cNvPr id="81" name="Text Box 35">
                <a:extLst>
                  <a:ext uri="{FF2B5EF4-FFF2-40B4-BE49-F238E27FC236}">
                    <a16:creationId xmlns:a16="http://schemas.microsoft.com/office/drawing/2014/main" id="{F613F0AB-22D1-4A8F-885F-9F10FB996707}"/>
                  </a:ext>
                </a:extLst>
              </p:cNvPr>
              <p:cNvSpPr txBox="1">
                <a:spLocks noChangeArrowheads="1"/>
              </p:cNvSpPr>
              <p:nvPr/>
            </p:nvSpPr>
            <p:spPr bwMode="auto">
              <a:xfrm>
                <a:off x="5349177" y="2290501"/>
                <a:ext cx="1669840" cy="390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a:ea typeface="+mn-ea"/>
                    <a:cs typeface="+mn-cs"/>
                  </a:rPr>
                  <a:t>Laser beam spot diffuser/shaper (i.e. lens array)</a:t>
                </a:r>
              </a:p>
            </p:txBody>
          </p:sp>
          <p:grpSp>
            <p:nvGrpSpPr>
              <p:cNvPr id="82" name="Group 81">
                <a:extLst>
                  <a:ext uri="{FF2B5EF4-FFF2-40B4-BE49-F238E27FC236}">
                    <a16:creationId xmlns:a16="http://schemas.microsoft.com/office/drawing/2014/main" id="{3C152F94-7A89-40E6-8EF7-5D908E202495}"/>
                  </a:ext>
                </a:extLst>
              </p:cNvPr>
              <p:cNvGrpSpPr/>
              <p:nvPr/>
            </p:nvGrpSpPr>
            <p:grpSpPr>
              <a:xfrm>
                <a:off x="5761142" y="431979"/>
                <a:ext cx="3156246" cy="2402034"/>
                <a:chOff x="5761142" y="431979"/>
                <a:chExt cx="3156246" cy="2402034"/>
              </a:xfrm>
            </p:grpSpPr>
            <p:grpSp>
              <p:nvGrpSpPr>
                <p:cNvPr id="83" name="Group 82">
                  <a:extLst>
                    <a:ext uri="{FF2B5EF4-FFF2-40B4-BE49-F238E27FC236}">
                      <a16:creationId xmlns:a16="http://schemas.microsoft.com/office/drawing/2014/main" id="{65AFCC22-1110-4EDA-89B5-FA1367F74B09}"/>
                    </a:ext>
                  </a:extLst>
                </p:cNvPr>
                <p:cNvGrpSpPr/>
                <p:nvPr/>
              </p:nvGrpSpPr>
              <p:grpSpPr>
                <a:xfrm>
                  <a:off x="5921328" y="431979"/>
                  <a:ext cx="2469472" cy="2402034"/>
                  <a:chOff x="5343655" y="1583372"/>
                  <a:chExt cx="2542538" cy="2473105"/>
                </a:xfrm>
              </p:grpSpPr>
              <p:sp>
                <p:nvSpPr>
                  <p:cNvPr id="103" name="TextBox 102">
                    <a:extLst>
                      <a:ext uri="{FF2B5EF4-FFF2-40B4-BE49-F238E27FC236}">
                        <a16:creationId xmlns:a16="http://schemas.microsoft.com/office/drawing/2014/main" id="{15ABA597-E9BC-42D9-BFEF-BA7D8C2175EC}"/>
                      </a:ext>
                    </a:extLst>
                  </p:cNvPr>
                  <p:cNvSpPr txBox="1"/>
                  <p:nvPr/>
                </p:nvSpPr>
                <p:spPr>
                  <a:xfrm>
                    <a:off x="6335026" y="3729896"/>
                    <a:ext cx="1551167" cy="32658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a:ea typeface="+mn-ea"/>
                        <a:cs typeface="+mn-cs"/>
                      </a:rPr>
                      <a:t>Blue laser module</a:t>
                    </a:r>
                  </a:p>
                </p:txBody>
              </p:sp>
              <p:pic>
                <p:nvPicPr>
                  <p:cNvPr id="104" name="Picture 2">
                    <a:extLst>
                      <a:ext uri="{FF2B5EF4-FFF2-40B4-BE49-F238E27FC236}">
                        <a16:creationId xmlns:a16="http://schemas.microsoft.com/office/drawing/2014/main" id="{FE346CC4-AA17-4F56-90FB-93F2AA6B0501}"/>
                      </a:ext>
                    </a:extLst>
                  </p:cNvPr>
                  <p:cNvPicPr>
                    <a:picLocks noChangeAspect="1" noChangeArrowheads="1"/>
                  </p:cNvPicPr>
                  <p:nvPr/>
                </p:nvPicPr>
                <p:blipFill rotWithShape="1">
                  <a:blip r:embed="rId9" cstate="hqprint">
                    <a:clrChange>
                      <a:clrFrom>
                        <a:srgbClr val="FFFBF0"/>
                      </a:clrFrom>
                      <a:clrTo>
                        <a:srgbClr val="FFFBF0">
                          <a:alpha val="0"/>
                        </a:srgbClr>
                      </a:clrTo>
                    </a:clrChange>
                    <a:extLst>
                      <a:ext uri="{28A0092B-C50C-407E-A947-70E740481C1C}">
                        <a14:useLocalDpi xmlns:a14="http://schemas.microsoft.com/office/drawing/2010/main"/>
                      </a:ext>
                    </a:extLst>
                  </a:blip>
                  <a:srcRect/>
                  <a:stretch/>
                </p:blipFill>
                <p:spPr bwMode="auto">
                  <a:xfrm>
                    <a:off x="6364776" y="2526521"/>
                    <a:ext cx="685493" cy="568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 name="Picture 104">
                    <a:extLst>
                      <a:ext uri="{FF2B5EF4-FFF2-40B4-BE49-F238E27FC236}">
                        <a16:creationId xmlns:a16="http://schemas.microsoft.com/office/drawing/2014/main" id="{95F15759-BB80-4F5B-B8DA-6004AB9DAEC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897859" y="1882281"/>
                    <a:ext cx="628650" cy="1285875"/>
                  </a:xfrm>
                  <a:prstGeom prst="rect">
                    <a:avLst/>
                  </a:prstGeom>
                </p:spPr>
              </p:pic>
              <p:sp>
                <p:nvSpPr>
                  <p:cNvPr id="107" name="Text Box 11">
                    <a:extLst>
                      <a:ext uri="{FF2B5EF4-FFF2-40B4-BE49-F238E27FC236}">
                        <a16:creationId xmlns:a16="http://schemas.microsoft.com/office/drawing/2014/main" id="{AC07966C-2412-4E40-AAD9-44E0DFAD47E7}"/>
                      </a:ext>
                    </a:extLst>
                  </p:cNvPr>
                  <p:cNvSpPr txBox="1">
                    <a:spLocks noChangeArrowheads="1"/>
                  </p:cNvSpPr>
                  <p:nvPr/>
                </p:nvSpPr>
                <p:spPr bwMode="auto">
                  <a:xfrm>
                    <a:off x="5343655" y="1583372"/>
                    <a:ext cx="1548808" cy="401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dirty="0">
                        <a:ln>
                          <a:noFill/>
                        </a:ln>
                        <a:solidFill>
                          <a:srgbClr val="000000"/>
                        </a:solidFill>
                        <a:effectLst/>
                        <a:uLnTx/>
                        <a:uFillTx/>
                        <a:latin typeface="Arial"/>
                        <a:ea typeface="+mn-ea"/>
                        <a:cs typeface="+mn-cs"/>
                      </a:rPr>
                      <a:t>M</a:t>
                    </a:r>
                    <a:r>
                      <a:rPr kumimoji="0" lang="en-US" altLang="en-US" sz="500" b="0" i="0" u="none" strike="noStrike" kern="1200" cap="none" spc="0" normalizeH="0" baseline="0" noProof="0" dirty="0">
                        <a:ln>
                          <a:noFill/>
                        </a:ln>
                        <a:solidFill>
                          <a:srgbClr val="000000"/>
                        </a:solidFill>
                        <a:effectLst/>
                        <a:uLnTx/>
                        <a:uFillTx/>
                        <a:latin typeface="Arial"/>
                        <a:ea typeface="+mn-ea"/>
                        <a:cs typeface="+mn-cs"/>
                      </a:rPr>
                      <a:t>ulti </a:t>
                    </a:r>
                    <a:r>
                      <a:rPr kumimoji="0" lang="en-US" altLang="en-US" sz="500" b="1" i="0" u="none" strike="noStrike" kern="1200" cap="none" spc="0" normalizeH="0" baseline="0" noProof="0" dirty="0">
                        <a:ln>
                          <a:noFill/>
                        </a:ln>
                        <a:solidFill>
                          <a:srgbClr val="000000"/>
                        </a:solidFill>
                        <a:effectLst/>
                        <a:uLnTx/>
                        <a:uFillTx/>
                        <a:latin typeface="Arial"/>
                        <a:ea typeface="+mn-ea"/>
                        <a:cs typeface="+mn-cs"/>
                      </a:rPr>
                      <a:t>S</a:t>
                    </a:r>
                    <a:r>
                      <a:rPr kumimoji="0" lang="en-US" altLang="en-US" sz="500" b="0" i="0" u="none" strike="noStrike" kern="1200" cap="none" spc="0" normalizeH="0" baseline="0" noProof="0" dirty="0">
                        <a:ln>
                          <a:noFill/>
                        </a:ln>
                        <a:solidFill>
                          <a:srgbClr val="000000"/>
                        </a:solidFill>
                        <a:effectLst/>
                        <a:uLnTx/>
                        <a:uFillTx/>
                        <a:latin typeface="Arial"/>
                        <a:ea typeface="+mn-ea"/>
                        <a:cs typeface="+mn-cs"/>
                      </a:rPr>
                      <a:t>egment Phosphor </a:t>
                    </a:r>
                    <a:r>
                      <a:rPr kumimoji="0" lang="en-US" altLang="en-US" sz="500" b="1" i="0" u="none" strike="noStrike" kern="1200" cap="none" spc="0" normalizeH="0" baseline="0" noProof="0" dirty="0">
                        <a:ln>
                          <a:noFill/>
                        </a:ln>
                        <a:solidFill>
                          <a:srgbClr val="000000"/>
                        </a:solidFill>
                        <a:effectLst/>
                        <a:uLnTx/>
                        <a:uFillTx/>
                        <a:latin typeface="Arial"/>
                        <a:ea typeface="+mn-ea"/>
                        <a:cs typeface="+mn-cs"/>
                      </a:rPr>
                      <a:t>W</a:t>
                    </a:r>
                    <a:r>
                      <a:rPr kumimoji="0" lang="en-US" altLang="en-US" sz="500" b="0" i="0" u="none" strike="noStrike" kern="1200" cap="none" spc="0" normalizeH="0" baseline="0" noProof="0" dirty="0">
                        <a:ln>
                          <a:noFill/>
                        </a:ln>
                        <a:solidFill>
                          <a:srgbClr val="000000"/>
                        </a:solidFill>
                        <a:effectLst/>
                        <a:uLnTx/>
                        <a:uFillTx/>
                        <a:latin typeface="Arial"/>
                        <a:ea typeface="+mn-ea"/>
                        <a:cs typeface="+mn-cs"/>
                      </a:rPr>
                      <a:t>heel (RGBY)</a:t>
                    </a:r>
                  </a:p>
                </p:txBody>
              </p:sp>
              <p:sp>
                <p:nvSpPr>
                  <p:cNvPr id="109" name="Line 17">
                    <a:extLst>
                      <a:ext uri="{FF2B5EF4-FFF2-40B4-BE49-F238E27FC236}">
                        <a16:creationId xmlns:a16="http://schemas.microsoft.com/office/drawing/2014/main" id="{E3A57653-9420-4B1D-80A8-C87F0DF1E9BD}"/>
                      </a:ext>
                    </a:extLst>
                  </p:cNvPr>
                  <p:cNvSpPr>
                    <a:spLocks noChangeShapeType="1"/>
                  </p:cNvSpPr>
                  <p:nvPr/>
                </p:nvSpPr>
                <p:spPr bwMode="auto">
                  <a:xfrm flipH="1" flipV="1">
                    <a:off x="6554207" y="2952846"/>
                    <a:ext cx="414527" cy="7922"/>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srgbClr val="000000"/>
                      </a:solidFill>
                      <a:effectLst/>
                      <a:uLnTx/>
                      <a:uFillTx/>
                      <a:latin typeface="Arial"/>
                      <a:ea typeface="+mn-ea"/>
                      <a:cs typeface="+mn-cs"/>
                    </a:endParaRPr>
                  </a:p>
                </p:txBody>
              </p:sp>
              <p:sp>
                <p:nvSpPr>
                  <p:cNvPr id="110" name="Line 17">
                    <a:extLst>
                      <a:ext uri="{FF2B5EF4-FFF2-40B4-BE49-F238E27FC236}">
                        <a16:creationId xmlns:a16="http://schemas.microsoft.com/office/drawing/2014/main" id="{1C68A6C6-80A0-41D4-9331-31F9B4C0248F}"/>
                      </a:ext>
                    </a:extLst>
                  </p:cNvPr>
                  <p:cNvSpPr>
                    <a:spLocks noChangeShapeType="1"/>
                  </p:cNvSpPr>
                  <p:nvPr/>
                </p:nvSpPr>
                <p:spPr bwMode="auto">
                  <a:xfrm flipH="1" flipV="1">
                    <a:off x="6305907" y="2811237"/>
                    <a:ext cx="248298" cy="129348"/>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srgbClr val="000000"/>
                      </a:solidFill>
                      <a:effectLst/>
                      <a:uLnTx/>
                      <a:uFillTx/>
                      <a:latin typeface="Arial"/>
                      <a:ea typeface="+mn-ea"/>
                      <a:cs typeface="+mn-cs"/>
                    </a:endParaRPr>
                  </a:p>
                </p:txBody>
              </p:sp>
              <p:sp>
                <p:nvSpPr>
                  <p:cNvPr id="111" name="Line 17">
                    <a:extLst>
                      <a:ext uri="{FF2B5EF4-FFF2-40B4-BE49-F238E27FC236}">
                        <a16:creationId xmlns:a16="http://schemas.microsoft.com/office/drawing/2014/main" id="{5D9AB1FE-11B7-4C66-8D7E-F791FFFBD59B}"/>
                      </a:ext>
                    </a:extLst>
                  </p:cNvPr>
                  <p:cNvSpPr>
                    <a:spLocks noChangeShapeType="1"/>
                  </p:cNvSpPr>
                  <p:nvPr/>
                </p:nvSpPr>
                <p:spPr bwMode="auto">
                  <a:xfrm flipV="1">
                    <a:off x="6337650" y="2715720"/>
                    <a:ext cx="283492" cy="94782"/>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srgbClr val="000000"/>
                      </a:solidFill>
                      <a:effectLst/>
                      <a:uLnTx/>
                      <a:uFillTx/>
                      <a:latin typeface="Arial"/>
                      <a:ea typeface="+mn-ea"/>
                      <a:cs typeface="+mn-cs"/>
                    </a:endParaRPr>
                  </a:p>
                </p:txBody>
              </p:sp>
              <p:sp>
                <p:nvSpPr>
                  <p:cNvPr id="112" name="Line 17">
                    <a:extLst>
                      <a:ext uri="{FF2B5EF4-FFF2-40B4-BE49-F238E27FC236}">
                        <a16:creationId xmlns:a16="http://schemas.microsoft.com/office/drawing/2014/main" id="{0A7AC3C6-5974-4641-AE61-D107558A5DF1}"/>
                      </a:ext>
                    </a:extLst>
                  </p:cNvPr>
                  <p:cNvSpPr>
                    <a:spLocks noChangeShapeType="1"/>
                  </p:cNvSpPr>
                  <p:nvPr/>
                </p:nvSpPr>
                <p:spPr bwMode="auto">
                  <a:xfrm flipV="1">
                    <a:off x="6631511" y="2720841"/>
                    <a:ext cx="536907" cy="11525"/>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srgbClr val="000000"/>
                      </a:solidFill>
                      <a:effectLst/>
                      <a:uLnTx/>
                      <a:uFillTx/>
                      <a:latin typeface="Arial"/>
                      <a:ea typeface="+mn-ea"/>
                      <a:cs typeface="+mn-cs"/>
                    </a:endParaRPr>
                  </a:p>
                </p:txBody>
              </p:sp>
              <p:grpSp>
                <p:nvGrpSpPr>
                  <p:cNvPr id="113" name="Group 112">
                    <a:extLst>
                      <a:ext uri="{FF2B5EF4-FFF2-40B4-BE49-F238E27FC236}">
                        <a16:creationId xmlns:a16="http://schemas.microsoft.com/office/drawing/2014/main" id="{9B4962D1-0BAC-46BF-A75A-6358422471A0}"/>
                      </a:ext>
                    </a:extLst>
                  </p:cNvPr>
                  <p:cNvGrpSpPr/>
                  <p:nvPr/>
                </p:nvGrpSpPr>
                <p:grpSpPr>
                  <a:xfrm>
                    <a:off x="6335025" y="2644071"/>
                    <a:ext cx="283260" cy="203969"/>
                    <a:chOff x="6335025" y="2644071"/>
                    <a:chExt cx="283260" cy="203969"/>
                  </a:xfrm>
                </p:grpSpPr>
                <p:sp>
                  <p:nvSpPr>
                    <p:cNvPr id="114" name="Line 28">
                      <a:extLst>
                        <a:ext uri="{FF2B5EF4-FFF2-40B4-BE49-F238E27FC236}">
                          <a16:creationId xmlns:a16="http://schemas.microsoft.com/office/drawing/2014/main" id="{D07C8909-8882-46B9-8605-E979883C910A}"/>
                        </a:ext>
                      </a:extLst>
                    </p:cNvPr>
                    <p:cNvSpPr>
                      <a:spLocks noChangeShapeType="1"/>
                    </p:cNvSpPr>
                    <p:nvPr/>
                  </p:nvSpPr>
                  <p:spPr bwMode="auto">
                    <a:xfrm flipV="1">
                      <a:off x="6339260" y="2802101"/>
                      <a:ext cx="279025" cy="45939"/>
                    </a:xfrm>
                    <a:prstGeom prst="line">
                      <a:avLst/>
                    </a:prstGeom>
                    <a:noFill/>
                    <a:ln w="38100">
                      <a:solidFill>
                        <a:srgbClr val="66FF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srgbClr val="000000"/>
                        </a:solidFill>
                        <a:effectLst/>
                        <a:uLnTx/>
                        <a:uFillTx/>
                        <a:latin typeface="Arial"/>
                        <a:ea typeface="+mn-ea"/>
                        <a:cs typeface="+mn-cs"/>
                      </a:endParaRPr>
                    </a:p>
                  </p:txBody>
                </p:sp>
                <p:sp>
                  <p:nvSpPr>
                    <p:cNvPr id="115" name="Line 29">
                      <a:extLst>
                        <a:ext uri="{FF2B5EF4-FFF2-40B4-BE49-F238E27FC236}">
                          <a16:creationId xmlns:a16="http://schemas.microsoft.com/office/drawing/2014/main" id="{10C2B21C-B471-4222-8AEB-34E176E80103}"/>
                        </a:ext>
                      </a:extLst>
                    </p:cNvPr>
                    <p:cNvSpPr>
                      <a:spLocks noChangeShapeType="1"/>
                    </p:cNvSpPr>
                    <p:nvPr/>
                  </p:nvSpPr>
                  <p:spPr bwMode="auto">
                    <a:xfrm flipV="1">
                      <a:off x="6335025" y="2644071"/>
                      <a:ext cx="261043" cy="84867"/>
                    </a:xfrm>
                    <a:prstGeom prst="line">
                      <a:avLst/>
                    </a:prstGeom>
                    <a:noFill/>
                    <a:ln w="381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srgbClr val="000000"/>
                        </a:solidFill>
                        <a:effectLst/>
                        <a:uLnTx/>
                        <a:uFillTx/>
                        <a:latin typeface="Arial"/>
                        <a:ea typeface="+mn-ea"/>
                        <a:cs typeface="+mn-cs"/>
                      </a:endParaRPr>
                    </a:p>
                  </p:txBody>
                </p:sp>
              </p:grpSp>
              <p:sp>
                <p:nvSpPr>
                  <p:cNvPr id="108" name="Rectangle 34">
                    <a:extLst>
                      <a:ext uri="{FF2B5EF4-FFF2-40B4-BE49-F238E27FC236}">
                        <a16:creationId xmlns:a16="http://schemas.microsoft.com/office/drawing/2014/main" id="{45AB497C-561F-49D9-96F9-33E174D20F44}"/>
                      </a:ext>
                    </a:extLst>
                  </p:cNvPr>
                  <p:cNvSpPr>
                    <a:spLocks noChangeArrowheads="1"/>
                  </p:cNvSpPr>
                  <p:nvPr/>
                </p:nvSpPr>
                <p:spPr bwMode="auto">
                  <a:xfrm>
                    <a:off x="6785778" y="3107112"/>
                    <a:ext cx="353808" cy="49121"/>
                  </a:xfrm>
                  <a:prstGeom prst="rect">
                    <a:avLst/>
                  </a:prstGeom>
                  <a:pattFill prst="diagBrick">
                    <a:fgClr>
                      <a:schemeClr val="bg2">
                        <a:lumMod val="75000"/>
                      </a:schemeClr>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srgbClr val="000000"/>
                      </a:solidFill>
                      <a:effectLst/>
                      <a:uLnTx/>
                      <a:uFillTx/>
                      <a:latin typeface="Arial"/>
                      <a:ea typeface="+mn-ea"/>
                      <a:cs typeface="+mn-cs"/>
                    </a:endParaRPr>
                  </a:p>
                </p:txBody>
              </p:sp>
            </p:grpSp>
            <p:sp>
              <p:nvSpPr>
                <p:cNvPr id="84" name="Text Box 9">
                  <a:extLst>
                    <a:ext uri="{FF2B5EF4-FFF2-40B4-BE49-F238E27FC236}">
                      <a16:creationId xmlns:a16="http://schemas.microsoft.com/office/drawing/2014/main" id="{6C1320A4-6220-4F9B-BBE6-7BA5CA7F0A53}"/>
                    </a:ext>
                  </a:extLst>
                </p:cNvPr>
                <p:cNvSpPr txBox="1">
                  <a:spLocks noChangeArrowheads="1"/>
                </p:cNvSpPr>
                <p:nvPr/>
              </p:nvSpPr>
              <p:spPr bwMode="auto">
                <a:xfrm>
                  <a:off x="6934139" y="1120765"/>
                  <a:ext cx="641000" cy="390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a:ea typeface="+mn-ea"/>
                      <a:cs typeface="+mn-cs"/>
                    </a:rPr>
                    <a:t>Split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a:ea typeface="+mn-ea"/>
                      <a:cs typeface="+mn-cs"/>
                    </a:rPr>
                    <a:t>dichroic</a:t>
                  </a:r>
                </a:p>
              </p:txBody>
            </p:sp>
            <p:sp>
              <p:nvSpPr>
                <p:cNvPr id="85" name="TextBox 84">
                  <a:extLst>
                    <a:ext uri="{FF2B5EF4-FFF2-40B4-BE49-F238E27FC236}">
                      <a16:creationId xmlns:a16="http://schemas.microsoft.com/office/drawing/2014/main" id="{52B15CA9-2C1D-43A7-997F-839BA113CC22}"/>
                    </a:ext>
                  </a:extLst>
                </p:cNvPr>
                <p:cNvSpPr txBox="1"/>
                <p:nvPr/>
              </p:nvSpPr>
              <p:spPr>
                <a:xfrm>
                  <a:off x="6096514" y="1890822"/>
                  <a:ext cx="1011547" cy="39039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000000"/>
                      </a:solidFill>
                      <a:effectLst/>
                      <a:uLnTx/>
                      <a:uFillTx/>
                      <a:latin typeface="Arial"/>
                      <a:ea typeface="+mn-ea"/>
                      <a:cs typeface="+mn-cs"/>
                    </a:rPr>
                    <a:t>Focusing/ collecting optics</a:t>
                  </a:r>
                </a:p>
              </p:txBody>
            </p:sp>
            <p:sp>
              <p:nvSpPr>
                <p:cNvPr id="86" name="Line 36">
                  <a:extLst>
                    <a:ext uri="{FF2B5EF4-FFF2-40B4-BE49-F238E27FC236}">
                      <a16:creationId xmlns:a16="http://schemas.microsoft.com/office/drawing/2014/main" id="{496C4264-0483-4250-B548-0C4D498A778E}"/>
                    </a:ext>
                  </a:extLst>
                </p:cNvPr>
                <p:cNvSpPr>
                  <a:spLocks noChangeShapeType="1"/>
                </p:cNvSpPr>
                <p:nvPr/>
              </p:nvSpPr>
              <p:spPr bwMode="auto">
                <a:xfrm flipV="1">
                  <a:off x="6746259" y="1766016"/>
                  <a:ext cx="236069" cy="23050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srgbClr val="000000"/>
                    </a:solidFill>
                    <a:effectLst/>
                    <a:uLnTx/>
                    <a:uFillTx/>
                    <a:latin typeface="Arial"/>
                    <a:ea typeface="+mn-ea"/>
                    <a:cs typeface="+mn-cs"/>
                  </a:endParaRPr>
                </a:p>
              </p:txBody>
            </p:sp>
            <p:sp>
              <p:nvSpPr>
                <p:cNvPr id="87" name="Line 36">
                  <a:extLst>
                    <a:ext uri="{FF2B5EF4-FFF2-40B4-BE49-F238E27FC236}">
                      <a16:creationId xmlns:a16="http://schemas.microsoft.com/office/drawing/2014/main" id="{91741796-3191-44F9-8C37-79CB159A34B1}"/>
                    </a:ext>
                  </a:extLst>
                </p:cNvPr>
                <p:cNvSpPr>
                  <a:spLocks noChangeShapeType="1"/>
                </p:cNvSpPr>
                <p:nvPr/>
              </p:nvSpPr>
              <p:spPr bwMode="auto">
                <a:xfrm flipV="1">
                  <a:off x="6764454" y="1928371"/>
                  <a:ext cx="545162" cy="42461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srgbClr val="000000"/>
                    </a:solidFill>
                    <a:effectLst/>
                    <a:uLnTx/>
                    <a:uFillTx/>
                    <a:latin typeface="Arial"/>
                    <a:ea typeface="+mn-ea"/>
                    <a:cs typeface="+mn-cs"/>
                  </a:endParaRPr>
                </a:p>
              </p:txBody>
            </p:sp>
            <p:sp>
              <p:nvSpPr>
                <p:cNvPr id="88" name="Line 28">
                  <a:extLst>
                    <a:ext uri="{FF2B5EF4-FFF2-40B4-BE49-F238E27FC236}">
                      <a16:creationId xmlns:a16="http://schemas.microsoft.com/office/drawing/2014/main" id="{BDD58B4A-A3AA-47B6-9A87-F020F6724E05}"/>
                    </a:ext>
                  </a:extLst>
                </p:cNvPr>
                <p:cNvSpPr>
                  <a:spLocks noChangeShapeType="1"/>
                </p:cNvSpPr>
                <p:nvPr/>
              </p:nvSpPr>
              <p:spPr bwMode="auto">
                <a:xfrm flipV="1">
                  <a:off x="7191725" y="1596317"/>
                  <a:ext cx="670651" cy="22368"/>
                </a:xfrm>
                <a:prstGeom prst="line">
                  <a:avLst/>
                </a:prstGeom>
                <a:noFill/>
                <a:ln w="38100">
                  <a:solidFill>
                    <a:srgbClr val="66FF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srgbClr val="000000"/>
                    </a:solidFill>
                    <a:effectLst/>
                    <a:uLnTx/>
                    <a:uFillTx/>
                    <a:latin typeface="Arial"/>
                    <a:ea typeface="+mn-ea"/>
                    <a:cs typeface="+mn-cs"/>
                  </a:endParaRPr>
                </a:p>
              </p:txBody>
            </p:sp>
            <p:sp>
              <p:nvSpPr>
                <p:cNvPr id="89" name="Line 29">
                  <a:extLst>
                    <a:ext uri="{FF2B5EF4-FFF2-40B4-BE49-F238E27FC236}">
                      <a16:creationId xmlns:a16="http://schemas.microsoft.com/office/drawing/2014/main" id="{4EA3E39C-A568-4D55-9527-D66B138A704B}"/>
                    </a:ext>
                  </a:extLst>
                </p:cNvPr>
                <p:cNvSpPr>
                  <a:spLocks noChangeShapeType="1"/>
                </p:cNvSpPr>
                <p:nvPr/>
              </p:nvSpPr>
              <p:spPr bwMode="auto">
                <a:xfrm flipV="1">
                  <a:off x="7137752" y="1455497"/>
                  <a:ext cx="689903" cy="14969"/>
                </a:xfrm>
                <a:prstGeom prst="line">
                  <a:avLst/>
                </a:prstGeom>
                <a:noFill/>
                <a:ln w="381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srgbClr val="000000"/>
                    </a:solidFill>
                    <a:effectLst/>
                    <a:uLnTx/>
                    <a:uFillTx/>
                    <a:latin typeface="Arial"/>
                    <a:ea typeface="+mn-ea"/>
                    <a:cs typeface="+mn-cs"/>
                  </a:endParaRPr>
                </a:p>
              </p:txBody>
            </p:sp>
            <p:grpSp>
              <p:nvGrpSpPr>
                <p:cNvPr id="91" name="Group 90">
                  <a:extLst>
                    <a:ext uri="{FF2B5EF4-FFF2-40B4-BE49-F238E27FC236}">
                      <a16:creationId xmlns:a16="http://schemas.microsoft.com/office/drawing/2014/main" id="{C31E29D9-7F01-4C92-8FB0-AA96046B4F92}"/>
                    </a:ext>
                  </a:extLst>
                </p:cNvPr>
                <p:cNvGrpSpPr>
                  <a:grpSpLocks noChangeAspect="1"/>
                </p:cNvGrpSpPr>
                <p:nvPr/>
              </p:nvGrpSpPr>
              <p:grpSpPr>
                <a:xfrm>
                  <a:off x="7913633" y="1353272"/>
                  <a:ext cx="228226" cy="551999"/>
                  <a:chOff x="5802192" y="3960206"/>
                  <a:chExt cx="84132" cy="580852"/>
                </a:xfrm>
              </p:grpSpPr>
              <p:sp>
                <p:nvSpPr>
                  <p:cNvPr id="98" name="Oval 97">
                    <a:extLst>
                      <a:ext uri="{FF2B5EF4-FFF2-40B4-BE49-F238E27FC236}">
                        <a16:creationId xmlns:a16="http://schemas.microsoft.com/office/drawing/2014/main" id="{B33661E6-A445-4D1F-91C8-AC1E5E271094}"/>
                      </a:ext>
                    </a:extLst>
                  </p:cNvPr>
                  <p:cNvSpPr/>
                  <p:nvPr/>
                </p:nvSpPr>
                <p:spPr>
                  <a:xfrm>
                    <a:off x="5802287" y="4190736"/>
                    <a:ext cx="84037" cy="119792"/>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a:ln>
                        <a:noFill/>
                      </a:ln>
                      <a:solidFill>
                        <a:srgbClr val="FFFFFF"/>
                      </a:solidFill>
                      <a:effectLst/>
                      <a:uLnTx/>
                      <a:uFillTx/>
                      <a:latin typeface="Arial"/>
                      <a:ea typeface="+mn-ea"/>
                      <a:cs typeface="+mn-cs"/>
                    </a:endParaRPr>
                  </a:p>
                </p:txBody>
              </p:sp>
              <p:sp>
                <p:nvSpPr>
                  <p:cNvPr id="99" name="Oval 98">
                    <a:extLst>
                      <a:ext uri="{FF2B5EF4-FFF2-40B4-BE49-F238E27FC236}">
                        <a16:creationId xmlns:a16="http://schemas.microsoft.com/office/drawing/2014/main" id="{6650EAFA-0694-4BAA-A10D-A4811200BC2A}"/>
                      </a:ext>
                    </a:extLst>
                  </p:cNvPr>
                  <p:cNvSpPr/>
                  <p:nvPr/>
                </p:nvSpPr>
                <p:spPr>
                  <a:xfrm>
                    <a:off x="5802286" y="4306001"/>
                    <a:ext cx="84037" cy="119792"/>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a:ln>
                        <a:noFill/>
                      </a:ln>
                      <a:solidFill>
                        <a:srgbClr val="FFFFFF"/>
                      </a:solidFill>
                      <a:effectLst/>
                      <a:uLnTx/>
                      <a:uFillTx/>
                      <a:latin typeface="Arial"/>
                      <a:ea typeface="+mn-ea"/>
                      <a:cs typeface="+mn-cs"/>
                    </a:endParaRPr>
                  </a:p>
                </p:txBody>
              </p:sp>
              <p:sp>
                <p:nvSpPr>
                  <p:cNvPr id="100" name="Oval 99">
                    <a:extLst>
                      <a:ext uri="{FF2B5EF4-FFF2-40B4-BE49-F238E27FC236}">
                        <a16:creationId xmlns:a16="http://schemas.microsoft.com/office/drawing/2014/main" id="{A7074518-CEEB-43CF-AD06-4261096C204F}"/>
                      </a:ext>
                    </a:extLst>
                  </p:cNvPr>
                  <p:cNvSpPr/>
                  <p:nvPr/>
                </p:nvSpPr>
                <p:spPr>
                  <a:xfrm>
                    <a:off x="5802285" y="4421266"/>
                    <a:ext cx="84037" cy="119792"/>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a:ln>
                        <a:noFill/>
                      </a:ln>
                      <a:solidFill>
                        <a:srgbClr val="FFFFFF"/>
                      </a:solidFill>
                      <a:effectLst/>
                      <a:uLnTx/>
                      <a:uFillTx/>
                      <a:latin typeface="Arial"/>
                      <a:ea typeface="+mn-ea"/>
                      <a:cs typeface="+mn-cs"/>
                    </a:endParaRPr>
                  </a:p>
                </p:txBody>
              </p:sp>
              <p:sp>
                <p:nvSpPr>
                  <p:cNvPr id="101" name="Oval 100">
                    <a:extLst>
                      <a:ext uri="{FF2B5EF4-FFF2-40B4-BE49-F238E27FC236}">
                        <a16:creationId xmlns:a16="http://schemas.microsoft.com/office/drawing/2014/main" id="{4CB0D0B6-86BE-424D-B7FC-7E3D3DA99CF2}"/>
                      </a:ext>
                    </a:extLst>
                  </p:cNvPr>
                  <p:cNvSpPr/>
                  <p:nvPr/>
                </p:nvSpPr>
                <p:spPr>
                  <a:xfrm>
                    <a:off x="5802285" y="4079998"/>
                    <a:ext cx="84039" cy="119792"/>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a:ln>
                        <a:noFill/>
                      </a:ln>
                      <a:solidFill>
                        <a:srgbClr val="FFFFFF"/>
                      </a:solidFill>
                      <a:effectLst/>
                      <a:uLnTx/>
                      <a:uFillTx/>
                      <a:latin typeface="Arial"/>
                      <a:ea typeface="+mn-ea"/>
                      <a:cs typeface="+mn-cs"/>
                    </a:endParaRPr>
                  </a:p>
                </p:txBody>
              </p:sp>
              <p:sp>
                <p:nvSpPr>
                  <p:cNvPr id="102" name="Oval 101">
                    <a:extLst>
                      <a:ext uri="{FF2B5EF4-FFF2-40B4-BE49-F238E27FC236}">
                        <a16:creationId xmlns:a16="http://schemas.microsoft.com/office/drawing/2014/main" id="{5495470D-908E-4290-8490-561C83401008}"/>
                      </a:ext>
                    </a:extLst>
                  </p:cNvPr>
                  <p:cNvSpPr/>
                  <p:nvPr/>
                </p:nvSpPr>
                <p:spPr>
                  <a:xfrm>
                    <a:off x="5802192" y="3960206"/>
                    <a:ext cx="84037" cy="119792"/>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a:ln>
                        <a:noFill/>
                      </a:ln>
                      <a:solidFill>
                        <a:srgbClr val="FFFFFF"/>
                      </a:solidFill>
                      <a:effectLst/>
                      <a:uLnTx/>
                      <a:uFillTx/>
                      <a:latin typeface="Arial"/>
                      <a:ea typeface="+mn-ea"/>
                      <a:cs typeface="+mn-cs"/>
                    </a:endParaRPr>
                  </a:p>
                </p:txBody>
              </p:sp>
            </p:grpSp>
            <p:sp>
              <p:nvSpPr>
                <p:cNvPr id="92" name="Rectangle 91">
                  <a:extLst>
                    <a:ext uri="{FF2B5EF4-FFF2-40B4-BE49-F238E27FC236}">
                      <a16:creationId xmlns:a16="http://schemas.microsoft.com/office/drawing/2014/main" id="{C26845DC-FE6F-4F56-BC18-DB1A6897F9E7}"/>
                    </a:ext>
                  </a:extLst>
                </p:cNvPr>
                <p:cNvSpPr/>
                <p:nvPr/>
              </p:nvSpPr>
              <p:spPr>
                <a:xfrm>
                  <a:off x="7973138" y="1309843"/>
                  <a:ext cx="97974" cy="623761"/>
                </a:xfrm>
                <a:prstGeom prst="rect">
                  <a:avLst/>
                </a:prstGeom>
                <a:solidFill>
                  <a:srgbClr val="80D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93" name="TextBox 92">
                  <a:extLst>
                    <a:ext uri="{FF2B5EF4-FFF2-40B4-BE49-F238E27FC236}">
                      <a16:creationId xmlns:a16="http://schemas.microsoft.com/office/drawing/2014/main" id="{51BC0285-4D48-42A7-A7A1-FFB169621909}"/>
                    </a:ext>
                  </a:extLst>
                </p:cNvPr>
                <p:cNvSpPr txBox="1"/>
                <p:nvPr/>
              </p:nvSpPr>
              <p:spPr>
                <a:xfrm>
                  <a:off x="7782973" y="1083034"/>
                  <a:ext cx="802955" cy="26839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000000"/>
                      </a:solidFill>
                      <a:effectLst/>
                      <a:uLnTx/>
                      <a:uFillTx/>
                      <a:latin typeface="Arial"/>
                      <a:ea typeface="+mn-ea"/>
                      <a:cs typeface="+mn-cs"/>
                    </a:rPr>
                    <a:t>Fly’s eye</a:t>
                  </a:r>
                </a:p>
              </p:txBody>
            </p:sp>
            <p:pic>
              <p:nvPicPr>
                <p:cNvPr id="94" name="Picture 2" descr="NUBB13T 455nm 20W Blue Laser Diode Bank Nichia 4 LD Integration Module">
                  <a:extLst>
                    <a:ext uri="{FF2B5EF4-FFF2-40B4-BE49-F238E27FC236}">
                      <a16:creationId xmlns:a16="http://schemas.microsoft.com/office/drawing/2014/main" id="{0D2810D4-78C3-40B4-A994-44EDF0D98925}"/>
                    </a:ext>
                  </a:extLst>
                </p:cNvPr>
                <p:cNvPicPr>
                  <a:picLocks noChangeAspect="1" noChangeArrowheads="1"/>
                </p:cNvPicPr>
                <p:nvPr/>
              </p:nvPicPr>
              <p:blipFill rotWithShape="1">
                <a:blip r:embed="rId10"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rot="18539653">
                  <a:off x="7143080" y="1928673"/>
                  <a:ext cx="870393" cy="805279"/>
                </a:xfrm>
                <a:prstGeom prst="rect">
                  <a:avLst/>
                </a:prstGeom>
                <a:noFill/>
                <a:extLst>
                  <a:ext uri="{909E8E84-426E-40DD-AFC4-6F175D3DCCD1}">
                    <a14:hiddenFill xmlns:a14="http://schemas.microsoft.com/office/drawing/2010/main">
                      <a:solidFill>
                        <a:srgbClr val="FFFFFF"/>
                      </a:solidFill>
                    </a14:hiddenFill>
                  </a:ext>
                </a:extLst>
              </p:spPr>
            </p:pic>
            <p:sp>
              <p:nvSpPr>
                <p:cNvPr id="95" name="Line 17">
                  <a:extLst>
                    <a:ext uri="{FF2B5EF4-FFF2-40B4-BE49-F238E27FC236}">
                      <a16:creationId xmlns:a16="http://schemas.microsoft.com/office/drawing/2014/main" id="{26BE5C3C-42CB-4CD7-8ADA-64D5FEDF226F}"/>
                    </a:ext>
                  </a:extLst>
                </p:cNvPr>
                <p:cNvSpPr>
                  <a:spLocks noChangeShapeType="1"/>
                </p:cNvSpPr>
                <p:nvPr/>
              </p:nvSpPr>
              <p:spPr bwMode="auto">
                <a:xfrm flipV="1">
                  <a:off x="7493831" y="1824587"/>
                  <a:ext cx="8239" cy="428868"/>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srgbClr val="000000"/>
                    </a:solidFill>
                    <a:effectLst/>
                    <a:uLnTx/>
                    <a:uFillTx/>
                    <a:latin typeface="Arial"/>
                    <a:ea typeface="+mn-ea"/>
                    <a:cs typeface="+mn-cs"/>
                  </a:endParaRPr>
                </a:p>
              </p:txBody>
            </p:sp>
            <p:pic>
              <p:nvPicPr>
                <p:cNvPr id="96" name="Picture 4" descr="Phosphor Wheel to Convert Laser Diode Light">
                  <a:extLst>
                    <a:ext uri="{FF2B5EF4-FFF2-40B4-BE49-F238E27FC236}">
                      <a16:creationId xmlns:a16="http://schemas.microsoft.com/office/drawing/2014/main" id="{98A8A68D-2035-435C-9360-F76FD0F793FF}"/>
                    </a:ext>
                  </a:extLst>
                </p:cNvPr>
                <p:cNvPicPr>
                  <a:picLocks noChangeAspect="1" noChangeArrowheads="1"/>
                </p:cNvPicPr>
                <p:nvPr/>
              </p:nvPicPr>
              <p:blipFill rotWithShape="1">
                <a:blip r:embed="rId11" cstate="hqprint">
                  <a:extLst>
                    <a:ext uri="{28A0092B-C50C-407E-A947-70E740481C1C}">
                      <a14:useLocalDpi xmlns:a14="http://schemas.microsoft.com/office/drawing/2010/main"/>
                    </a:ext>
                  </a:extLst>
                </a:blip>
                <a:srcRect/>
                <a:stretch/>
              </p:blipFill>
              <p:spPr bwMode="auto">
                <a:xfrm>
                  <a:off x="5761142" y="818702"/>
                  <a:ext cx="745011" cy="798997"/>
                </a:xfrm>
                <a:prstGeom prst="rect">
                  <a:avLst/>
                </a:prstGeom>
                <a:noFill/>
                <a:extLst>
                  <a:ext uri="{909E8E84-426E-40DD-AFC4-6F175D3DCCD1}">
                    <a14:hiddenFill xmlns:a14="http://schemas.microsoft.com/office/drawing/2010/main">
                      <a:solidFill>
                        <a:srgbClr val="FFFFFF"/>
                      </a:solidFill>
                    </a14:hiddenFill>
                  </a:ext>
                </a:extLst>
              </p:spPr>
            </p:pic>
            <p:sp>
              <p:nvSpPr>
                <p:cNvPr id="97" name="Arrow: Right 96">
                  <a:extLst>
                    <a:ext uri="{FF2B5EF4-FFF2-40B4-BE49-F238E27FC236}">
                      <a16:creationId xmlns:a16="http://schemas.microsoft.com/office/drawing/2014/main" id="{4C0BA6E6-1C6A-4991-98A1-5430FE331B8B}"/>
                    </a:ext>
                  </a:extLst>
                </p:cNvPr>
                <p:cNvSpPr/>
                <p:nvPr/>
              </p:nvSpPr>
              <p:spPr>
                <a:xfrm>
                  <a:off x="8256612" y="1474991"/>
                  <a:ext cx="660776" cy="3341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Arial"/>
                      <a:ea typeface="+mn-ea"/>
                      <a:cs typeface="+mn-cs"/>
                    </a:rPr>
                    <a:t>To DMD</a:t>
                  </a:r>
                </a:p>
              </p:txBody>
            </p:sp>
          </p:grpSp>
        </p:grpSp>
        <p:cxnSp>
          <p:nvCxnSpPr>
            <p:cNvPr id="164" name="Straight Arrow Connector 163">
              <a:extLst>
                <a:ext uri="{FF2B5EF4-FFF2-40B4-BE49-F238E27FC236}">
                  <a16:creationId xmlns:a16="http://schemas.microsoft.com/office/drawing/2014/main" id="{50D73C6B-B04F-408E-9FAE-65A98C3C992F}"/>
                </a:ext>
              </a:extLst>
            </p:cNvPr>
            <p:cNvCxnSpPr>
              <a:cxnSpLocks/>
            </p:cNvCxnSpPr>
            <p:nvPr/>
          </p:nvCxnSpPr>
          <p:spPr>
            <a:xfrm flipV="1">
              <a:off x="5575274" y="1352182"/>
              <a:ext cx="132157" cy="186322"/>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65" name="TextBox 164">
              <a:extLst>
                <a:ext uri="{FF2B5EF4-FFF2-40B4-BE49-F238E27FC236}">
                  <a16:creationId xmlns:a16="http://schemas.microsoft.com/office/drawing/2014/main" id="{114E096F-FE5A-433A-8601-15055ECEB14C}"/>
                </a:ext>
              </a:extLst>
            </p:cNvPr>
            <p:cNvSpPr txBox="1"/>
            <p:nvPr/>
          </p:nvSpPr>
          <p:spPr>
            <a:xfrm>
              <a:off x="5156598" y="1480698"/>
              <a:ext cx="631686" cy="40167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 b="0" i="0" u="none" strike="noStrike" kern="1200" cap="none" spc="0" normalizeH="0" baseline="0" noProof="0" dirty="0">
                  <a:ln>
                    <a:noFill/>
                  </a:ln>
                  <a:solidFill>
                    <a:srgbClr val="0070C0"/>
                  </a:solidFill>
                  <a:effectLst/>
                  <a:uLnTx/>
                  <a:uFillTx/>
                  <a:latin typeface="Arial" charset="0"/>
                  <a:ea typeface="+mn-ea"/>
                  <a:cs typeface="+mn-cs"/>
                </a:rPr>
                <a:t>Blue reflective segment</a:t>
              </a:r>
            </a:p>
          </p:txBody>
        </p:sp>
        <p:sp>
          <p:nvSpPr>
            <p:cNvPr id="49" name="TextBox 48">
              <a:extLst>
                <a:ext uri="{FF2B5EF4-FFF2-40B4-BE49-F238E27FC236}">
                  <a16:creationId xmlns:a16="http://schemas.microsoft.com/office/drawing/2014/main" id="{2AEFC16B-86ED-43B3-A2D7-4885F6B6EBE1}"/>
                </a:ext>
              </a:extLst>
            </p:cNvPr>
            <p:cNvSpPr txBox="1"/>
            <p:nvPr/>
          </p:nvSpPr>
          <p:spPr>
            <a:xfrm>
              <a:off x="5475961" y="899028"/>
              <a:ext cx="238511" cy="33472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R</a:t>
              </a:r>
            </a:p>
          </p:txBody>
        </p:sp>
        <p:sp>
          <p:nvSpPr>
            <p:cNvPr id="166" name="TextBox 165">
              <a:extLst>
                <a:ext uri="{FF2B5EF4-FFF2-40B4-BE49-F238E27FC236}">
                  <a16:creationId xmlns:a16="http://schemas.microsoft.com/office/drawing/2014/main" id="{4C818592-7799-4406-A4B9-CAC514A3B4D7}"/>
                </a:ext>
              </a:extLst>
            </p:cNvPr>
            <p:cNvSpPr txBox="1"/>
            <p:nvPr/>
          </p:nvSpPr>
          <p:spPr>
            <a:xfrm>
              <a:off x="5637388" y="746444"/>
              <a:ext cx="238511" cy="33472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G</a:t>
              </a:r>
            </a:p>
          </p:txBody>
        </p:sp>
        <p:sp>
          <p:nvSpPr>
            <p:cNvPr id="167" name="TextBox 166">
              <a:extLst>
                <a:ext uri="{FF2B5EF4-FFF2-40B4-BE49-F238E27FC236}">
                  <a16:creationId xmlns:a16="http://schemas.microsoft.com/office/drawing/2014/main" id="{6C037982-C2E8-459B-B448-C3678B1D0552}"/>
                </a:ext>
              </a:extLst>
            </p:cNvPr>
            <p:cNvSpPr txBox="1"/>
            <p:nvPr/>
          </p:nvSpPr>
          <p:spPr>
            <a:xfrm>
              <a:off x="5802431" y="730298"/>
              <a:ext cx="238511" cy="33472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B</a:t>
              </a:r>
            </a:p>
          </p:txBody>
        </p:sp>
        <p:sp>
          <p:nvSpPr>
            <p:cNvPr id="168" name="TextBox 167">
              <a:extLst>
                <a:ext uri="{FF2B5EF4-FFF2-40B4-BE49-F238E27FC236}">
                  <a16:creationId xmlns:a16="http://schemas.microsoft.com/office/drawing/2014/main" id="{AFB69635-722D-43DB-81FF-2BAA8A2DF2B3}"/>
                </a:ext>
              </a:extLst>
            </p:cNvPr>
            <p:cNvSpPr txBox="1"/>
            <p:nvPr/>
          </p:nvSpPr>
          <p:spPr>
            <a:xfrm>
              <a:off x="5958153" y="841364"/>
              <a:ext cx="238511" cy="33472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Y</a:t>
              </a:r>
            </a:p>
          </p:txBody>
        </p:sp>
        <p:cxnSp>
          <p:nvCxnSpPr>
            <p:cNvPr id="169" name="Straight Connector 168">
              <a:extLst>
                <a:ext uri="{FF2B5EF4-FFF2-40B4-BE49-F238E27FC236}">
                  <a16:creationId xmlns:a16="http://schemas.microsoft.com/office/drawing/2014/main" id="{3588DF64-022C-4C5A-A26D-5328AE301ED3}"/>
                </a:ext>
              </a:extLst>
            </p:cNvPr>
            <p:cNvCxnSpPr>
              <a:cxnSpLocks/>
            </p:cNvCxnSpPr>
            <p:nvPr/>
          </p:nvCxnSpPr>
          <p:spPr>
            <a:xfrm>
              <a:off x="6937161" y="1537354"/>
              <a:ext cx="200654" cy="1911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70" name="Straight Connector 169">
            <a:extLst>
              <a:ext uri="{FF2B5EF4-FFF2-40B4-BE49-F238E27FC236}">
                <a16:creationId xmlns:a16="http://schemas.microsoft.com/office/drawing/2014/main" id="{69B5EC9A-4A46-4E82-8878-FE551D4E2D97}"/>
              </a:ext>
            </a:extLst>
          </p:cNvPr>
          <p:cNvCxnSpPr>
            <a:cxnSpLocks/>
          </p:cNvCxnSpPr>
          <p:nvPr/>
        </p:nvCxnSpPr>
        <p:spPr>
          <a:xfrm flipH="1" flipV="1">
            <a:off x="4225925" y="2338807"/>
            <a:ext cx="479505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A9B20154-2082-43A2-8979-A64A207CF0E9}"/>
              </a:ext>
            </a:extLst>
          </p:cNvPr>
          <p:cNvCxnSpPr>
            <a:cxnSpLocks/>
          </p:cNvCxnSpPr>
          <p:nvPr/>
        </p:nvCxnSpPr>
        <p:spPr>
          <a:xfrm flipH="1">
            <a:off x="3425" y="1326411"/>
            <a:ext cx="42225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69" name="Group 68">
            <a:extLst>
              <a:ext uri="{FF2B5EF4-FFF2-40B4-BE49-F238E27FC236}">
                <a16:creationId xmlns:a16="http://schemas.microsoft.com/office/drawing/2014/main" id="{38E3404D-BFE7-42AC-95C4-EDBA03D996F2}"/>
              </a:ext>
            </a:extLst>
          </p:cNvPr>
          <p:cNvGrpSpPr/>
          <p:nvPr/>
        </p:nvGrpSpPr>
        <p:grpSpPr>
          <a:xfrm>
            <a:off x="-6495" y="182575"/>
            <a:ext cx="4281204" cy="1152504"/>
            <a:chOff x="-6495" y="80975"/>
            <a:chExt cx="4281204" cy="1152504"/>
          </a:xfrm>
        </p:grpSpPr>
        <p:grpSp>
          <p:nvGrpSpPr>
            <p:cNvPr id="187" name="Group 186">
              <a:extLst>
                <a:ext uri="{FF2B5EF4-FFF2-40B4-BE49-F238E27FC236}">
                  <a16:creationId xmlns:a16="http://schemas.microsoft.com/office/drawing/2014/main" id="{D46564C7-70EB-44CD-9AA7-3AD30BD7DB7B}"/>
                </a:ext>
              </a:extLst>
            </p:cNvPr>
            <p:cNvGrpSpPr>
              <a:grpSpLocks noChangeAspect="1"/>
            </p:cNvGrpSpPr>
            <p:nvPr/>
          </p:nvGrpSpPr>
          <p:grpSpPr>
            <a:xfrm>
              <a:off x="-6495" y="139180"/>
              <a:ext cx="1426231" cy="950473"/>
              <a:chOff x="3062846" y="4205662"/>
              <a:chExt cx="2158159" cy="1272633"/>
            </a:xfrm>
          </p:grpSpPr>
          <p:sp>
            <p:nvSpPr>
              <p:cNvPr id="188" name="Rectangle 187">
                <a:extLst>
                  <a:ext uri="{FF2B5EF4-FFF2-40B4-BE49-F238E27FC236}">
                    <a16:creationId xmlns:a16="http://schemas.microsoft.com/office/drawing/2014/main" id="{BEB96276-6C5D-4CB5-A0FF-64FFF6A7F13D}"/>
                  </a:ext>
                </a:extLst>
              </p:cNvPr>
              <p:cNvSpPr/>
              <p:nvPr/>
            </p:nvSpPr>
            <p:spPr>
              <a:xfrm>
                <a:off x="3444488" y="4322368"/>
                <a:ext cx="1776517" cy="7352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89" name="Picture 188">
                <a:extLst>
                  <a:ext uri="{FF2B5EF4-FFF2-40B4-BE49-F238E27FC236}">
                    <a16:creationId xmlns:a16="http://schemas.microsoft.com/office/drawing/2014/main" id="{95F383EC-0ACE-413B-919F-C40A9115CEC4}"/>
                  </a:ext>
                </a:extLst>
              </p:cNvPr>
              <p:cNvPicPr>
                <a:picLocks noChangeAspect="1"/>
              </p:cNvPicPr>
              <p:nvPr/>
            </p:nvPicPr>
            <p:blipFill rotWithShape="1">
              <a:blip r:embed="rId12">
                <a:clrChange>
                  <a:clrFrom>
                    <a:srgbClr val="F2F2F2"/>
                  </a:clrFrom>
                  <a:clrTo>
                    <a:srgbClr val="F2F2F2">
                      <a:alpha val="0"/>
                    </a:srgbClr>
                  </a:clrTo>
                </a:clrChange>
              </a:blip>
              <a:srcRect t="1" b="1940"/>
              <a:stretch/>
            </p:blipFill>
            <p:spPr>
              <a:xfrm>
                <a:off x="3116214" y="4205662"/>
                <a:ext cx="1143914" cy="884655"/>
              </a:xfrm>
              <a:prstGeom prst="rect">
                <a:avLst/>
              </a:prstGeom>
            </p:spPr>
          </p:pic>
          <p:sp>
            <p:nvSpPr>
              <p:cNvPr id="190" name="TextBox 189">
                <a:extLst>
                  <a:ext uri="{FF2B5EF4-FFF2-40B4-BE49-F238E27FC236}">
                    <a16:creationId xmlns:a16="http://schemas.microsoft.com/office/drawing/2014/main" id="{C1667FFD-246E-489B-A1FA-B59A5A92A7D9}"/>
                  </a:ext>
                </a:extLst>
              </p:cNvPr>
              <p:cNvSpPr txBox="1"/>
              <p:nvPr/>
            </p:nvSpPr>
            <p:spPr>
              <a:xfrm>
                <a:off x="3062846" y="5066198"/>
                <a:ext cx="1395811" cy="4120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mn-ea"/>
                    <a:cs typeface="+mn-cs"/>
                  </a:rPr>
                  <a:t>Blue laser module (&lt;1KLm)</a:t>
                </a:r>
              </a:p>
            </p:txBody>
          </p:sp>
        </p:grpSp>
        <p:grpSp>
          <p:nvGrpSpPr>
            <p:cNvPr id="191" name="Group 190">
              <a:extLst>
                <a:ext uri="{FF2B5EF4-FFF2-40B4-BE49-F238E27FC236}">
                  <a16:creationId xmlns:a16="http://schemas.microsoft.com/office/drawing/2014/main" id="{BA26652D-386B-486A-9578-C0D39A5AF18A}"/>
                </a:ext>
              </a:extLst>
            </p:cNvPr>
            <p:cNvGrpSpPr>
              <a:grpSpLocks noChangeAspect="1"/>
            </p:cNvGrpSpPr>
            <p:nvPr/>
          </p:nvGrpSpPr>
          <p:grpSpPr>
            <a:xfrm>
              <a:off x="853878" y="232222"/>
              <a:ext cx="1405987" cy="577453"/>
              <a:chOff x="1802449" y="4303908"/>
              <a:chExt cx="1950247" cy="800986"/>
            </a:xfrm>
          </p:grpSpPr>
          <p:sp>
            <p:nvSpPr>
              <p:cNvPr id="192" name="Rectangle 191">
                <a:extLst>
                  <a:ext uri="{FF2B5EF4-FFF2-40B4-BE49-F238E27FC236}">
                    <a16:creationId xmlns:a16="http://schemas.microsoft.com/office/drawing/2014/main" id="{BA21C64A-FEC2-45EF-A50E-95754309231D}"/>
                  </a:ext>
                </a:extLst>
              </p:cNvPr>
              <p:cNvSpPr/>
              <p:nvPr/>
            </p:nvSpPr>
            <p:spPr>
              <a:xfrm>
                <a:off x="1976179" y="4346802"/>
                <a:ext cx="1776517" cy="7352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94" name="Picture 193">
                <a:extLst>
                  <a:ext uri="{FF2B5EF4-FFF2-40B4-BE49-F238E27FC236}">
                    <a16:creationId xmlns:a16="http://schemas.microsoft.com/office/drawing/2014/main" id="{79ACDA31-957D-4DF1-B1A7-4F7F365ABFC4}"/>
                  </a:ext>
                </a:extLst>
              </p:cNvPr>
              <p:cNvPicPr>
                <a:picLocks noChangeAspect="1"/>
              </p:cNvPicPr>
              <p:nvPr/>
            </p:nvPicPr>
            <p:blipFill rotWithShape="1">
              <a:blip r:embed="rId13">
                <a:clrChange>
                  <a:clrFrom>
                    <a:srgbClr val="F2F2F2"/>
                  </a:clrFrom>
                  <a:clrTo>
                    <a:srgbClr val="F2F2F2">
                      <a:alpha val="0"/>
                    </a:srgbClr>
                  </a:clrTo>
                </a:clrChange>
              </a:blip>
              <a:srcRect b="3789"/>
              <a:stretch/>
            </p:blipFill>
            <p:spPr>
              <a:xfrm>
                <a:off x="1802449" y="4303908"/>
                <a:ext cx="1176030" cy="800986"/>
              </a:xfrm>
              <a:prstGeom prst="rect">
                <a:avLst/>
              </a:prstGeom>
              <a:noFill/>
            </p:spPr>
          </p:pic>
        </p:grpSp>
        <p:pic>
          <p:nvPicPr>
            <p:cNvPr id="196" name="Picture 195">
              <a:extLst>
                <a:ext uri="{FF2B5EF4-FFF2-40B4-BE49-F238E27FC236}">
                  <a16:creationId xmlns:a16="http://schemas.microsoft.com/office/drawing/2014/main" id="{83A9C3E0-3122-4E2C-9301-900602BC5AAC}"/>
                </a:ext>
              </a:extLst>
            </p:cNvPr>
            <p:cNvPicPr>
              <a:picLocks noChangeAspect="1"/>
            </p:cNvPicPr>
            <p:nvPr/>
          </p:nvPicPr>
          <p:blipFill>
            <a:blip r:embed="rId14">
              <a:clrChange>
                <a:clrFrom>
                  <a:srgbClr val="F2F2F2"/>
                </a:clrFrom>
                <a:clrTo>
                  <a:srgbClr val="F2F2F2">
                    <a:alpha val="0"/>
                  </a:srgbClr>
                </a:clrTo>
              </a:clrChange>
            </a:blip>
            <a:stretch>
              <a:fillRect/>
            </a:stretch>
          </p:blipFill>
          <p:spPr>
            <a:xfrm>
              <a:off x="1695571" y="80975"/>
              <a:ext cx="1077255" cy="832424"/>
            </a:xfrm>
            <a:prstGeom prst="rect">
              <a:avLst/>
            </a:prstGeom>
          </p:spPr>
        </p:pic>
        <p:sp>
          <p:nvSpPr>
            <p:cNvPr id="197" name="TextBox 196">
              <a:extLst>
                <a:ext uri="{FF2B5EF4-FFF2-40B4-BE49-F238E27FC236}">
                  <a16:creationId xmlns:a16="http://schemas.microsoft.com/office/drawing/2014/main" id="{0BB1ABB4-56AB-47BD-A176-288FB55A4FE0}"/>
                </a:ext>
              </a:extLst>
            </p:cNvPr>
            <p:cNvSpPr txBox="1"/>
            <p:nvPr/>
          </p:nvSpPr>
          <p:spPr>
            <a:xfrm>
              <a:off x="1883608" y="830556"/>
              <a:ext cx="948766"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mn-ea"/>
                  <a:cs typeface="+mn-cs"/>
                </a:rPr>
                <a:t>Blue laser module (~3-4KLm)</a:t>
              </a:r>
            </a:p>
          </p:txBody>
        </p:sp>
        <p:sp>
          <p:nvSpPr>
            <p:cNvPr id="198" name="TextBox 197">
              <a:extLst>
                <a:ext uri="{FF2B5EF4-FFF2-40B4-BE49-F238E27FC236}">
                  <a16:creationId xmlns:a16="http://schemas.microsoft.com/office/drawing/2014/main" id="{CB55D378-FB0E-4776-BC58-1253D773BF55}"/>
                </a:ext>
              </a:extLst>
            </p:cNvPr>
            <p:cNvSpPr txBox="1"/>
            <p:nvPr/>
          </p:nvSpPr>
          <p:spPr>
            <a:xfrm>
              <a:off x="914308" y="784855"/>
              <a:ext cx="922429"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mn-ea"/>
                  <a:cs typeface="+mn-cs"/>
                </a:rPr>
                <a:t>Blue laser module (~2-3KLm)</a:t>
              </a:r>
            </a:p>
          </p:txBody>
        </p:sp>
        <p:pic>
          <p:nvPicPr>
            <p:cNvPr id="199" name="Picture 198">
              <a:extLst>
                <a:ext uri="{FF2B5EF4-FFF2-40B4-BE49-F238E27FC236}">
                  <a16:creationId xmlns:a16="http://schemas.microsoft.com/office/drawing/2014/main" id="{810C2748-FD58-4D21-8625-AA42F652287D}"/>
                </a:ext>
              </a:extLst>
            </p:cNvPr>
            <p:cNvPicPr>
              <a:picLocks noChangeAspect="1"/>
            </p:cNvPicPr>
            <p:nvPr/>
          </p:nvPicPr>
          <p:blipFill>
            <a:blip r:embed="rId15">
              <a:clrChange>
                <a:clrFrom>
                  <a:srgbClr val="F2F2F2"/>
                </a:clrFrom>
                <a:clrTo>
                  <a:srgbClr val="F2F2F2">
                    <a:alpha val="0"/>
                  </a:srgbClr>
                </a:clrTo>
              </a:clrChange>
            </a:blip>
            <a:stretch>
              <a:fillRect/>
            </a:stretch>
          </p:blipFill>
          <p:spPr>
            <a:xfrm>
              <a:off x="2925657" y="132233"/>
              <a:ext cx="1109259" cy="936708"/>
            </a:xfrm>
            <a:prstGeom prst="rect">
              <a:avLst/>
            </a:prstGeom>
          </p:spPr>
        </p:pic>
        <p:sp>
          <p:nvSpPr>
            <p:cNvPr id="200" name="TextBox 199">
              <a:extLst>
                <a:ext uri="{FF2B5EF4-FFF2-40B4-BE49-F238E27FC236}">
                  <a16:creationId xmlns:a16="http://schemas.microsoft.com/office/drawing/2014/main" id="{0EC462EF-52C4-40C0-842E-182E08FEEEA6}"/>
                </a:ext>
              </a:extLst>
            </p:cNvPr>
            <p:cNvSpPr txBox="1"/>
            <p:nvPr/>
          </p:nvSpPr>
          <p:spPr>
            <a:xfrm>
              <a:off x="3325943" y="925702"/>
              <a:ext cx="948766"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mn-ea"/>
                  <a:cs typeface="+mn-cs"/>
                </a:rPr>
                <a:t>Blue laser module (~4KLm+)</a:t>
              </a:r>
            </a:p>
          </p:txBody>
        </p:sp>
      </p:grpSp>
      <p:sp>
        <p:nvSpPr>
          <p:cNvPr id="70" name="TextBox 69">
            <a:extLst>
              <a:ext uri="{FF2B5EF4-FFF2-40B4-BE49-F238E27FC236}">
                <a16:creationId xmlns:a16="http://schemas.microsoft.com/office/drawing/2014/main" id="{58E1F0BB-AA2E-4477-A615-751656BFE1C5}"/>
              </a:ext>
            </a:extLst>
          </p:cNvPr>
          <p:cNvSpPr txBox="1"/>
          <p:nvPr/>
        </p:nvSpPr>
        <p:spPr>
          <a:xfrm>
            <a:off x="40640" y="-35432"/>
            <a:ext cx="3521151"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Blue Lasers for Laser Phosphor</a:t>
            </a:r>
          </a:p>
        </p:txBody>
      </p:sp>
      <p:cxnSp>
        <p:nvCxnSpPr>
          <p:cNvPr id="78" name="Straight Connector 77">
            <a:extLst>
              <a:ext uri="{FF2B5EF4-FFF2-40B4-BE49-F238E27FC236}">
                <a16:creationId xmlns:a16="http://schemas.microsoft.com/office/drawing/2014/main" id="{34B489C5-F385-4078-A221-DD67798EC288}"/>
              </a:ext>
            </a:extLst>
          </p:cNvPr>
          <p:cNvCxnSpPr>
            <a:cxnSpLocks/>
          </p:cNvCxnSpPr>
          <p:nvPr/>
        </p:nvCxnSpPr>
        <p:spPr>
          <a:xfrm>
            <a:off x="6566942" y="583096"/>
            <a:ext cx="0" cy="1742834"/>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nvGrpSpPr>
          <p:cNvPr id="311" name="Group 310">
            <a:extLst>
              <a:ext uri="{FF2B5EF4-FFF2-40B4-BE49-F238E27FC236}">
                <a16:creationId xmlns:a16="http://schemas.microsoft.com/office/drawing/2014/main" id="{2D922E85-8EDC-4427-B28E-9DFA2AC40506}"/>
              </a:ext>
            </a:extLst>
          </p:cNvPr>
          <p:cNvGrpSpPr/>
          <p:nvPr/>
        </p:nvGrpSpPr>
        <p:grpSpPr>
          <a:xfrm>
            <a:off x="6582032" y="807150"/>
            <a:ext cx="2217711" cy="1511910"/>
            <a:chOff x="6582032" y="807150"/>
            <a:chExt cx="2217711" cy="1511910"/>
          </a:xfrm>
        </p:grpSpPr>
        <p:grpSp>
          <p:nvGrpSpPr>
            <p:cNvPr id="76" name="Group 75">
              <a:extLst>
                <a:ext uri="{FF2B5EF4-FFF2-40B4-BE49-F238E27FC236}">
                  <a16:creationId xmlns:a16="http://schemas.microsoft.com/office/drawing/2014/main" id="{341A0C0E-38B8-4BEB-B603-9F1F3AE2B201}"/>
                </a:ext>
              </a:extLst>
            </p:cNvPr>
            <p:cNvGrpSpPr/>
            <p:nvPr/>
          </p:nvGrpSpPr>
          <p:grpSpPr>
            <a:xfrm>
              <a:off x="6582032" y="951355"/>
              <a:ext cx="2217711" cy="1367705"/>
              <a:chOff x="4565484" y="3095208"/>
              <a:chExt cx="3383805" cy="2097290"/>
            </a:xfrm>
          </p:grpSpPr>
          <p:pic>
            <p:nvPicPr>
              <p:cNvPr id="138" name="Picture 2" descr="NUBB13T 455nm 20W Blue Laser Diode Bank Nichia 4 LD Integration Module">
                <a:extLst>
                  <a:ext uri="{FF2B5EF4-FFF2-40B4-BE49-F238E27FC236}">
                    <a16:creationId xmlns:a16="http://schemas.microsoft.com/office/drawing/2014/main" id="{1483202C-2B47-4E7E-B4C4-723F7F71111D}"/>
                  </a:ext>
                </a:extLst>
              </p:cNvPr>
              <p:cNvPicPr>
                <a:picLocks noChangeAspect="1" noChangeArrowheads="1"/>
              </p:cNvPicPr>
              <p:nvPr/>
            </p:nvPicPr>
            <p:blipFill rotWithShape="1">
              <a:blip r:embed="rId10"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rot="18539653">
                <a:off x="5641529" y="4262699"/>
                <a:ext cx="916498" cy="847934"/>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Group 74">
                <a:extLst>
                  <a:ext uri="{FF2B5EF4-FFF2-40B4-BE49-F238E27FC236}">
                    <a16:creationId xmlns:a16="http://schemas.microsoft.com/office/drawing/2014/main" id="{2CB3202C-7783-427A-B2E6-991BA4234234}"/>
                  </a:ext>
                </a:extLst>
              </p:cNvPr>
              <p:cNvGrpSpPr/>
              <p:nvPr/>
            </p:nvGrpSpPr>
            <p:grpSpPr>
              <a:xfrm>
                <a:off x="4565484" y="3095208"/>
                <a:ext cx="3383805" cy="2097290"/>
                <a:chOff x="4565484" y="3095208"/>
                <a:chExt cx="3383805" cy="2097290"/>
              </a:xfrm>
            </p:grpSpPr>
            <p:pic>
              <p:nvPicPr>
                <p:cNvPr id="184" name="Picture 4" descr="Phosphor Wheel to Convert Laser Diode Light">
                  <a:extLst>
                    <a:ext uri="{FF2B5EF4-FFF2-40B4-BE49-F238E27FC236}">
                      <a16:creationId xmlns:a16="http://schemas.microsoft.com/office/drawing/2014/main" id="{D0F2651A-7240-4F97-898A-252C7A796F15}"/>
                    </a:ext>
                  </a:extLst>
                </p:cNvPr>
                <p:cNvPicPr>
                  <a:picLocks noChangeAspect="1" noChangeArrowheads="1"/>
                </p:cNvPicPr>
                <p:nvPr/>
              </p:nvPicPr>
              <p:blipFill rotWithShape="1">
                <a:blip r:embed="rId11" cstate="hqprint">
                  <a:extLst>
                    <a:ext uri="{28A0092B-C50C-407E-A947-70E740481C1C}">
                      <a14:useLocalDpi xmlns:a14="http://schemas.microsoft.com/office/drawing/2010/main"/>
                    </a:ext>
                  </a:extLst>
                </a:blip>
                <a:srcRect/>
                <a:stretch/>
              </p:blipFill>
              <p:spPr bwMode="auto">
                <a:xfrm>
                  <a:off x="5543282" y="3143044"/>
                  <a:ext cx="681359" cy="730733"/>
                </a:xfrm>
                <a:prstGeom prst="rect">
                  <a:avLst/>
                </a:prstGeom>
                <a:noFill/>
                <a:extLst>
                  <a:ext uri="{909E8E84-426E-40DD-AFC4-6F175D3DCCD1}">
                    <a14:hiddenFill xmlns:a14="http://schemas.microsoft.com/office/drawing/2010/main">
                      <a:solidFill>
                        <a:srgbClr val="FFFFFF"/>
                      </a:solidFill>
                    </a14:hiddenFill>
                  </a:ext>
                </a:extLst>
              </p:spPr>
            </p:pic>
            <p:grpSp>
              <p:nvGrpSpPr>
                <p:cNvPr id="64" name="Group 63">
                  <a:extLst>
                    <a:ext uri="{FF2B5EF4-FFF2-40B4-BE49-F238E27FC236}">
                      <a16:creationId xmlns:a16="http://schemas.microsoft.com/office/drawing/2014/main" id="{DCE705CD-A662-4128-B9D1-6C1A7212F619}"/>
                    </a:ext>
                  </a:extLst>
                </p:cNvPr>
                <p:cNvGrpSpPr/>
                <p:nvPr/>
              </p:nvGrpSpPr>
              <p:grpSpPr>
                <a:xfrm>
                  <a:off x="6755486" y="3553580"/>
                  <a:ext cx="845487" cy="830606"/>
                  <a:chOff x="7535570" y="3551555"/>
                  <a:chExt cx="845487" cy="830606"/>
                </a:xfrm>
              </p:grpSpPr>
              <p:grpSp>
                <p:nvGrpSpPr>
                  <p:cNvPr id="135" name="Group 134">
                    <a:extLst>
                      <a:ext uri="{FF2B5EF4-FFF2-40B4-BE49-F238E27FC236}">
                        <a16:creationId xmlns:a16="http://schemas.microsoft.com/office/drawing/2014/main" id="{A2E701DD-1881-4EA0-B2DC-F66EEA34095F}"/>
                      </a:ext>
                    </a:extLst>
                  </p:cNvPr>
                  <p:cNvGrpSpPr>
                    <a:grpSpLocks noChangeAspect="1"/>
                  </p:cNvGrpSpPr>
                  <p:nvPr/>
                </p:nvGrpSpPr>
                <p:grpSpPr>
                  <a:xfrm>
                    <a:off x="7665773" y="3771089"/>
                    <a:ext cx="240315" cy="581238"/>
                    <a:chOff x="5802192" y="3960206"/>
                    <a:chExt cx="84132" cy="580852"/>
                  </a:xfrm>
                </p:grpSpPr>
                <p:sp>
                  <p:nvSpPr>
                    <p:cNvPr id="142" name="Oval 141">
                      <a:extLst>
                        <a:ext uri="{FF2B5EF4-FFF2-40B4-BE49-F238E27FC236}">
                          <a16:creationId xmlns:a16="http://schemas.microsoft.com/office/drawing/2014/main" id="{3C81B16A-6A3E-419B-838F-700DF3DB676D}"/>
                        </a:ext>
                      </a:extLst>
                    </p:cNvPr>
                    <p:cNvSpPr/>
                    <p:nvPr/>
                  </p:nvSpPr>
                  <p:spPr>
                    <a:xfrm>
                      <a:off x="5802287" y="4190736"/>
                      <a:ext cx="84037" cy="119792"/>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a:ln>
                          <a:noFill/>
                        </a:ln>
                        <a:solidFill>
                          <a:srgbClr val="FFFFFF"/>
                        </a:solidFill>
                        <a:effectLst/>
                        <a:uLnTx/>
                        <a:uFillTx/>
                        <a:latin typeface="Arial"/>
                        <a:ea typeface="+mn-ea"/>
                        <a:cs typeface="+mn-cs"/>
                      </a:endParaRPr>
                    </a:p>
                  </p:txBody>
                </p:sp>
                <p:sp>
                  <p:nvSpPr>
                    <p:cNvPr id="143" name="Oval 142">
                      <a:extLst>
                        <a:ext uri="{FF2B5EF4-FFF2-40B4-BE49-F238E27FC236}">
                          <a16:creationId xmlns:a16="http://schemas.microsoft.com/office/drawing/2014/main" id="{77BF8024-676F-4621-B754-E725EDEB47CB}"/>
                        </a:ext>
                      </a:extLst>
                    </p:cNvPr>
                    <p:cNvSpPr/>
                    <p:nvPr/>
                  </p:nvSpPr>
                  <p:spPr>
                    <a:xfrm>
                      <a:off x="5802286" y="4306001"/>
                      <a:ext cx="84037" cy="119792"/>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a:ln>
                          <a:noFill/>
                        </a:ln>
                        <a:solidFill>
                          <a:srgbClr val="FFFFFF"/>
                        </a:solidFill>
                        <a:effectLst/>
                        <a:uLnTx/>
                        <a:uFillTx/>
                        <a:latin typeface="Arial"/>
                        <a:ea typeface="+mn-ea"/>
                        <a:cs typeface="+mn-cs"/>
                      </a:endParaRPr>
                    </a:p>
                  </p:txBody>
                </p:sp>
                <p:sp>
                  <p:nvSpPr>
                    <p:cNvPr id="144" name="Oval 143">
                      <a:extLst>
                        <a:ext uri="{FF2B5EF4-FFF2-40B4-BE49-F238E27FC236}">
                          <a16:creationId xmlns:a16="http://schemas.microsoft.com/office/drawing/2014/main" id="{A0D10CE3-EAC8-4137-A87A-DBF8F29E90EF}"/>
                        </a:ext>
                      </a:extLst>
                    </p:cNvPr>
                    <p:cNvSpPr/>
                    <p:nvPr/>
                  </p:nvSpPr>
                  <p:spPr>
                    <a:xfrm>
                      <a:off x="5802285" y="4421266"/>
                      <a:ext cx="84037" cy="119792"/>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a:ln>
                          <a:noFill/>
                        </a:ln>
                        <a:solidFill>
                          <a:srgbClr val="FFFFFF"/>
                        </a:solidFill>
                        <a:effectLst/>
                        <a:uLnTx/>
                        <a:uFillTx/>
                        <a:latin typeface="Arial"/>
                        <a:ea typeface="+mn-ea"/>
                        <a:cs typeface="+mn-cs"/>
                      </a:endParaRPr>
                    </a:p>
                  </p:txBody>
                </p:sp>
                <p:sp>
                  <p:nvSpPr>
                    <p:cNvPr id="145" name="Oval 144">
                      <a:extLst>
                        <a:ext uri="{FF2B5EF4-FFF2-40B4-BE49-F238E27FC236}">
                          <a16:creationId xmlns:a16="http://schemas.microsoft.com/office/drawing/2014/main" id="{D7557D70-A62A-417C-A96D-C267E169AE4F}"/>
                        </a:ext>
                      </a:extLst>
                    </p:cNvPr>
                    <p:cNvSpPr/>
                    <p:nvPr/>
                  </p:nvSpPr>
                  <p:spPr>
                    <a:xfrm>
                      <a:off x="5802285" y="4079998"/>
                      <a:ext cx="84039" cy="119792"/>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a:ln>
                          <a:noFill/>
                        </a:ln>
                        <a:solidFill>
                          <a:srgbClr val="FFFFFF"/>
                        </a:solidFill>
                        <a:effectLst/>
                        <a:uLnTx/>
                        <a:uFillTx/>
                        <a:latin typeface="Arial"/>
                        <a:ea typeface="+mn-ea"/>
                        <a:cs typeface="+mn-cs"/>
                      </a:endParaRPr>
                    </a:p>
                  </p:txBody>
                </p:sp>
                <p:sp>
                  <p:nvSpPr>
                    <p:cNvPr id="146" name="Oval 145">
                      <a:extLst>
                        <a:ext uri="{FF2B5EF4-FFF2-40B4-BE49-F238E27FC236}">
                          <a16:creationId xmlns:a16="http://schemas.microsoft.com/office/drawing/2014/main" id="{6F4D589C-14A7-4C96-BB29-7C6D83BABE94}"/>
                        </a:ext>
                      </a:extLst>
                    </p:cNvPr>
                    <p:cNvSpPr/>
                    <p:nvPr/>
                  </p:nvSpPr>
                  <p:spPr>
                    <a:xfrm>
                      <a:off x="5802192" y="3960206"/>
                      <a:ext cx="84037" cy="119792"/>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63" name="Group 62">
                    <a:extLst>
                      <a:ext uri="{FF2B5EF4-FFF2-40B4-BE49-F238E27FC236}">
                        <a16:creationId xmlns:a16="http://schemas.microsoft.com/office/drawing/2014/main" id="{952D2007-CA24-462F-8D8A-63CC254488E0}"/>
                      </a:ext>
                    </a:extLst>
                  </p:cNvPr>
                  <p:cNvGrpSpPr/>
                  <p:nvPr/>
                </p:nvGrpSpPr>
                <p:grpSpPr>
                  <a:xfrm>
                    <a:off x="7535570" y="3551555"/>
                    <a:ext cx="845487" cy="830606"/>
                    <a:chOff x="7535570" y="3551555"/>
                    <a:chExt cx="845487" cy="830606"/>
                  </a:xfrm>
                </p:grpSpPr>
                <p:sp>
                  <p:nvSpPr>
                    <p:cNvPr id="136" name="Rectangle 135">
                      <a:extLst>
                        <a:ext uri="{FF2B5EF4-FFF2-40B4-BE49-F238E27FC236}">
                          <a16:creationId xmlns:a16="http://schemas.microsoft.com/office/drawing/2014/main" id="{88EB6EB0-C058-4089-85F0-BC6473A9AEFB}"/>
                        </a:ext>
                      </a:extLst>
                    </p:cNvPr>
                    <p:cNvSpPr/>
                    <p:nvPr/>
                  </p:nvSpPr>
                  <p:spPr>
                    <a:xfrm>
                      <a:off x="7728430" y="3725360"/>
                      <a:ext cx="103164" cy="656801"/>
                    </a:xfrm>
                    <a:prstGeom prst="rect">
                      <a:avLst/>
                    </a:prstGeom>
                    <a:solidFill>
                      <a:srgbClr val="80D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137" name="TextBox 136">
                      <a:extLst>
                        <a:ext uri="{FF2B5EF4-FFF2-40B4-BE49-F238E27FC236}">
                          <a16:creationId xmlns:a16="http://schemas.microsoft.com/office/drawing/2014/main" id="{FAE6F237-7A1A-4D7E-8659-A3E20D42A2D3}"/>
                        </a:ext>
                      </a:extLst>
                    </p:cNvPr>
                    <p:cNvSpPr txBox="1"/>
                    <p:nvPr/>
                  </p:nvSpPr>
                  <p:spPr>
                    <a:xfrm>
                      <a:off x="7535570" y="3551555"/>
                      <a:ext cx="845487" cy="25957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000000"/>
                          </a:solidFill>
                          <a:effectLst/>
                          <a:uLnTx/>
                          <a:uFillTx/>
                          <a:latin typeface="Arial"/>
                          <a:ea typeface="+mn-ea"/>
                          <a:cs typeface="+mn-cs"/>
                        </a:rPr>
                        <a:t>Fly’s eye</a:t>
                      </a:r>
                    </a:p>
                  </p:txBody>
                </p:sp>
              </p:grpSp>
            </p:grpSp>
            <p:sp>
              <p:nvSpPr>
                <p:cNvPr id="125" name="Text Box 35">
                  <a:extLst>
                    <a:ext uri="{FF2B5EF4-FFF2-40B4-BE49-F238E27FC236}">
                      <a16:creationId xmlns:a16="http://schemas.microsoft.com/office/drawing/2014/main" id="{7446DC2E-0A97-40E1-A84A-6C15AD474678}"/>
                    </a:ext>
                  </a:extLst>
                </p:cNvPr>
                <p:cNvSpPr txBox="1">
                  <a:spLocks noChangeArrowheads="1"/>
                </p:cNvSpPr>
                <p:nvPr/>
              </p:nvSpPr>
              <p:spPr bwMode="auto">
                <a:xfrm>
                  <a:off x="4565484" y="3895118"/>
                  <a:ext cx="1027862" cy="49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a:ea typeface="+mn-ea"/>
                      <a:cs typeface="+mn-cs"/>
                    </a:rPr>
                    <a:t>Laser beam spot diffuser/shaper (i.e. lens array)</a:t>
                  </a:r>
                </a:p>
              </p:txBody>
            </p:sp>
            <p:grpSp>
              <p:nvGrpSpPr>
                <p:cNvPr id="128" name="Group 127">
                  <a:extLst>
                    <a:ext uri="{FF2B5EF4-FFF2-40B4-BE49-F238E27FC236}">
                      <a16:creationId xmlns:a16="http://schemas.microsoft.com/office/drawing/2014/main" id="{923061C9-FECA-4555-8B66-3F3A8FC82387}"/>
                    </a:ext>
                  </a:extLst>
                </p:cNvPr>
                <p:cNvGrpSpPr/>
                <p:nvPr/>
              </p:nvGrpSpPr>
              <p:grpSpPr>
                <a:xfrm>
                  <a:off x="5441228" y="3106693"/>
                  <a:ext cx="1751545" cy="2085805"/>
                  <a:chOff x="5219759" y="1882281"/>
                  <a:chExt cx="1712650" cy="2039488"/>
                </a:xfrm>
              </p:grpSpPr>
              <p:sp>
                <p:nvSpPr>
                  <p:cNvPr id="147" name="TextBox 146">
                    <a:extLst>
                      <a:ext uri="{FF2B5EF4-FFF2-40B4-BE49-F238E27FC236}">
                        <a16:creationId xmlns:a16="http://schemas.microsoft.com/office/drawing/2014/main" id="{F87D1A95-552E-4138-A162-068020061003}"/>
                      </a:ext>
                    </a:extLst>
                  </p:cNvPr>
                  <p:cNvSpPr txBox="1"/>
                  <p:nvPr/>
                </p:nvSpPr>
                <p:spPr>
                  <a:xfrm>
                    <a:off x="5219759" y="3621809"/>
                    <a:ext cx="1466713" cy="29996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a:ea typeface="+mn-ea"/>
                        <a:cs typeface="+mn-cs"/>
                      </a:rPr>
                      <a:t>Blue laser module</a:t>
                    </a:r>
                  </a:p>
                </p:txBody>
              </p:sp>
              <p:pic>
                <p:nvPicPr>
                  <p:cNvPr id="148" name="Picture 2">
                    <a:extLst>
                      <a:ext uri="{FF2B5EF4-FFF2-40B4-BE49-F238E27FC236}">
                        <a16:creationId xmlns:a16="http://schemas.microsoft.com/office/drawing/2014/main" id="{D38321FD-8DDD-4D85-8F8E-80BDAE41D055}"/>
                      </a:ext>
                    </a:extLst>
                  </p:cNvPr>
                  <p:cNvPicPr>
                    <a:picLocks noChangeAspect="1" noChangeArrowheads="1"/>
                  </p:cNvPicPr>
                  <p:nvPr/>
                </p:nvPicPr>
                <p:blipFill rotWithShape="1">
                  <a:blip r:embed="rId9" cstate="hqprint">
                    <a:clrChange>
                      <a:clrFrom>
                        <a:srgbClr val="FFFBF0"/>
                      </a:clrFrom>
                      <a:clrTo>
                        <a:srgbClr val="FFFBF0">
                          <a:alpha val="0"/>
                        </a:srgbClr>
                      </a:clrTo>
                    </a:clrChange>
                    <a:extLst>
                      <a:ext uri="{28A0092B-C50C-407E-A947-70E740481C1C}">
                        <a14:useLocalDpi xmlns:a14="http://schemas.microsoft.com/office/drawing/2010/main"/>
                      </a:ext>
                    </a:extLst>
                  </a:blip>
                  <a:srcRect r="60866"/>
                  <a:stretch/>
                </p:blipFill>
                <p:spPr bwMode="auto">
                  <a:xfrm>
                    <a:off x="6316706" y="2519451"/>
                    <a:ext cx="268258" cy="568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9" name="Picture 148">
                    <a:extLst>
                      <a:ext uri="{FF2B5EF4-FFF2-40B4-BE49-F238E27FC236}">
                        <a16:creationId xmlns:a16="http://schemas.microsoft.com/office/drawing/2014/main" id="{728467AC-2976-4C27-99F9-A6424FCE26E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897859" y="1882281"/>
                    <a:ext cx="628650" cy="1285875"/>
                  </a:xfrm>
                  <a:prstGeom prst="rect">
                    <a:avLst/>
                  </a:prstGeom>
                </p:spPr>
              </p:pic>
              <p:sp>
                <p:nvSpPr>
                  <p:cNvPr id="152" name="Rectangle 34">
                    <a:extLst>
                      <a:ext uri="{FF2B5EF4-FFF2-40B4-BE49-F238E27FC236}">
                        <a16:creationId xmlns:a16="http://schemas.microsoft.com/office/drawing/2014/main" id="{BB9034DB-15AF-4852-ACFA-7088EB96F713}"/>
                      </a:ext>
                    </a:extLst>
                  </p:cNvPr>
                  <p:cNvSpPr>
                    <a:spLocks noChangeArrowheads="1"/>
                  </p:cNvSpPr>
                  <p:nvPr/>
                </p:nvSpPr>
                <p:spPr bwMode="auto">
                  <a:xfrm>
                    <a:off x="5642505" y="3045005"/>
                    <a:ext cx="353808" cy="49121"/>
                  </a:xfrm>
                  <a:prstGeom prst="rect">
                    <a:avLst/>
                  </a:prstGeom>
                  <a:pattFill prst="diagBrick">
                    <a:fgClr>
                      <a:schemeClr val="bg2">
                        <a:lumMod val="75000"/>
                      </a:schemeClr>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srgbClr val="000000"/>
                      </a:solidFill>
                      <a:effectLst/>
                      <a:uLnTx/>
                      <a:uFillTx/>
                      <a:latin typeface="Arial"/>
                      <a:ea typeface="+mn-ea"/>
                      <a:cs typeface="+mn-cs"/>
                    </a:endParaRPr>
                  </a:p>
                </p:txBody>
              </p:sp>
              <p:sp>
                <p:nvSpPr>
                  <p:cNvPr id="155" name="Line 17">
                    <a:extLst>
                      <a:ext uri="{FF2B5EF4-FFF2-40B4-BE49-F238E27FC236}">
                        <a16:creationId xmlns:a16="http://schemas.microsoft.com/office/drawing/2014/main" id="{DDC6D65F-F3FD-4FD2-A7F6-CEC618ADF53D}"/>
                      </a:ext>
                    </a:extLst>
                  </p:cNvPr>
                  <p:cNvSpPr>
                    <a:spLocks noChangeShapeType="1"/>
                  </p:cNvSpPr>
                  <p:nvPr/>
                </p:nvSpPr>
                <p:spPr bwMode="auto">
                  <a:xfrm flipV="1">
                    <a:off x="6337649" y="2785668"/>
                    <a:ext cx="593150" cy="24834"/>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srgbClr val="000000"/>
                      </a:solidFill>
                      <a:effectLst/>
                      <a:uLnTx/>
                      <a:uFillTx/>
                      <a:latin typeface="Arial"/>
                      <a:ea typeface="+mn-ea"/>
                      <a:cs typeface="+mn-cs"/>
                    </a:endParaRPr>
                  </a:p>
                </p:txBody>
              </p:sp>
              <p:sp>
                <p:nvSpPr>
                  <p:cNvPr id="156" name="Line 17">
                    <a:extLst>
                      <a:ext uri="{FF2B5EF4-FFF2-40B4-BE49-F238E27FC236}">
                        <a16:creationId xmlns:a16="http://schemas.microsoft.com/office/drawing/2014/main" id="{1457C964-0519-40BD-8B7F-84D17ED16800}"/>
                      </a:ext>
                    </a:extLst>
                  </p:cNvPr>
                  <p:cNvSpPr>
                    <a:spLocks noChangeShapeType="1"/>
                  </p:cNvSpPr>
                  <p:nvPr/>
                </p:nvSpPr>
                <p:spPr bwMode="auto">
                  <a:xfrm flipV="1">
                    <a:off x="5851338" y="2829244"/>
                    <a:ext cx="413574"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157" name="Group 156">
                    <a:extLst>
                      <a:ext uri="{FF2B5EF4-FFF2-40B4-BE49-F238E27FC236}">
                        <a16:creationId xmlns:a16="http://schemas.microsoft.com/office/drawing/2014/main" id="{4B8CDE25-8D0F-477A-B2EF-114BFEF69CE3}"/>
                      </a:ext>
                    </a:extLst>
                  </p:cNvPr>
                  <p:cNvGrpSpPr/>
                  <p:nvPr/>
                </p:nvGrpSpPr>
                <p:grpSpPr>
                  <a:xfrm>
                    <a:off x="6337649" y="2739240"/>
                    <a:ext cx="594760" cy="111709"/>
                    <a:chOff x="6337649" y="2739240"/>
                    <a:chExt cx="594760" cy="111709"/>
                  </a:xfrm>
                </p:grpSpPr>
                <p:sp>
                  <p:nvSpPr>
                    <p:cNvPr id="158" name="Line 28">
                      <a:extLst>
                        <a:ext uri="{FF2B5EF4-FFF2-40B4-BE49-F238E27FC236}">
                          <a16:creationId xmlns:a16="http://schemas.microsoft.com/office/drawing/2014/main" id="{920AB5A5-3B1F-4E8E-8404-1350BE74E6D7}"/>
                        </a:ext>
                      </a:extLst>
                    </p:cNvPr>
                    <p:cNvSpPr>
                      <a:spLocks noChangeShapeType="1"/>
                    </p:cNvSpPr>
                    <p:nvPr/>
                  </p:nvSpPr>
                  <p:spPr bwMode="auto">
                    <a:xfrm flipV="1">
                      <a:off x="6339259" y="2846195"/>
                      <a:ext cx="593150" cy="4754"/>
                    </a:xfrm>
                    <a:prstGeom prst="line">
                      <a:avLst/>
                    </a:prstGeom>
                    <a:noFill/>
                    <a:ln w="38100">
                      <a:solidFill>
                        <a:srgbClr val="66FF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srgbClr val="000000"/>
                        </a:solidFill>
                        <a:effectLst/>
                        <a:uLnTx/>
                        <a:uFillTx/>
                        <a:latin typeface="Arial"/>
                        <a:ea typeface="+mn-ea"/>
                        <a:cs typeface="+mn-cs"/>
                      </a:endParaRPr>
                    </a:p>
                  </p:txBody>
                </p:sp>
                <p:sp>
                  <p:nvSpPr>
                    <p:cNvPr id="159" name="Line 29">
                      <a:extLst>
                        <a:ext uri="{FF2B5EF4-FFF2-40B4-BE49-F238E27FC236}">
                          <a16:creationId xmlns:a16="http://schemas.microsoft.com/office/drawing/2014/main" id="{B58ADDB8-C6ED-4047-94EC-520E94DA6451}"/>
                        </a:ext>
                      </a:extLst>
                    </p:cNvPr>
                    <p:cNvSpPr>
                      <a:spLocks noChangeShapeType="1"/>
                    </p:cNvSpPr>
                    <p:nvPr/>
                  </p:nvSpPr>
                  <p:spPr bwMode="auto">
                    <a:xfrm flipV="1">
                      <a:off x="6337649" y="2739240"/>
                      <a:ext cx="566302" cy="19488"/>
                    </a:xfrm>
                    <a:prstGeom prst="line">
                      <a:avLst/>
                    </a:prstGeom>
                    <a:noFill/>
                    <a:ln w="381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30" name="TextBox 129">
                  <a:extLst>
                    <a:ext uri="{FF2B5EF4-FFF2-40B4-BE49-F238E27FC236}">
                      <a16:creationId xmlns:a16="http://schemas.microsoft.com/office/drawing/2014/main" id="{55A6A41C-F6E2-429F-BDA5-5C242EA18F44}"/>
                    </a:ext>
                  </a:extLst>
                </p:cNvPr>
                <p:cNvSpPr txBox="1"/>
                <p:nvPr/>
              </p:nvSpPr>
              <p:spPr>
                <a:xfrm>
                  <a:off x="6528332" y="4391171"/>
                  <a:ext cx="931752" cy="49555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000000"/>
                      </a:solidFill>
                      <a:effectLst/>
                      <a:uLnTx/>
                      <a:uFillTx/>
                      <a:latin typeface="Arial"/>
                      <a:ea typeface="+mn-ea"/>
                      <a:cs typeface="+mn-cs"/>
                    </a:rPr>
                    <a:t>Collecting Optics (collimators)</a:t>
                  </a:r>
                </a:p>
              </p:txBody>
            </p:sp>
            <p:sp>
              <p:nvSpPr>
                <p:cNvPr id="131" name="Line 36">
                  <a:extLst>
                    <a:ext uri="{FF2B5EF4-FFF2-40B4-BE49-F238E27FC236}">
                      <a16:creationId xmlns:a16="http://schemas.microsoft.com/office/drawing/2014/main" id="{97F16BFE-0DB7-4C47-96DD-6594E8C0CA7E}"/>
                    </a:ext>
                  </a:extLst>
                </p:cNvPr>
                <p:cNvSpPr>
                  <a:spLocks noChangeShapeType="1"/>
                </p:cNvSpPr>
                <p:nvPr/>
              </p:nvSpPr>
              <p:spPr bwMode="auto">
                <a:xfrm flipH="1" flipV="1">
                  <a:off x="6685136" y="4205694"/>
                  <a:ext cx="103163" cy="23053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srgbClr val="000000"/>
                    </a:solidFill>
                    <a:effectLst/>
                    <a:uLnTx/>
                    <a:uFillTx/>
                    <a:latin typeface="Arial"/>
                    <a:ea typeface="+mn-ea"/>
                    <a:cs typeface="+mn-cs"/>
                  </a:endParaRPr>
                </a:p>
              </p:txBody>
            </p:sp>
            <p:sp>
              <p:nvSpPr>
                <p:cNvPr id="132" name="Line 36">
                  <a:extLst>
                    <a:ext uri="{FF2B5EF4-FFF2-40B4-BE49-F238E27FC236}">
                      <a16:creationId xmlns:a16="http://schemas.microsoft.com/office/drawing/2014/main" id="{255478A3-9A9E-4537-A98B-69F537248458}"/>
                    </a:ext>
                  </a:extLst>
                </p:cNvPr>
                <p:cNvSpPr>
                  <a:spLocks noChangeShapeType="1"/>
                </p:cNvSpPr>
                <p:nvPr/>
              </p:nvSpPr>
              <p:spPr bwMode="auto">
                <a:xfrm>
                  <a:off x="5392946" y="4185039"/>
                  <a:ext cx="425884" cy="97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srgbClr val="000000"/>
                    </a:solidFill>
                    <a:effectLst/>
                    <a:uLnTx/>
                    <a:uFillTx/>
                    <a:latin typeface="Arial"/>
                    <a:ea typeface="+mn-ea"/>
                    <a:cs typeface="+mn-cs"/>
                  </a:endParaRPr>
                </a:p>
              </p:txBody>
            </p:sp>
            <p:sp>
              <p:nvSpPr>
                <p:cNvPr id="139" name="Line 17">
                  <a:extLst>
                    <a:ext uri="{FF2B5EF4-FFF2-40B4-BE49-F238E27FC236}">
                      <a16:creationId xmlns:a16="http://schemas.microsoft.com/office/drawing/2014/main" id="{C8827A8A-2745-42B2-9D2C-EB22EACE010C}"/>
                    </a:ext>
                  </a:extLst>
                </p:cNvPr>
                <p:cNvSpPr>
                  <a:spLocks noChangeShapeType="1"/>
                </p:cNvSpPr>
                <p:nvPr/>
              </p:nvSpPr>
              <p:spPr bwMode="auto">
                <a:xfrm flipV="1">
                  <a:off x="6030294" y="4075162"/>
                  <a:ext cx="8675" cy="451585"/>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srgbClr val="000000"/>
                    </a:solidFill>
                    <a:effectLst/>
                    <a:uLnTx/>
                    <a:uFillTx/>
                    <a:latin typeface="Arial"/>
                    <a:ea typeface="+mn-ea"/>
                    <a:cs typeface="+mn-cs"/>
                  </a:endParaRPr>
                </a:p>
              </p:txBody>
            </p:sp>
            <p:sp>
              <p:nvSpPr>
                <p:cNvPr id="141" name="Arrow: Right 140">
                  <a:extLst>
                    <a:ext uri="{FF2B5EF4-FFF2-40B4-BE49-F238E27FC236}">
                      <a16:creationId xmlns:a16="http://schemas.microsoft.com/office/drawing/2014/main" id="{911825E4-4428-46C3-8B44-3D0EBA7D4F07}"/>
                    </a:ext>
                  </a:extLst>
                </p:cNvPr>
                <p:cNvSpPr/>
                <p:nvPr/>
              </p:nvSpPr>
              <p:spPr>
                <a:xfrm>
                  <a:off x="7253512" y="3875638"/>
                  <a:ext cx="695777" cy="3518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a:ea typeface="+mn-ea"/>
                      <a:cs typeface="+mn-cs"/>
                    </a:rPr>
                    <a:t>To DMD</a:t>
                  </a:r>
                </a:p>
              </p:txBody>
            </p:sp>
            <p:pic>
              <p:nvPicPr>
                <p:cNvPr id="175" name="Picture 2">
                  <a:extLst>
                    <a:ext uri="{FF2B5EF4-FFF2-40B4-BE49-F238E27FC236}">
                      <a16:creationId xmlns:a16="http://schemas.microsoft.com/office/drawing/2014/main" id="{E7E6A07A-D286-4045-BA70-665D7640BF42}"/>
                    </a:ext>
                  </a:extLst>
                </p:cNvPr>
                <p:cNvPicPr>
                  <a:picLocks noChangeAspect="1" noChangeArrowheads="1"/>
                </p:cNvPicPr>
                <p:nvPr/>
              </p:nvPicPr>
              <p:blipFill rotWithShape="1">
                <a:blip r:embed="rId9" cstate="hqprint">
                  <a:clrChange>
                    <a:clrFrom>
                      <a:srgbClr val="FFFBF0"/>
                    </a:clrFrom>
                    <a:clrTo>
                      <a:srgbClr val="FFFBF0">
                        <a:alpha val="0"/>
                      </a:srgbClr>
                    </a:clrTo>
                  </a:clrChange>
                  <a:extLst>
                    <a:ext uri="{28A0092B-C50C-407E-A947-70E740481C1C}">
                      <a14:useLocalDpi xmlns:a14="http://schemas.microsoft.com/office/drawing/2010/main"/>
                    </a:ext>
                  </a:extLst>
                </a:blip>
                <a:srcRect l="41194"/>
                <a:stretch/>
              </p:blipFill>
              <p:spPr bwMode="auto">
                <a:xfrm rot="16200000">
                  <a:off x="5902016" y="3908550"/>
                  <a:ext cx="240034" cy="338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 name="TextBox 64">
                  <a:extLst>
                    <a:ext uri="{FF2B5EF4-FFF2-40B4-BE49-F238E27FC236}">
                      <a16:creationId xmlns:a16="http://schemas.microsoft.com/office/drawing/2014/main" id="{8BDAD605-4BD5-4370-ABEF-0000B4FCF693}"/>
                    </a:ext>
                  </a:extLst>
                </p:cNvPr>
                <p:cNvSpPr txBox="1"/>
                <p:nvPr/>
              </p:nvSpPr>
              <p:spPr>
                <a:xfrm>
                  <a:off x="5627346" y="3801373"/>
                  <a:ext cx="690906" cy="3775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000000"/>
                      </a:solidFill>
                      <a:effectLst/>
                      <a:uLnTx/>
                      <a:uFillTx/>
                      <a:latin typeface="Arial" charset="0"/>
                      <a:ea typeface="+mn-ea"/>
                      <a:cs typeface="+mn-cs"/>
                    </a:rPr>
                    <a:t>Blue mirror</a:t>
                  </a:r>
                </a:p>
              </p:txBody>
            </p:sp>
            <p:sp>
              <p:nvSpPr>
                <p:cNvPr id="180" name="TextBox 179">
                  <a:extLst>
                    <a:ext uri="{FF2B5EF4-FFF2-40B4-BE49-F238E27FC236}">
                      <a16:creationId xmlns:a16="http://schemas.microsoft.com/office/drawing/2014/main" id="{1AF642C4-6F04-471B-A0DF-A99187362DD3}"/>
                    </a:ext>
                  </a:extLst>
                </p:cNvPr>
                <p:cNvSpPr txBox="1"/>
                <p:nvPr/>
              </p:nvSpPr>
              <p:spPr>
                <a:xfrm>
                  <a:off x="5522172" y="3263937"/>
                  <a:ext cx="238511" cy="35396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R</a:t>
                  </a:r>
                </a:p>
              </p:txBody>
            </p:sp>
            <p:sp>
              <p:nvSpPr>
                <p:cNvPr id="181" name="TextBox 180">
                  <a:extLst>
                    <a:ext uri="{FF2B5EF4-FFF2-40B4-BE49-F238E27FC236}">
                      <a16:creationId xmlns:a16="http://schemas.microsoft.com/office/drawing/2014/main" id="{7C4703AB-2080-40B4-8712-D69C93C383A4}"/>
                    </a:ext>
                  </a:extLst>
                </p:cNvPr>
                <p:cNvSpPr txBox="1"/>
                <p:nvPr/>
              </p:nvSpPr>
              <p:spPr>
                <a:xfrm>
                  <a:off x="5683598" y="3111352"/>
                  <a:ext cx="238511" cy="35396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G</a:t>
                  </a:r>
                </a:p>
              </p:txBody>
            </p:sp>
            <p:sp>
              <p:nvSpPr>
                <p:cNvPr id="182" name="TextBox 181">
                  <a:extLst>
                    <a:ext uri="{FF2B5EF4-FFF2-40B4-BE49-F238E27FC236}">
                      <a16:creationId xmlns:a16="http://schemas.microsoft.com/office/drawing/2014/main" id="{6AF32D71-21DC-4351-B6CD-6372933318F8}"/>
                    </a:ext>
                  </a:extLst>
                </p:cNvPr>
                <p:cNvSpPr txBox="1"/>
                <p:nvPr/>
              </p:nvSpPr>
              <p:spPr>
                <a:xfrm>
                  <a:off x="5848641" y="3095208"/>
                  <a:ext cx="238511" cy="35396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B</a:t>
                  </a:r>
                </a:p>
              </p:txBody>
            </p:sp>
            <p:sp>
              <p:nvSpPr>
                <p:cNvPr id="183" name="TextBox 182">
                  <a:extLst>
                    <a:ext uri="{FF2B5EF4-FFF2-40B4-BE49-F238E27FC236}">
                      <a16:creationId xmlns:a16="http://schemas.microsoft.com/office/drawing/2014/main" id="{2FF34FEA-7E9F-45B7-AED0-D6850030F1BF}"/>
                    </a:ext>
                  </a:extLst>
                </p:cNvPr>
                <p:cNvSpPr txBox="1"/>
                <p:nvPr/>
              </p:nvSpPr>
              <p:spPr>
                <a:xfrm>
                  <a:off x="6004362" y="3206273"/>
                  <a:ext cx="238511" cy="35396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Y</a:t>
                  </a:r>
                </a:p>
              </p:txBody>
            </p:sp>
          </p:grpSp>
        </p:grpSp>
        <p:sp>
          <p:nvSpPr>
            <p:cNvPr id="273" name="Text Box 11">
              <a:extLst>
                <a:ext uri="{FF2B5EF4-FFF2-40B4-BE49-F238E27FC236}">
                  <a16:creationId xmlns:a16="http://schemas.microsoft.com/office/drawing/2014/main" id="{41491AED-547E-475E-A8ED-194629702593}"/>
                </a:ext>
              </a:extLst>
            </p:cNvPr>
            <p:cNvSpPr txBox="1">
              <a:spLocks noChangeArrowheads="1"/>
            </p:cNvSpPr>
            <p:nvPr/>
          </p:nvSpPr>
          <p:spPr bwMode="auto">
            <a:xfrm>
              <a:off x="7032384" y="807150"/>
              <a:ext cx="94876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500" b="1" i="0" u="none" strike="noStrike" kern="1200" cap="none" spc="0" normalizeH="0" baseline="0" noProof="0" dirty="0">
                  <a:ln>
                    <a:noFill/>
                  </a:ln>
                  <a:solidFill>
                    <a:srgbClr val="000000"/>
                  </a:solidFill>
                  <a:effectLst/>
                  <a:uLnTx/>
                  <a:uFillTx/>
                  <a:latin typeface="Arial"/>
                  <a:ea typeface="+mn-ea"/>
                  <a:cs typeface="+mn-cs"/>
                </a:rPr>
                <a:t>M</a:t>
              </a:r>
              <a:r>
                <a:rPr kumimoji="0" lang="en-US" altLang="en-US" sz="500" b="0" i="0" u="none" strike="noStrike" kern="1200" cap="none" spc="0" normalizeH="0" baseline="0" noProof="0" dirty="0">
                  <a:ln>
                    <a:noFill/>
                  </a:ln>
                  <a:solidFill>
                    <a:srgbClr val="000000"/>
                  </a:solidFill>
                  <a:effectLst/>
                  <a:uLnTx/>
                  <a:uFillTx/>
                  <a:latin typeface="Arial"/>
                  <a:ea typeface="+mn-ea"/>
                  <a:cs typeface="+mn-cs"/>
                </a:rPr>
                <a:t>ulti </a:t>
              </a:r>
              <a:r>
                <a:rPr kumimoji="0" lang="en-US" altLang="en-US" sz="500" b="1" i="0" u="none" strike="noStrike" kern="1200" cap="none" spc="0" normalizeH="0" baseline="0" noProof="0" dirty="0">
                  <a:ln>
                    <a:noFill/>
                  </a:ln>
                  <a:solidFill>
                    <a:srgbClr val="000000"/>
                  </a:solidFill>
                  <a:effectLst/>
                  <a:uLnTx/>
                  <a:uFillTx/>
                  <a:latin typeface="Arial"/>
                  <a:ea typeface="+mn-ea"/>
                  <a:cs typeface="+mn-cs"/>
                </a:rPr>
                <a:t>S</a:t>
              </a:r>
              <a:r>
                <a:rPr kumimoji="0" lang="en-US" altLang="en-US" sz="500" b="0" i="0" u="none" strike="noStrike" kern="1200" cap="none" spc="0" normalizeH="0" baseline="0" noProof="0" dirty="0">
                  <a:ln>
                    <a:noFill/>
                  </a:ln>
                  <a:solidFill>
                    <a:srgbClr val="000000"/>
                  </a:solidFill>
                  <a:effectLst/>
                  <a:uLnTx/>
                  <a:uFillTx/>
                  <a:latin typeface="Arial"/>
                  <a:ea typeface="+mn-ea"/>
                  <a:cs typeface="+mn-cs"/>
                </a:rPr>
                <a:t>egment Phosphor </a:t>
              </a:r>
              <a:r>
                <a:rPr kumimoji="0" lang="en-US" altLang="en-US" sz="500" b="1" i="0" u="none" strike="noStrike" kern="1200" cap="none" spc="0" normalizeH="0" baseline="0" noProof="0" dirty="0">
                  <a:ln>
                    <a:noFill/>
                  </a:ln>
                  <a:solidFill>
                    <a:srgbClr val="000000"/>
                  </a:solidFill>
                  <a:effectLst/>
                  <a:uLnTx/>
                  <a:uFillTx/>
                  <a:latin typeface="Arial"/>
                  <a:ea typeface="+mn-ea"/>
                  <a:cs typeface="+mn-cs"/>
                </a:rPr>
                <a:t>W</a:t>
              </a:r>
              <a:r>
                <a:rPr kumimoji="0" lang="en-US" altLang="en-US" sz="500" b="0" i="0" u="none" strike="noStrike" kern="1200" cap="none" spc="0" normalizeH="0" baseline="0" noProof="0" dirty="0">
                  <a:ln>
                    <a:noFill/>
                  </a:ln>
                  <a:solidFill>
                    <a:srgbClr val="000000"/>
                  </a:solidFill>
                  <a:effectLst/>
                  <a:uLnTx/>
                  <a:uFillTx/>
                  <a:latin typeface="Arial"/>
                  <a:ea typeface="+mn-ea"/>
                  <a:cs typeface="+mn-cs"/>
                </a:rPr>
                <a:t>heel (RGBY)</a:t>
              </a:r>
            </a:p>
          </p:txBody>
        </p:sp>
      </p:grpSp>
      <p:grpSp>
        <p:nvGrpSpPr>
          <p:cNvPr id="275" name="Group 274">
            <a:extLst>
              <a:ext uri="{FF2B5EF4-FFF2-40B4-BE49-F238E27FC236}">
                <a16:creationId xmlns:a16="http://schemas.microsoft.com/office/drawing/2014/main" id="{A3F30FC2-8727-446E-AD5B-A78F0FF3E822}"/>
              </a:ext>
            </a:extLst>
          </p:cNvPr>
          <p:cNvGrpSpPr>
            <a:grpSpLocks noChangeAspect="1"/>
          </p:cNvGrpSpPr>
          <p:nvPr/>
        </p:nvGrpSpPr>
        <p:grpSpPr>
          <a:xfrm>
            <a:off x="4417828" y="2922318"/>
            <a:ext cx="4153978" cy="1885787"/>
            <a:chOff x="1286904" y="1152271"/>
            <a:chExt cx="4424332" cy="2008520"/>
          </a:xfrm>
        </p:grpSpPr>
        <p:pic>
          <p:nvPicPr>
            <p:cNvPr id="276" name="Picture 2" descr="NUBB13T 455nm 20W Blue Laser Diode Bank Nichia 4 LD Integration Module">
              <a:extLst>
                <a:ext uri="{FF2B5EF4-FFF2-40B4-BE49-F238E27FC236}">
                  <a16:creationId xmlns:a16="http://schemas.microsoft.com/office/drawing/2014/main" id="{1E2024BC-C375-43C9-A9B6-E2F16187350E}"/>
                </a:ext>
              </a:extLst>
            </p:cNvPr>
            <p:cNvPicPr>
              <a:picLocks noChangeAspect="1" noChangeArrowheads="1"/>
            </p:cNvPicPr>
            <p:nvPr/>
          </p:nvPicPr>
          <p:blipFill rotWithShape="1">
            <a:blip r:embed="rId10"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rot="18539653">
              <a:off x="3849023" y="2278575"/>
              <a:ext cx="916498" cy="847934"/>
            </a:xfrm>
            <a:prstGeom prst="rect">
              <a:avLst/>
            </a:prstGeom>
            <a:noFill/>
            <a:extLst>
              <a:ext uri="{909E8E84-426E-40DD-AFC4-6F175D3DCCD1}">
                <a14:hiddenFill xmlns:a14="http://schemas.microsoft.com/office/drawing/2010/main">
                  <a:solidFill>
                    <a:srgbClr val="FFFFFF"/>
                  </a:solidFill>
                </a14:hiddenFill>
              </a:ext>
            </a:extLst>
          </p:spPr>
        </p:pic>
        <p:pic>
          <p:nvPicPr>
            <p:cNvPr id="277" name="Picture 276">
              <a:extLst>
                <a:ext uri="{FF2B5EF4-FFF2-40B4-BE49-F238E27FC236}">
                  <a16:creationId xmlns:a16="http://schemas.microsoft.com/office/drawing/2014/main" id="{AFC2863D-EE7E-40C0-BE09-A3361367877D}"/>
                </a:ext>
              </a:extLst>
            </p:cNvPr>
            <p:cNvPicPr>
              <a:picLocks noChangeAspect="1"/>
            </p:cNvPicPr>
            <p:nvPr/>
          </p:nvPicPr>
          <p:blipFill rotWithShape="1">
            <a:blip r:embed="rId16"/>
            <a:srcRect l="15313"/>
            <a:stretch/>
          </p:blipFill>
          <p:spPr>
            <a:xfrm>
              <a:off x="2024988" y="1680733"/>
              <a:ext cx="894206" cy="771196"/>
            </a:xfrm>
            <a:prstGeom prst="rect">
              <a:avLst/>
            </a:prstGeom>
          </p:spPr>
        </p:pic>
        <p:sp>
          <p:nvSpPr>
            <p:cNvPr id="278" name="TextBox 277">
              <a:extLst>
                <a:ext uri="{FF2B5EF4-FFF2-40B4-BE49-F238E27FC236}">
                  <a16:creationId xmlns:a16="http://schemas.microsoft.com/office/drawing/2014/main" id="{29F2A8CF-8896-4438-B391-608D5826BA1A}"/>
                </a:ext>
              </a:extLst>
            </p:cNvPr>
            <p:cNvSpPr txBox="1"/>
            <p:nvPr/>
          </p:nvSpPr>
          <p:spPr>
            <a:xfrm>
              <a:off x="2158745" y="1217854"/>
              <a:ext cx="843952"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rPr>
                <a:t>Reflective static phosphor</a:t>
              </a:r>
            </a:p>
          </p:txBody>
        </p:sp>
        <p:grpSp>
          <p:nvGrpSpPr>
            <p:cNvPr id="279" name="Group 278">
              <a:extLst>
                <a:ext uri="{FF2B5EF4-FFF2-40B4-BE49-F238E27FC236}">
                  <a16:creationId xmlns:a16="http://schemas.microsoft.com/office/drawing/2014/main" id="{9D53872E-A782-4EDE-A5F3-D5EBB9CA299A}"/>
                </a:ext>
              </a:extLst>
            </p:cNvPr>
            <p:cNvGrpSpPr/>
            <p:nvPr/>
          </p:nvGrpSpPr>
          <p:grpSpPr>
            <a:xfrm>
              <a:off x="2152248" y="1156951"/>
              <a:ext cx="3558988" cy="1800132"/>
              <a:chOff x="4994578" y="1362889"/>
              <a:chExt cx="3592870" cy="1945442"/>
            </a:xfrm>
          </p:grpSpPr>
          <p:grpSp>
            <p:nvGrpSpPr>
              <p:cNvPr id="285" name="Group 284">
                <a:extLst>
                  <a:ext uri="{FF2B5EF4-FFF2-40B4-BE49-F238E27FC236}">
                    <a16:creationId xmlns:a16="http://schemas.microsoft.com/office/drawing/2014/main" id="{A8498798-6B56-493E-824B-2089212C472A}"/>
                  </a:ext>
                </a:extLst>
              </p:cNvPr>
              <p:cNvGrpSpPr/>
              <p:nvPr/>
            </p:nvGrpSpPr>
            <p:grpSpPr>
              <a:xfrm>
                <a:off x="5580455" y="1362889"/>
                <a:ext cx="3006993" cy="1554414"/>
                <a:chOff x="5429181" y="1859215"/>
                <a:chExt cx="3006993" cy="1554414"/>
              </a:xfrm>
            </p:grpSpPr>
            <p:pic>
              <p:nvPicPr>
                <p:cNvPr id="292" name="Picture 2">
                  <a:extLst>
                    <a:ext uri="{FF2B5EF4-FFF2-40B4-BE49-F238E27FC236}">
                      <a16:creationId xmlns:a16="http://schemas.microsoft.com/office/drawing/2014/main" id="{DE2815D1-2492-438C-B268-FB2805CB6F37}"/>
                    </a:ext>
                  </a:extLst>
                </p:cNvPr>
                <p:cNvPicPr>
                  <a:picLocks noChangeAspect="1" noChangeArrowheads="1"/>
                </p:cNvPicPr>
                <p:nvPr/>
              </p:nvPicPr>
              <p:blipFill rotWithShape="1">
                <a:blip r:embed="rId4">
                  <a:clrChange>
                    <a:clrFrom>
                      <a:srgbClr val="FFFBF0"/>
                    </a:clrFrom>
                    <a:clrTo>
                      <a:srgbClr val="FFFBF0">
                        <a:alpha val="0"/>
                      </a:srgbClr>
                    </a:clrTo>
                  </a:clrChange>
                  <a:extLst>
                    <a:ext uri="{28A0092B-C50C-407E-A947-70E740481C1C}">
                      <a14:useLocalDpi xmlns:a14="http://schemas.microsoft.com/office/drawing/2010/main" val="0"/>
                    </a:ext>
                  </a:extLst>
                </a:blip>
                <a:srcRect/>
                <a:stretch/>
              </p:blipFill>
              <p:spPr bwMode="auto">
                <a:xfrm>
                  <a:off x="6364775" y="2526521"/>
                  <a:ext cx="972147" cy="568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3" name="Line 12">
                  <a:extLst>
                    <a:ext uri="{FF2B5EF4-FFF2-40B4-BE49-F238E27FC236}">
                      <a16:creationId xmlns:a16="http://schemas.microsoft.com/office/drawing/2014/main" id="{6C9A2067-0EF0-4655-9CE1-D8348BE1750E}"/>
                    </a:ext>
                  </a:extLst>
                </p:cNvPr>
                <p:cNvSpPr>
                  <a:spLocks noChangeShapeType="1"/>
                </p:cNvSpPr>
                <p:nvPr/>
              </p:nvSpPr>
              <p:spPr bwMode="auto">
                <a:xfrm>
                  <a:off x="5429181" y="2164478"/>
                  <a:ext cx="809791" cy="64675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4" name="Rectangle 34">
                  <a:extLst>
                    <a:ext uri="{FF2B5EF4-FFF2-40B4-BE49-F238E27FC236}">
                      <a16:creationId xmlns:a16="http://schemas.microsoft.com/office/drawing/2014/main" id="{A8F153DC-29DB-4794-9A78-F7601A9C45C1}"/>
                    </a:ext>
                  </a:extLst>
                </p:cNvPr>
                <p:cNvSpPr>
                  <a:spLocks noChangeArrowheads="1"/>
                </p:cNvSpPr>
                <p:nvPr/>
              </p:nvSpPr>
              <p:spPr bwMode="auto">
                <a:xfrm>
                  <a:off x="6785778" y="3107112"/>
                  <a:ext cx="353808" cy="49121"/>
                </a:xfrm>
                <a:prstGeom prst="rect">
                  <a:avLst/>
                </a:prstGeom>
                <a:pattFill prst="diagBrick">
                  <a:fgClr>
                    <a:schemeClr val="bg2">
                      <a:lumMod val="75000"/>
                    </a:schemeClr>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5" name="Line 17">
                  <a:extLst>
                    <a:ext uri="{FF2B5EF4-FFF2-40B4-BE49-F238E27FC236}">
                      <a16:creationId xmlns:a16="http://schemas.microsoft.com/office/drawing/2014/main" id="{BC56BF22-7565-4947-904F-8113813DC596}"/>
                    </a:ext>
                  </a:extLst>
                </p:cNvPr>
                <p:cNvSpPr>
                  <a:spLocks noChangeShapeType="1"/>
                </p:cNvSpPr>
                <p:nvPr/>
              </p:nvSpPr>
              <p:spPr bwMode="auto">
                <a:xfrm flipV="1">
                  <a:off x="6926482" y="2964424"/>
                  <a:ext cx="1240" cy="449205"/>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6" name="Line 17">
                  <a:extLst>
                    <a:ext uri="{FF2B5EF4-FFF2-40B4-BE49-F238E27FC236}">
                      <a16:creationId xmlns:a16="http://schemas.microsoft.com/office/drawing/2014/main" id="{BAAD2621-319B-4250-BBBF-FEE18C497E0C}"/>
                    </a:ext>
                  </a:extLst>
                </p:cNvPr>
                <p:cNvSpPr>
                  <a:spLocks noChangeShapeType="1"/>
                </p:cNvSpPr>
                <p:nvPr/>
              </p:nvSpPr>
              <p:spPr bwMode="auto">
                <a:xfrm flipH="1">
                  <a:off x="6554207" y="2952845"/>
                  <a:ext cx="335646" cy="1"/>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97" name="Line 17">
                  <a:extLst>
                    <a:ext uri="{FF2B5EF4-FFF2-40B4-BE49-F238E27FC236}">
                      <a16:creationId xmlns:a16="http://schemas.microsoft.com/office/drawing/2014/main" id="{454A2B77-5CFC-4DB0-B0DA-80315A469B23}"/>
                    </a:ext>
                  </a:extLst>
                </p:cNvPr>
                <p:cNvSpPr>
                  <a:spLocks noChangeShapeType="1"/>
                </p:cNvSpPr>
                <p:nvPr/>
              </p:nvSpPr>
              <p:spPr bwMode="auto">
                <a:xfrm flipH="1" flipV="1">
                  <a:off x="6305907" y="2811237"/>
                  <a:ext cx="248298" cy="129348"/>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8" name="Line 17">
                  <a:extLst>
                    <a:ext uri="{FF2B5EF4-FFF2-40B4-BE49-F238E27FC236}">
                      <a16:creationId xmlns:a16="http://schemas.microsoft.com/office/drawing/2014/main" id="{29735B6A-D7B0-4683-A040-F18181015432}"/>
                    </a:ext>
                  </a:extLst>
                </p:cNvPr>
                <p:cNvSpPr>
                  <a:spLocks noChangeShapeType="1"/>
                </p:cNvSpPr>
                <p:nvPr/>
              </p:nvSpPr>
              <p:spPr bwMode="auto">
                <a:xfrm flipV="1">
                  <a:off x="6337650" y="2715720"/>
                  <a:ext cx="283492" cy="94782"/>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9" name="Line 17">
                  <a:extLst>
                    <a:ext uri="{FF2B5EF4-FFF2-40B4-BE49-F238E27FC236}">
                      <a16:creationId xmlns:a16="http://schemas.microsoft.com/office/drawing/2014/main" id="{AFD5BF5C-2A9E-43B7-925B-95D4EA70559D}"/>
                    </a:ext>
                  </a:extLst>
                </p:cNvPr>
                <p:cNvSpPr>
                  <a:spLocks noChangeShapeType="1"/>
                </p:cNvSpPr>
                <p:nvPr/>
              </p:nvSpPr>
              <p:spPr bwMode="auto">
                <a:xfrm flipV="1">
                  <a:off x="6621142" y="2703459"/>
                  <a:ext cx="466917" cy="11525"/>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00" name="Line 26">
                  <a:extLst>
                    <a:ext uri="{FF2B5EF4-FFF2-40B4-BE49-F238E27FC236}">
                      <a16:creationId xmlns:a16="http://schemas.microsoft.com/office/drawing/2014/main" id="{750055E5-FFA7-43A4-B5E1-03292F9AED7F}"/>
                    </a:ext>
                  </a:extLst>
                </p:cNvPr>
                <p:cNvSpPr>
                  <a:spLocks noChangeShapeType="1"/>
                </p:cNvSpPr>
                <p:nvPr/>
              </p:nvSpPr>
              <p:spPr bwMode="auto">
                <a:xfrm>
                  <a:off x="6305907" y="2816375"/>
                  <a:ext cx="1507078" cy="27137"/>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301" name="Group 300">
                  <a:extLst>
                    <a:ext uri="{FF2B5EF4-FFF2-40B4-BE49-F238E27FC236}">
                      <a16:creationId xmlns:a16="http://schemas.microsoft.com/office/drawing/2014/main" id="{5B1232E9-949A-4D77-9B05-6323769BB687}"/>
                    </a:ext>
                  </a:extLst>
                </p:cNvPr>
                <p:cNvGrpSpPr/>
                <p:nvPr/>
              </p:nvGrpSpPr>
              <p:grpSpPr>
                <a:xfrm>
                  <a:off x="7031735" y="1859215"/>
                  <a:ext cx="1404439" cy="1247448"/>
                  <a:chOff x="7031735" y="1859215"/>
                  <a:chExt cx="1404439" cy="1247448"/>
                </a:xfrm>
              </p:grpSpPr>
              <p:sp>
                <p:nvSpPr>
                  <p:cNvPr id="303" name="Rectangle 4">
                    <a:extLst>
                      <a:ext uri="{FF2B5EF4-FFF2-40B4-BE49-F238E27FC236}">
                        <a16:creationId xmlns:a16="http://schemas.microsoft.com/office/drawing/2014/main" id="{BC937DFB-CFA0-4415-A12B-2B8CDF23E035}"/>
                      </a:ext>
                    </a:extLst>
                  </p:cNvPr>
                  <p:cNvSpPr>
                    <a:spLocks noChangeArrowheads="1"/>
                  </p:cNvSpPr>
                  <p:nvPr/>
                </p:nvSpPr>
                <p:spPr bwMode="auto">
                  <a:xfrm>
                    <a:off x="7929988" y="2774408"/>
                    <a:ext cx="506186" cy="177426"/>
                  </a:xfrm>
                  <a:prstGeom prst="rect">
                    <a:avLst/>
                  </a:prstGeom>
                  <a:solidFill>
                    <a:schemeClr val="bg1">
                      <a:lumMod val="65000"/>
                    </a:schemeClr>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304" name="Picture 4" descr="Color wheel DLP - projectorjunkies">
                    <a:extLst>
                      <a:ext uri="{FF2B5EF4-FFF2-40B4-BE49-F238E27FC236}">
                        <a16:creationId xmlns:a16="http://schemas.microsoft.com/office/drawing/2014/main" id="{95B17B1D-C396-4968-834C-97CE7E444F8B}"/>
                      </a:ext>
                    </a:extLst>
                  </p:cNvPr>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335598">
                    <a:off x="7098366" y="2114391"/>
                    <a:ext cx="871316" cy="992272"/>
                  </a:xfrm>
                  <a:prstGeom prst="rect">
                    <a:avLst/>
                  </a:prstGeom>
                  <a:noFill/>
                  <a:scene3d>
                    <a:camera prst="orthographicFront">
                      <a:rot lat="19860392" lon="4188805" rev="20879795"/>
                    </a:camera>
                    <a:lightRig rig="threePt" dir="t"/>
                  </a:scene3d>
                  <a:extLst>
                    <a:ext uri="{909E8E84-426E-40DD-AFC4-6F175D3DCCD1}">
                      <a14:hiddenFill xmlns:a14="http://schemas.microsoft.com/office/drawing/2010/main">
                        <a:solidFill>
                          <a:srgbClr val="FFFFFF"/>
                        </a:solidFill>
                      </a14:hiddenFill>
                    </a:ext>
                  </a:extLst>
                </p:spPr>
              </p:pic>
              <p:sp>
                <p:nvSpPr>
                  <p:cNvPr id="305" name="Text Box 9">
                    <a:extLst>
                      <a:ext uri="{FF2B5EF4-FFF2-40B4-BE49-F238E27FC236}">
                        <a16:creationId xmlns:a16="http://schemas.microsoft.com/office/drawing/2014/main" id="{484F2085-91E3-43E1-8E4D-6FE0C6246C8F}"/>
                      </a:ext>
                    </a:extLst>
                  </p:cNvPr>
                  <p:cNvSpPr txBox="1">
                    <a:spLocks noChangeArrowheads="1"/>
                  </p:cNvSpPr>
                  <p:nvPr/>
                </p:nvSpPr>
                <p:spPr bwMode="auto">
                  <a:xfrm>
                    <a:off x="7948875" y="2774408"/>
                    <a:ext cx="457176"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charset="0"/>
                        <a:ea typeface="+mn-ea"/>
                        <a:cs typeface="+mn-cs"/>
                      </a:rPr>
                      <a:t>Tunnel</a:t>
                    </a:r>
                  </a:p>
                </p:txBody>
              </p:sp>
              <p:sp>
                <p:nvSpPr>
                  <p:cNvPr id="306" name="TextBox 305">
                    <a:extLst>
                      <a:ext uri="{FF2B5EF4-FFF2-40B4-BE49-F238E27FC236}">
                        <a16:creationId xmlns:a16="http://schemas.microsoft.com/office/drawing/2014/main" id="{9F05D654-51E0-4447-A5D6-7425D9AEAFBC}"/>
                      </a:ext>
                    </a:extLst>
                  </p:cNvPr>
                  <p:cNvSpPr txBox="1"/>
                  <p:nvPr/>
                </p:nvSpPr>
                <p:spPr>
                  <a:xfrm>
                    <a:off x="7031735" y="1859215"/>
                    <a:ext cx="1036694" cy="41549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mn-ea"/>
                        <a:cs typeface="+mn-cs"/>
                      </a:rPr>
                      <a:t>Color filter wheel (primary and/or secondary colors)</a:t>
                    </a:r>
                  </a:p>
                </p:txBody>
              </p:sp>
              <p:sp>
                <p:nvSpPr>
                  <p:cNvPr id="307" name="Line 28">
                    <a:extLst>
                      <a:ext uri="{FF2B5EF4-FFF2-40B4-BE49-F238E27FC236}">
                        <a16:creationId xmlns:a16="http://schemas.microsoft.com/office/drawing/2014/main" id="{DD02D7F4-7140-4AF7-870D-A02B84693B00}"/>
                      </a:ext>
                    </a:extLst>
                  </p:cNvPr>
                  <p:cNvSpPr>
                    <a:spLocks noChangeShapeType="1"/>
                  </p:cNvSpPr>
                  <p:nvPr/>
                </p:nvSpPr>
                <p:spPr bwMode="auto">
                  <a:xfrm>
                    <a:off x="7578345" y="2680655"/>
                    <a:ext cx="252571" cy="0"/>
                  </a:xfrm>
                  <a:prstGeom prst="line">
                    <a:avLst/>
                  </a:prstGeom>
                  <a:noFill/>
                  <a:ln w="38100">
                    <a:solidFill>
                      <a:srgbClr val="66FF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08" name="Line 29">
                    <a:extLst>
                      <a:ext uri="{FF2B5EF4-FFF2-40B4-BE49-F238E27FC236}">
                        <a16:creationId xmlns:a16="http://schemas.microsoft.com/office/drawing/2014/main" id="{A5ABDA7F-4A69-4A7F-ABC8-7C4AD3B6BC5A}"/>
                      </a:ext>
                    </a:extLst>
                  </p:cNvPr>
                  <p:cNvSpPr>
                    <a:spLocks noChangeShapeType="1"/>
                  </p:cNvSpPr>
                  <p:nvPr/>
                </p:nvSpPr>
                <p:spPr bwMode="auto">
                  <a:xfrm>
                    <a:off x="7578345" y="2940585"/>
                    <a:ext cx="252571" cy="0"/>
                  </a:xfrm>
                  <a:prstGeom prst="line">
                    <a:avLst/>
                  </a:prstGeom>
                  <a:noFill/>
                  <a:ln w="381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302" name="Line 17">
                  <a:extLst>
                    <a:ext uri="{FF2B5EF4-FFF2-40B4-BE49-F238E27FC236}">
                      <a16:creationId xmlns:a16="http://schemas.microsoft.com/office/drawing/2014/main" id="{3A1D044A-4AD2-4DE6-AB8A-6CA5FCE22D43}"/>
                    </a:ext>
                  </a:extLst>
                </p:cNvPr>
                <p:cNvSpPr>
                  <a:spLocks noChangeShapeType="1"/>
                </p:cNvSpPr>
                <p:nvPr/>
              </p:nvSpPr>
              <p:spPr bwMode="auto">
                <a:xfrm>
                  <a:off x="7088059" y="2700007"/>
                  <a:ext cx="742858" cy="8504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286" name="Text Box 9">
                <a:extLst>
                  <a:ext uri="{FF2B5EF4-FFF2-40B4-BE49-F238E27FC236}">
                    <a16:creationId xmlns:a16="http://schemas.microsoft.com/office/drawing/2014/main" id="{BA1DEE1C-1A05-48BD-90FD-69F6F3F76335}"/>
                  </a:ext>
                </a:extLst>
              </p:cNvPr>
              <p:cNvSpPr txBox="1">
                <a:spLocks noChangeArrowheads="1"/>
              </p:cNvSpPr>
              <p:nvPr/>
            </p:nvSpPr>
            <p:spPr bwMode="auto">
              <a:xfrm>
                <a:off x="7462766" y="2623152"/>
                <a:ext cx="846495" cy="212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charset="0"/>
                    <a:ea typeface="+mn-ea"/>
                    <a:cs typeface="+mn-cs"/>
                  </a:rPr>
                  <a:t>Blue dichroic</a:t>
                </a:r>
              </a:p>
            </p:txBody>
          </p:sp>
          <p:sp>
            <p:nvSpPr>
              <p:cNvPr id="287" name="TextBox 286">
                <a:extLst>
                  <a:ext uri="{FF2B5EF4-FFF2-40B4-BE49-F238E27FC236}">
                    <a16:creationId xmlns:a16="http://schemas.microsoft.com/office/drawing/2014/main" id="{7A6FEFED-4470-40AB-A9A9-4F86AF98CB26}"/>
                  </a:ext>
                </a:extLst>
              </p:cNvPr>
              <p:cNvSpPr txBox="1"/>
              <p:nvPr/>
            </p:nvSpPr>
            <p:spPr>
              <a:xfrm>
                <a:off x="5816067" y="2589052"/>
                <a:ext cx="911061" cy="41549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mn-ea"/>
                    <a:cs typeface="+mn-cs"/>
                  </a:rPr>
                  <a:t>Focusing/ collecting optics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mn-ea"/>
                    <a:cs typeface="+mn-cs"/>
                  </a:rPr>
                  <a:t>(collimators)</a:t>
                </a:r>
              </a:p>
            </p:txBody>
          </p:sp>
          <p:sp>
            <p:nvSpPr>
              <p:cNvPr id="288" name="Line 36">
                <a:extLst>
                  <a:ext uri="{FF2B5EF4-FFF2-40B4-BE49-F238E27FC236}">
                    <a16:creationId xmlns:a16="http://schemas.microsoft.com/office/drawing/2014/main" id="{E9F40DC7-ED87-4B5A-9685-F0C14ECD3CAC}"/>
                  </a:ext>
                </a:extLst>
              </p:cNvPr>
              <p:cNvSpPr>
                <a:spLocks noChangeShapeType="1"/>
              </p:cNvSpPr>
              <p:nvPr/>
            </p:nvSpPr>
            <p:spPr bwMode="auto">
              <a:xfrm flipV="1">
                <a:off x="6344265" y="2460554"/>
                <a:ext cx="243054" cy="23732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89" name="TextBox 288">
                <a:extLst>
                  <a:ext uri="{FF2B5EF4-FFF2-40B4-BE49-F238E27FC236}">
                    <a16:creationId xmlns:a16="http://schemas.microsoft.com/office/drawing/2014/main" id="{4F11E372-867C-4A19-B6AA-272D7155CA14}"/>
                  </a:ext>
                </a:extLst>
              </p:cNvPr>
              <p:cNvSpPr txBox="1"/>
              <p:nvPr/>
            </p:nvSpPr>
            <p:spPr>
              <a:xfrm>
                <a:off x="7041127" y="2333617"/>
                <a:ext cx="705660"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mn-ea"/>
                    <a:cs typeface="+mn-cs"/>
                  </a:rPr>
                  <a:t>Condenser lens</a:t>
                </a:r>
              </a:p>
            </p:txBody>
          </p:sp>
          <p:sp>
            <p:nvSpPr>
              <p:cNvPr id="290" name="Text Box 35">
                <a:extLst>
                  <a:ext uri="{FF2B5EF4-FFF2-40B4-BE49-F238E27FC236}">
                    <a16:creationId xmlns:a16="http://schemas.microsoft.com/office/drawing/2014/main" id="{F8AE988C-2B65-4796-A1A1-F6D5472F7F11}"/>
                  </a:ext>
                </a:extLst>
              </p:cNvPr>
              <p:cNvSpPr txBox="1">
                <a:spLocks noChangeArrowheads="1"/>
              </p:cNvSpPr>
              <p:nvPr/>
            </p:nvSpPr>
            <p:spPr bwMode="auto">
              <a:xfrm>
                <a:off x="4994578" y="3000554"/>
                <a:ext cx="154545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charset="0"/>
                    <a:ea typeface="+mn-ea"/>
                    <a:cs typeface="+mn-cs"/>
                  </a:rPr>
                  <a:t>Laser beam spot diffuser/shaper (i.e. lens array)</a:t>
                </a:r>
              </a:p>
            </p:txBody>
          </p:sp>
          <p:sp>
            <p:nvSpPr>
              <p:cNvPr id="291" name="Line 36">
                <a:extLst>
                  <a:ext uri="{FF2B5EF4-FFF2-40B4-BE49-F238E27FC236}">
                    <a16:creationId xmlns:a16="http://schemas.microsoft.com/office/drawing/2014/main" id="{A36A64ED-1B31-4F6E-AC86-9FF3B912831F}"/>
                  </a:ext>
                </a:extLst>
              </p:cNvPr>
              <p:cNvSpPr>
                <a:spLocks noChangeShapeType="1"/>
              </p:cNvSpPr>
              <p:nvPr/>
            </p:nvSpPr>
            <p:spPr bwMode="auto">
              <a:xfrm flipV="1">
                <a:off x="6362999" y="2627712"/>
                <a:ext cx="561292" cy="43717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280" name="Rectangle 279">
              <a:extLst>
                <a:ext uri="{FF2B5EF4-FFF2-40B4-BE49-F238E27FC236}">
                  <a16:creationId xmlns:a16="http://schemas.microsoft.com/office/drawing/2014/main" id="{624B364A-0BEB-4957-959E-C82A0C4955A5}"/>
                </a:ext>
              </a:extLst>
            </p:cNvPr>
            <p:cNvSpPr/>
            <p:nvPr/>
          </p:nvSpPr>
          <p:spPr>
            <a:xfrm>
              <a:off x="3975816" y="1152271"/>
              <a:ext cx="384135" cy="712976"/>
            </a:xfrm>
            <a:prstGeom prst="rect">
              <a:avLst/>
            </a:prstGeom>
            <a:solidFill>
              <a:schemeClr val="bg1">
                <a:lumMod val="85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Arial"/>
                  <a:ea typeface="+mn-ea"/>
                  <a:cs typeface="+mn-cs"/>
                </a:rPr>
                <a:t>For hybrid LED or laser source here</a:t>
              </a:r>
            </a:p>
          </p:txBody>
        </p:sp>
        <p:cxnSp>
          <p:nvCxnSpPr>
            <p:cNvPr id="281" name="Straight Connector 280">
              <a:extLst>
                <a:ext uri="{FF2B5EF4-FFF2-40B4-BE49-F238E27FC236}">
                  <a16:creationId xmlns:a16="http://schemas.microsoft.com/office/drawing/2014/main" id="{343FAD3A-3D50-4468-B066-0D4C1AF88B97}"/>
                </a:ext>
              </a:extLst>
            </p:cNvPr>
            <p:cNvCxnSpPr>
              <a:cxnSpLocks/>
            </p:cNvCxnSpPr>
            <p:nvPr/>
          </p:nvCxnSpPr>
          <p:spPr>
            <a:xfrm>
              <a:off x="4119563" y="2095507"/>
              <a:ext cx="198762" cy="1768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2" name="Text Box 9">
              <a:extLst>
                <a:ext uri="{FF2B5EF4-FFF2-40B4-BE49-F238E27FC236}">
                  <a16:creationId xmlns:a16="http://schemas.microsoft.com/office/drawing/2014/main" id="{25DA5F6B-EB2B-494B-A5B2-0A5C35C232B8}"/>
                </a:ext>
              </a:extLst>
            </p:cNvPr>
            <p:cNvSpPr txBox="1">
              <a:spLocks noChangeArrowheads="1"/>
            </p:cNvSpPr>
            <p:nvPr/>
          </p:nvSpPr>
          <p:spPr bwMode="auto">
            <a:xfrm>
              <a:off x="3545263" y="1583263"/>
              <a:ext cx="487799" cy="28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charset="0"/>
                  <a:ea typeface="+mn-ea"/>
                  <a:cs typeface="+mn-cs"/>
                </a:rPr>
                <a:t>Yellow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charset="0"/>
                  <a:ea typeface="+mn-ea"/>
                  <a:cs typeface="+mn-cs"/>
                </a:rPr>
                <a:t>dichroic</a:t>
              </a:r>
            </a:p>
          </p:txBody>
        </p:sp>
        <p:sp>
          <p:nvSpPr>
            <p:cNvPr id="283" name="Rectangle 282">
              <a:extLst>
                <a:ext uri="{FF2B5EF4-FFF2-40B4-BE49-F238E27FC236}">
                  <a16:creationId xmlns:a16="http://schemas.microsoft.com/office/drawing/2014/main" id="{D7F88829-EC42-42E1-A893-10040E3DB56D}"/>
                </a:ext>
              </a:extLst>
            </p:cNvPr>
            <p:cNvSpPr/>
            <p:nvPr/>
          </p:nvSpPr>
          <p:spPr>
            <a:xfrm>
              <a:off x="3547506" y="1909353"/>
              <a:ext cx="53566" cy="291639"/>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84" name="Picture 2" descr="Static solutions for digital projection">
              <a:extLst>
                <a:ext uri="{FF2B5EF4-FFF2-40B4-BE49-F238E27FC236}">
                  <a16:creationId xmlns:a16="http://schemas.microsoft.com/office/drawing/2014/main" id="{B0A2AC4E-CE50-4F2D-A29B-B02EF4DF71FF}"/>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19217" t="10626" r="18549" b="21761"/>
            <a:stretch/>
          </p:blipFill>
          <p:spPr bwMode="auto">
            <a:xfrm>
              <a:off x="1286904" y="1194641"/>
              <a:ext cx="876040" cy="793990"/>
            </a:xfrm>
            <a:prstGeom prst="rect">
              <a:avLst/>
            </a:prstGeom>
            <a:noFill/>
            <a:extLst>
              <a:ext uri="{909E8E84-426E-40DD-AFC4-6F175D3DCCD1}">
                <a14:hiddenFill xmlns:a14="http://schemas.microsoft.com/office/drawing/2010/main">
                  <a:solidFill>
                    <a:srgbClr val="FFFFFF"/>
                  </a:solidFill>
                </a14:hiddenFill>
              </a:ext>
            </a:extLst>
          </p:spPr>
        </p:pic>
      </p:grpSp>
      <p:sp>
        <p:nvSpPr>
          <p:cNvPr id="309" name="TextBox 308">
            <a:extLst>
              <a:ext uri="{FF2B5EF4-FFF2-40B4-BE49-F238E27FC236}">
                <a16:creationId xmlns:a16="http://schemas.microsoft.com/office/drawing/2014/main" id="{E56ADA7C-1331-40EE-979C-F74E555D28A2}"/>
              </a:ext>
            </a:extLst>
          </p:cNvPr>
          <p:cNvSpPr txBox="1"/>
          <p:nvPr/>
        </p:nvSpPr>
        <p:spPr>
          <a:xfrm>
            <a:off x="7549689" y="4467361"/>
            <a:ext cx="983100" cy="20005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a:ea typeface="+mn-ea"/>
                <a:cs typeface="+mn-cs"/>
              </a:rPr>
              <a:t>Blue laser module</a:t>
            </a:r>
          </a:p>
        </p:txBody>
      </p:sp>
    </p:spTree>
    <p:extLst>
      <p:ext uri="{BB962C8B-B14F-4D97-AF65-F5344CB8AC3E}">
        <p14:creationId xmlns:p14="http://schemas.microsoft.com/office/powerpoint/2010/main" val="33465359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55224-3827-446A-A88D-4125FDD50954}"/>
              </a:ext>
            </a:extLst>
          </p:cNvPr>
          <p:cNvSpPr>
            <a:spLocks noGrp="1"/>
          </p:cNvSpPr>
          <p:nvPr>
            <p:ph type="title"/>
          </p:nvPr>
        </p:nvSpPr>
        <p:spPr>
          <a:xfrm>
            <a:off x="231776" y="107163"/>
            <a:ext cx="7488374" cy="610791"/>
          </a:xfrm>
        </p:spPr>
        <p:txBody>
          <a:bodyPr/>
          <a:lstStyle/>
          <a:p>
            <a:r>
              <a:rPr lang="en-US" dirty="0"/>
              <a:t>Collimator design example for LED and </a:t>
            </a:r>
            <a:r>
              <a:rPr lang="en-US" dirty="0" err="1"/>
              <a:t>LaPh</a:t>
            </a:r>
            <a:endParaRPr lang="en-US" dirty="0"/>
          </a:p>
        </p:txBody>
      </p:sp>
      <p:sp>
        <p:nvSpPr>
          <p:cNvPr id="6" name="Content Placeholder 12">
            <a:extLst>
              <a:ext uri="{FF2B5EF4-FFF2-40B4-BE49-F238E27FC236}">
                <a16:creationId xmlns:a16="http://schemas.microsoft.com/office/drawing/2014/main" id="{5B4523F5-FEBC-4D93-93D2-0AC4686C54D2}"/>
              </a:ext>
            </a:extLst>
          </p:cNvPr>
          <p:cNvSpPr>
            <a:spLocks noGrp="1"/>
          </p:cNvSpPr>
          <p:nvPr>
            <p:ph idx="1"/>
          </p:nvPr>
        </p:nvSpPr>
        <p:spPr/>
        <p:txBody>
          <a:bodyPr>
            <a:normAutofit/>
          </a:bodyPr>
          <a:lstStyle/>
          <a:p>
            <a:r>
              <a:rPr lang="en-US" sz="1200" dirty="0">
                <a:latin typeface="+mj-lt"/>
              </a:rPr>
              <a:t>Typically designed for ideal LED size, matched to DMD for maximum efficiency</a:t>
            </a:r>
          </a:p>
          <a:p>
            <a:pPr lvl="1"/>
            <a:r>
              <a:rPr lang="en-US" sz="1100" dirty="0">
                <a:latin typeface="+mj-lt"/>
              </a:rPr>
              <a:t>Don’t forget to include LED </a:t>
            </a:r>
            <a:r>
              <a:rPr lang="en-US" sz="1100" dirty="0" err="1">
                <a:latin typeface="+mj-lt"/>
              </a:rPr>
              <a:t>coverglass</a:t>
            </a:r>
            <a:r>
              <a:rPr lang="en-US" sz="1100" dirty="0">
                <a:latin typeface="+mj-lt"/>
              </a:rPr>
              <a:t> if included with LED. Efficiency is sensitive to LED collimator focus/alignment</a:t>
            </a:r>
          </a:p>
          <a:p>
            <a:r>
              <a:rPr lang="en-US" sz="1200" dirty="0">
                <a:latin typeface="+mj-lt"/>
              </a:rPr>
              <a:t>LED collection half angle of </a:t>
            </a:r>
            <a:r>
              <a:rPr lang="en-US" sz="1200" dirty="0"/>
              <a:t>±70</a:t>
            </a:r>
            <a:r>
              <a:rPr lang="en-US" sz="1200" dirty="0">
                <a:cs typeface="Arial"/>
              </a:rPr>
              <a:t>° to </a:t>
            </a:r>
            <a:r>
              <a:rPr lang="en-US" sz="1200" dirty="0">
                <a:latin typeface="+mj-lt"/>
              </a:rPr>
              <a:t>±80</a:t>
            </a:r>
            <a:r>
              <a:rPr lang="en-US" sz="1200" dirty="0">
                <a:latin typeface="+mj-lt"/>
                <a:cs typeface="Arial"/>
              </a:rPr>
              <a:t>° out of Lambertian </a:t>
            </a:r>
            <a:r>
              <a:rPr lang="en-US" sz="1200" dirty="0"/>
              <a:t>±90</a:t>
            </a:r>
            <a:r>
              <a:rPr lang="en-US" sz="1200" dirty="0">
                <a:cs typeface="Arial"/>
              </a:rPr>
              <a:t>°</a:t>
            </a:r>
          </a:p>
          <a:p>
            <a:pPr lvl="1"/>
            <a:r>
              <a:rPr lang="en-US" sz="1000" dirty="0">
                <a:cs typeface="Arial"/>
              </a:rPr>
              <a:t>Smaller collection angle results in easier design and manufacturability while trading off efficiency </a:t>
            </a:r>
            <a:endParaRPr lang="en-US" sz="1000" dirty="0">
              <a:latin typeface="+mj-lt"/>
              <a:cs typeface="Arial"/>
            </a:endParaRPr>
          </a:p>
          <a:p>
            <a:r>
              <a:rPr lang="en-US" sz="1200" dirty="0">
                <a:latin typeface="+mj-lt"/>
                <a:cs typeface="Arial"/>
              </a:rPr>
              <a:t>Optimize for a specific focal length or illumination pupil size (‘angular radius’ in </a:t>
            </a:r>
            <a:r>
              <a:rPr lang="en-US" sz="1200" dirty="0" err="1">
                <a:latin typeface="+mj-lt"/>
                <a:cs typeface="Arial"/>
              </a:rPr>
              <a:t>Zemax</a:t>
            </a:r>
            <a:r>
              <a:rPr lang="en-US" sz="1200" dirty="0">
                <a:latin typeface="+mj-lt"/>
                <a:cs typeface="Arial"/>
              </a:rPr>
              <a:t>)</a:t>
            </a:r>
          </a:p>
          <a:p>
            <a:pPr lvl="1"/>
            <a:r>
              <a:rPr lang="en-US" sz="900" dirty="0">
                <a:latin typeface="+mj-lt"/>
                <a:cs typeface="Arial"/>
              </a:rPr>
              <a:t>Focal length and pupil size must be Etendue compatible with rest of the system (i.e. fly’s eye array, relay optics, DMD) for maximum efficiency</a:t>
            </a:r>
            <a:endParaRPr lang="en-US" sz="900" dirty="0">
              <a:latin typeface="+mj-lt"/>
            </a:endParaRPr>
          </a:p>
        </p:txBody>
      </p:sp>
      <p:sp>
        <p:nvSpPr>
          <p:cNvPr id="4" name="Slide Number Placeholder 3">
            <a:extLst>
              <a:ext uri="{FF2B5EF4-FFF2-40B4-BE49-F238E27FC236}">
                <a16:creationId xmlns:a16="http://schemas.microsoft.com/office/drawing/2014/main" id="{A6A92CC3-E271-4947-A46F-3D0B4B81BA43}"/>
              </a:ext>
            </a:extLst>
          </p:cNvPr>
          <p:cNvSpPr>
            <a:spLocks noGrp="1"/>
          </p:cNvSpPr>
          <p:nvPr>
            <p:ph type="sldNum" sz="quarter" idx="10"/>
          </p:nvPr>
        </p:nvSpPr>
        <p:spPr/>
        <p:txBody>
          <a:bodyPr/>
          <a:lstStyle/>
          <a:p>
            <a:pPr>
              <a:defRPr/>
            </a:pPr>
            <a:fld id="{2B97888F-6AF7-4263-B69D-592D8C33BAC7}" type="slidenum">
              <a:rPr lang="en-US" smtClean="0"/>
              <a:pPr>
                <a:defRPr/>
              </a:pPr>
              <a:t>38</a:t>
            </a:fld>
            <a:endParaRPr lang="en-US"/>
          </a:p>
        </p:txBody>
      </p:sp>
      <p:pic>
        <p:nvPicPr>
          <p:cNvPr id="11" name="Picture 4">
            <a:extLst>
              <a:ext uri="{FF2B5EF4-FFF2-40B4-BE49-F238E27FC236}">
                <a16:creationId xmlns:a16="http://schemas.microsoft.com/office/drawing/2014/main" id="{00E8E695-66B2-4A9A-B5E7-C72645F477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7638" y="2373720"/>
            <a:ext cx="2601036" cy="192842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24" name="Group 23">
            <a:extLst>
              <a:ext uri="{FF2B5EF4-FFF2-40B4-BE49-F238E27FC236}">
                <a16:creationId xmlns:a16="http://schemas.microsoft.com/office/drawing/2014/main" id="{C8BA3AC5-111B-415B-964C-2F01EBE48E99}"/>
              </a:ext>
            </a:extLst>
          </p:cNvPr>
          <p:cNvGrpSpPr>
            <a:grpSpLocks noChangeAspect="1"/>
          </p:cNvGrpSpPr>
          <p:nvPr/>
        </p:nvGrpSpPr>
        <p:grpSpPr>
          <a:xfrm>
            <a:off x="231775" y="2129003"/>
            <a:ext cx="5146022" cy="2581194"/>
            <a:chOff x="-1086163" y="2213613"/>
            <a:chExt cx="6346765" cy="3183476"/>
          </a:xfrm>
        </p:grpSpPr>
        <p:pic>
          <p:nvPicPr>
            <p:cNvPr id="5" name="Picture 3">
              <a:extLst>
                <a:ext uri="{FF2B5EF4-FFF2-40B4-BE49-F238E27FC236}">
                  <a16:creationId xmlns:a16="http://schemas.microsoft.com/office/drawing/2014/main" id="{6FE87931-A3C1-49F7-93B2-61B40A63D5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1991" y="2396409"/>
              <a:ext cx="4138611" cy="2317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a:extLst>
                <a:ext uri="{FF2B5EF4-FFF2-40B4-BE49-F238E27FC236}">
                  <a16:creationId xmlns:a16="http://schemas.microsoft.com/office/drawing/2014/main" id="{1DF1E38D-AE9D-4E0B-B214-93EB519F289F}"/>
                </a:ext>
              </a:extLst>
            </p:cNvPr>
            <p:cNvCxnSpPr/>
            <p:nvPr/>
          </p:nvCxnSpPr>
          <p:spPr>
            <a:xfrm flipH="1">
              <a:off x="1853035" y="2396409"/>
              <a:ext cx="228600" cy="219075"/>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90B8EA3-5AD8-4DB0-BF7B-916248CF29F4}"/>
                </a:ext>
              </a:extLst>
            </p:cNvPr>
            <p:cNvSpPr txBox="1"/>
            <p:nvPr/>
          </p:nvSpPr>
          <p:spPr>
            <a:xfrm>
              <a:off x="2025712" y="2213613"/>
              <a:ext cx="1775668" cy="455510"/>
            </a:xfrm>
            <a:prstGeom prst="rect">
              <a:avLst/>
            </a:prstGeom>
            <a:noFill/>
          </p:spPr>
          <p:txBody>
            <a:bodyPr wrap="square" rtlCol="0">
              <a:spAutoFit/>
            </a:bodyPr>
            <a:lstStyle/>
            <a:p>
              <a:r>
                <a:rPr lang="en-US" sz="900" dirty="0"/>
                <a:t>Polycarbonate or B270 moldable glass</a:t>
              </a:r>
            </a:p>
          </p:txBody>
        </p:sp>
        <p:cxnSp>
          <p:nvCxnSpPr>
            <p:cNvPr id="9" name="Straight Arrow Connector 8">
              <a:extLst>
                <a:ext uri="{FF2B5EF4-FFF2-40B4-BE49-F238E27FC236}">
                  <a16:creationId xmlns:a16="http://schemas.microsoft.com/office/drawing/2014/main" id="{D84DEB90-D0F4-47EA-897C-1988218DA898}"/>
                </a:ext>
              </a:extLst>
            </p:cNvPr>
            <p:cNvCxnSpPr/>
            <p:nvPr/>
          </p:nvCxnSpPr>
          <p:spPr>
            <a:xfrm>
              <a:off x="1319635" y="2644059"/>
              <a:ext cx="0" cy="209550"/>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C53DD6F-93A4-4C2F-AD31-5C65796B371F}"/>
                </a:ext>
              </a:extLst>
            </p:cNvPr>
            <p:cNvSpPr txBox="1"/>
            <p:nvPr/>
          </p:nvSpPr>
          <p:spPr>
            <a:xfrm>
              <a:off x="919585" y="2262113"/>
              <a:ext cx="1152525" cy="369332"/>
            </a:xfrm>
            <a:prstGeom prst="rect">
              <a:avLst/>
            </a:prstGeom>
            <a:noFill/>
          </p:spPr>
          <p:txBody>
            <a:bodyPr wrap="square" rtlCol="0">
              <a:spAutoFit/>
            </a:bodyPr>
            <a:lstStyle/>
            <a:p>
              <a:r>
                <a:rPr lang="en-US" sz="900" dirty="0"/>
                <a:t>S-LAH53</a:t>
              </a:r>
            </a:p>
            <a:p>
              <a:r>
                <a:rPr lang="en-US" sz="900" dirty="0"/>
                <a:t>(n</a:t>
              </a:r>
              <a:r>
                <a:rPr lang="en-US" sz="900" baseline="-25000" dirty="0"/>
                <a:t>d</a:t>
              </a:r>
              <a:r>
                <a:rPr lang="en-US" sz="900" dirty="0"/>
                <a:t>=1.806)</a:t>
              </a:r>
            </a:p>
          </p:txBody>
        </p:sp>
        <p:cxnSp>
          <p:nvCxnSpPr>
            <p:cNvPr id="12" name="Straight Connector 11">
              <a:extLst>
                <a:ext uri="{FF2B5EF4-FFF2-40B4-BE49-F238E27FC236}">
                  <a16:creationId xmlns:a16="http://schemas.microsoft.com/office/drawing/2014/main" id="{847DCC85-1AE0-4878-A243-EA1297F47FAA}"/>
                </a:ext>
              </a:extLst>
            </p:cNvPr>
            <p:cNvCxnSpPr/>
            <p:nvPr/>
          </p:nvCxnSpPr>
          <p:spPr>
            <a:xfrm>
              <a:off x="5149357" y="4590804"/>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D97767-9DE5-4573-9CF2-B81C05883416}"/>
                </a:ext>
              </a:extLst>
            </p:cNvPr>
            <p:cNvCxnSpPr/>
            <p:nvPr/>
          </p:nvCxnSpPr>
          <p:spPr>
            <a:xfrm>
              <a:off x="2621310" y="4546058"/>
              <a:ext cx="1"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E06EF23-1B69-464E-A24F-B851D59E39DE}"/>
                </a:ext>
              </a:extLst>
            </p:cNvPr>
            <p:cNvCxnSpPr/>
            <p:nvPr/>
          </p:nvCxnSpPr>
          <p:spPr>
            <a:xfrm flipH="1">
              <a:off x="2621311" y="4734093"/>
              <a:ext cx="2540709" cy="0"/>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C166F39-1A80-464C-B2ED-9C8F0A2F1DCE}"/>
                </a:ext>
              </a:extLst>
            </p:cNvPr>
            <p:cNvSpPr txBox="1"/>
            <p:nvPr/>
          </p:nvSpPr>
          <p:spPr>
            <a:xfrm>
              <a:off x="3289872" y="4576564"/>
              <a:ext cx="1145236" cy="284693"/>
            </a:xfrm>
            <a:prstGeom prst="rect">
              <a:avLst/>
            </a:prstGeom>
            <a:solidFill>
              <a:schemeClr val="bg1"/>
            </a:solidFill>
          </p:spPr>
          <p:txBody>
            <a:bodyPr wrap="square" lIns="0" rIns="0" rtlCol="0">
              <a:spAutoFit/>
            </a:bodyPr>
            <a:lstStyle/>
            <a:p>
              <a:r>
                <a:rPr lang="en-US" sz="900" dirty="0"/>
                <a:t>Space for dichroic</a:t>
              </a:r>
            </a:p>
          </p:txBody>
        </p:sp>
        <p:cxnSp>
          <p:nvCxnSpPr>
            <p:cNvPr id="17" name="Straight Arrow Connector 16">
              <a:extLst>
                <a:ext uri="{FF2B5EF4-FFF2-40B4-BE49-F238E27FC236}">
                  <a16:creationId xmlns:a16="http://schemas.microsoft.com/office/drawing/2014/main" id="{D09FEB45-8DD7-4917-B58B-25D242DDFA03}"/>
                </a:ext>
              </a:extLst>
            </p:cNvPr>
            <p:cNvCxnSpPr/>
            <p:nvPr/>
          </p:nvCxnSpPr>
          <p:spPr>
            <a:xfrm>
              <a:off x="1017215" y="3072536"/>
              <a:ext cx="264319" cy="162957"/>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188EEF9-A3E6-4CB0-B86C-B00C6210A52B}"/>
                </a:ext>
              </a:extLst>
            </p:cNvPr>
            <p:cNvSpPr txBox="1"/>
            <p:nvPr/>
          </p:nvSpPr>
          <p:spPr>
            <a:xfrm>
              <a:off x="-1086163" y="2654388"/>
              <a:ext cx="2208155" cy="626326"/>
            </a:xfrm>
            <a:prstGeom prst="rect">
              <a:avLst/>
            </a:prstGeom>
            <a:noFill/>
          </p:spPr>
          <p:txBody>
            <a:bodyPr wrap="square" rtlCol="0">
              <a:spAutoFit/>
            </a:bodyPr>
            <a:lstStyle/>
            <a:p>
              <a:pPr algn="ctr"/>
              <a:r>
                <a:rPr lang="en-US" sz="900" dirty="0"/>
                <a:t>Recommend less than 65° AOI on this surface due to coating transmission limitation</a:t>
              </a:r>
            </a:p>
          </p:txBody>
        </p:sp>
        <p:sp>
          <p:nvSpPr>
            <p:cNvPr id="19" name="TextBox 18">
              <a:extLst>
                <a:ext uri="{FF2B5EF4-FFF2-40B4-BE49-F238E27FC236}">
                  <a16:creationId xmlns:a16="http://schemas.microsoft.com/office/drawing/2014/main" id="{97A7F790-C332-4EC3-B0C0-602A3498B592}"/>
                </a:ext>
              </a:extLst>
            </p:cNvPr>
            <p:cNvSpPr txBox="1"/>
            <p:nvPr/>
          </p:nvSpPr>
          <p:spPr>
            <a:xfrm>
              <a:off x="919585" y="4941579"/>
              <a:ext cx="2441506" cy="455510"/>
            </a:xfrm>
            <a:prstGeom prst="rect">
              <a:avLst/>
            </a:prstGeom>
            <a:noFill/>
          </p:spPr>
          <p:txBody>
            <a:bodyPr wrap="square" rtlCol="0">
              <a:spAutoFit/>
            </a:bodyPr>
            <a:lstStyle/>
            <a:p>
              <a:pPr algn="ctr"/>
              <a:r>
                <a:rPr lang="en-US" sz="900" dirty="0"/>
                <a:t>Asphere (Can be both sides. (Watch out for inflection points)</a:t>
              </a:r>
            </a:p>
          </p:txBody>
        </p:sp>
        <p:cxnSp>
          <p:nvCxnSpPr>
            <p:cNvPr id="20" name="Straight Arrow Connector 19">
              <a:extLst>
                <a:ext uri="{FF2B5EF4-FFF2-40B4-BE49-F238E27FC236}">
                  <a16:creationId xmlns:a16="http://schemas.microsoft.com/office/drawing/2014/main" id="{C055CB30-0F26-494C-913B-0EEC182C76A1}"/>
                </a:ext>
              </a:extLst>
            </p:cNvPr>
            <p:cNvCxnSpPr/>
            <p:nvPr/>
          </p:nvCxnSpPr>
          <p:spPr>
            <a:xfrm flipV="1">
              <a:off x="1853035" y="4606560"/>
              <a:ext cx="0" cy="309790"/>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3580F11-DAB8-4C43-AC84-5F338C86991F}"/>
                </a:ext>
              </a:extLst>
            </p:cNvPr>
            <p:cNvSpPr txBox="1"/>
            <p:nvPr/>
          </p:nvSpPr>
          <p:spPr>
            <a:xfrm>
              <a:off x="441825" y="3460075"/>
              <a:ext cx="876299" cy="230832"/>
            </a:xfrm>
            <a:prstGeom prst="rect">
              <a:avLst/>
            </a:prstGeom>
            <a:noFill/>
          </p:spPr>
          <p:txBody>
            <a:bodyPr wrap="square" rtlCol="0">
              <a:spAutoFit/>
            </a:bodyPr>
            <a:lstStyle/>
            <a:p>
              <a:pPr algn="ctr"/>
              <a:r>
                <a:rPr lang="en-US" sz="900" dirty="0"/>
                <a:t>LED</a:t>
              </a:r>
            </a:p>
          </p:txBody>
        </p:sp>
        <p:sp>
          <p:nvSpPr>
            <p:cNvPr id="22" name="TextBox 21">
              <a:extLst>
                <a:ext uri="{FF2B5EF4-FFF2-40B4-BE49-F238E27FC236}">
                  <a16:creationId xmlns:a16="http://schemas.microsoft.com/office/drawing/2014/main" id="{50849624-C655-417B-99C5-FF92D7F4B42D}"/>
                </a:ext>
              </a:extLst>
            </p:cNvPr>
            <p:cNvSpPr txBox="1"/>
            <p:nvPr/>
          </p:nvSpPr>
          <p:spPr>
            <a:xfrm>
              <a:off x="-949112" y="4433749"/>
              <a:ext cx="2594978" cy="626325"/>
            </a:xfrm>
            <a:prstGeom prst="rect">
              <a:avLst/>
            </a:prstGeom>
            <a:noFill/>
          </p:spPr>
          <p:txBody>
            <a:bodyPr wrap="square" rtlCol="0">
              <a:spAutoFit/>
            </a:bodyPr>
            <a:lstStyle/>
            <a:p>
              <a:pPr algn="ctr"/>
              <a:r>
                <a:rPr lang="en-US" sz="900" dirty="0"/>
                <a:t>High index allows better shape for manufacturing and clearance to LED. Watch out for blue absorption.</a:t>
              </a:r>
            </a:p>
          </p:txBody>
        </p:sp>
        <p:cxnSp>
          <p:nvCxnSpPr>
            <p:cNvPr id="23" name="Straight Arrow Connector 22">
              <a:extLst>
                <a:ext uri="{FF2B5EF4-FFF2-40B4-BE49-F238E27FC236}">
                  <a16:creationId xmlns:a16="http://schemas.microsoft.com/office/drawing/2014/main" id="{2E07458A-FBCB-4564-8A80-34BA60B40F0B}"/>
                </a:ext>
              </a:extLst>
            </p:cNvPr>
            <p:cNvCxnSpPr/>
            <p:nvPr/>
          </p:nvCxnSpPr>
          <p:spPr>
            <a:xfrm flipV="1">
              <a:off x="1121991" y="4204616"/>
              <a:ext cx="159543" cy="309790"/>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101937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1AF32-DB6D-418A-AAE2-93CF9043B268}"/>
              </a:ext>
            </a:extLst>
          </p:cNvPr>
          <p:cNvSpPr>
            <a:spLocks noGrp="1"/>
          </p:cNvSpPr>
          <p:nvPr>
            <p:ph type="title"/>
          </p:nvPr>
        </p:nvSpPr>
        <p:spPr/>
        <p:txBody>
          <a:bodyPr/>
          <a:lstStyle/>
          <a:p>
            <a:r>
              <a:rPr lang="en-US" dirty="0"/>
              <a:t>LED/Phosphor to Fly’s Eye Array (FEA) / Tunnel</a:t>
            </a:r>
          </a:p>
        </p:txBody>
      </p:sp>
      <p:sp>
        <p:nvSpPr>
          <p:cNvPr id="4" name="Slide Number Placeholder 3">
            <a:extLst>
              <a:ext uri="{FF2B5EF4-FFF2-40B4-BE49-F238E27FC236}">
                <a16:creationId xmlns:a16="http://schemas.microsoft.com/office/drawing/2014/main" id="{D714A3A2-E4FF-484C-9F65-D14E4545A872}"/>
              </a:ext>
            </a:extLst>
          </p:cNvPr>
          <p:cNvSpPr>
            <a:spLocks noGrp="1"/>
          </p:cNvSpPr>
          <p:nvPr>
            <p:ph type="sldNum" sz="quarter" idx="10"/>
          </p:nvPr>
        </p:nvSpPr>
        <p:spPr/>
        <p:txBody>
          <a:bodyPr/>
          <a:lstStyle/>
          <a:p>
            <a:pPr>
              <a:defRPr/>
            </a:pPr>
            <a:fld id="{2B97888F-6AF7-4263-B69D-592D8C33BAC7}" type="slidenum">
              <a:rPr lang="en-US" smtClean="0"/>
              <a:pPr>
                <a:defRPr/>
              </a:pPr>
              <a:t>39</a:t>
            </a:fld>
            <a:endParaRPr lang="en-US"/>
          </a:p>
        </p:txBody>
      </p:sp>
      <p:grpSp>
        <p:nvGrpSpPr>
          <p:cNvPr id="22" name="Group 21">
            <a:extLst>
              <a:ext uri="{FF2B5EF4-FFF2-40B4-BE49-F238E27FC236}">
                <a16:creationId xmlns:a16="http://schemas.microsoft.com/office/drawing/2014/main" id="{5271585C-1EA4-4744-8382-DD9298A92DAE}"/>
              </a:ext>
            </a:extLst>
          </p:cNvPr>
          <p:cNvGrpSpPr>
            <a:grpSpLocks noChangeAspect="1"/>
          </p:cNvGrpSpPr>
          <p:nvPr/>
        </p:nvGrpSpPr>
        <p:grpSpPr>
          <a:xfrm>
            <a:off x="-72124" y="941408"/>
            <a:ext cx="5639739" cy="2497782"/>
            <a:chOff x="-875902" y="2068820"/>
            <a:chExt cx="11355003" cy="5029011"/>
          </a:xfrm>
        </p:grpSpPr>
        <p:grpSp>
          <p:nvGrpSpPr>
            <p:cNvPr id="23" name="Group 22">
              <a:extLst>
                <a:ext uri="{FF2B5EF4-FFF2-40B4-BE49-F238E27FC236}">
                  <a16:creationId xmlns:a16="http://schemas.microsoft.com/office/drawing/2014/main" id="{06060A8E-D2A6-44C4-B102-2F25B1E26E37}"/>
                </a:ext>
              </a:extLst>
            </p:cNvPr>
            <p:cNvGrpSpPr/>
            <p:nvPr/>
          </p:nvGrpSpPr>
          <p:grpSpPr>
            <a:xfrm>
              <a:off x="-447832" y="2068820"/>
              <a:ext cx="7828902" cy="3537073"/>
              <a:chOff x="-447832" y="2068820"/>
              <a:chExt cx="7828902" cy="3537073"/>
            </a:xfrm>
          </p:grpSpPr>
          <p:pic>
            <p:nvPicPr>
              <p:cNvPr id="30" name="Picture 2">
                <a:extLst>
                  <a:ext uri="{FF2B5EF4-FFF2-40B4-BE49-F238E27FC236}">
                    <a16:creationId xmlns:a16="http://schemas.microsoft.com/office/drawing/2014/main" id="{74626876-455A-495C-A9FC-24780C27E8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222" y="2068820"/>
                <a:ext cx="7165848" cy="3150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TextBox 30">
                <a:extLst>
                  <a:ext uri="{FF2B5EF4-FFF2-40B4-BE49-F238E27FC236}">
                    <a16:creationId xmlns:a16="http://schemas.microsoft.com/office/drawing/2014/main" id="{9DF6DC1F-99EC-4AA7-8388-D79FAED987A1}"/>
                  </a:ext>
                </a:extLst>
              </p:cNvPr>
              <p:cNvSpPr txBox="1"/>
              <p:nvPr/>
            </p:nvSpPr>
            <p:spPr>
              <a:xfrm>
                <a:off x="-447832" y="4380725"/>
                <a:ext cx="1760429" cy="568265"/>
              </a:xfrm>
              <a:prstGeom prst="rect">
                <a:avLst/>
              </a:prstGeom>
              <a:noFill/>
            </p:spPr>
            <p:txBody>
              <a:bodyPr wrap="square" rtlCol="0">
                <a:spAutoFit/>
              </a:bodyPr>
              <a:lstStyle/>
              <a:p>
                <a:pPr algn="ctr"/>
                <a:r>
                  <a:rPr lang="en-US" sz="1000" dirty="0">
                    <a:solidFill>
                      <a:srgbClr val="000000"/>
                    </a:solidFill>
                  </a:rPr>
                  <a:t>Pre-Collimator</a:t>
                </a:r>
              </a:p>
              <a:p>
                <a:pPr algn="ctr"/>
                <a:r>
                  <a:rPr lang="en-US" sz="1000" dirty="0">
                    <a:solidFill>
                      <a:srgbClr val="000000"/>
                    </a:solidFill>
                  </a:rPr>
                  <a:t>(High index glass)</a:t>
                </a:r>
              </a:p>
            </p:txBody>
          </p:sp>
          <p:sp>
            <p:nvSpPr>
              <p:cNvPr id="32" name="TextBox 31">
                <a:extLst>
                  <a:ext uri="{FF2B5EF4-FFF2-40B4-BE49-F238E27FC236}">
                    <a16:creationId xmlns:a16="http://schemas.microsoft.com/office/drawing/2014/main" id="{B3F92ECC-3F0A-44B6-B172-2A3C6C50697C}"/>
                  </a:ext>
                </a:extLst>
              </p:cNvPr>
              <p:cNvSpPr txBox="1"/>
              <p:nvPr/>
            </p:nvSpPr>
            <p:spPr>
              <a:xfrm>
                <a:off x="1129880" y="4757357"/>
                <a:ext cx="1570216" cy="805578"/>
              </a:xfrm>
              <a:prstGeom prst="rect">
                <a:avLst/>
              </a:prstGeom>
              <a:noFill/>
            </p:spPr>
            <p:txBody>
              <a:bodyPr wrap="square" rtlCol="0">
                <a:spAutoFit/>
              </a:bodyPr>
              <a:lstStyle/>
              <a:p>
                <a:r>
                  <a:rPr lang="en-US" sz="1000" dirty="0">
                    <a:solidFill>
                      <a:srgbClr val="000000"/>
                    </a:solidFill>
                  </a:rPr>
                  <a:t>Collimator</a:t>
                </a:r>
              </a:p>
              <a:p>
                <a:r>
                  <a:rPr lang="en-US" sz="1000" dirty="0">
                    <a:solidFill>
                      <a:srgbClr val="000000"/>
                    </a:solidFill>
                  </a:rPr>
                  <a:t>(Asphere)</a:t>
                </a:r>
              </a:p>
            </p:txBody>
          </p:sp>
          <p:sp>
            <p:nvSpPr>
              <p:cNvPr id="33" name="TextBox 32">
                <a:extLst>
                  <a:ext uri="{FF2B5EF4-FFF2-40B4-BE49-F238E27FC236}">
                    <a16:creationId xmlns:a16="http://schemas.microsoft.com/office/drawing/2014/main" id="{EF8043DA-0CD7-42A3-A3FE-72C0904CD816}"/>
                  </a:ext>
                </a:extLst>
              </p:cNvPr>
              <p:cNvSpPr txBox="1"/>
              <p:nvPr/>
            </p:nvSpPr>
            <p:spPr>
              <a:xfrm>
                <a:off x="4128176" y="4800315"/>
                <a:ext cx="2349199" cy="805578"/>
              </a:xfrm>
              <a:prstGeom prst="rect">
                <a:avLst/>
              </a:prstGeom>
              <a:noFill/>
            </p:spPr>
            <p:txBody>
              <a:bodyPr wrap="square" rtlCol="0">
                <a:spAutoFit/>
              </a:bodyPr>
              <a:lstStyle/>
              <a:p>
                <a:pPr algn="ctr"/>
                <a:r>
                  <a:rPr lang="en-US" sz="1000" dirty="0">
                    <a:solidFill>
                      <a:srgbClr val="000000"/>
                    </a:solidFill>
                  </a:rPr>
                  <a:t>Condenser (Asphere) </a:t>
                </a:r>
              </a:p>
            </p:txBody>
          </p:sp>
        </p:grpSp>
        <p:cxnSp>
          <p:nvCxnSpPr>
            <p:cNvPr id="24" name="Straight Arrow Connector 23">
              <a:extLst>
                <a:ext uri="{FF2B5EF4-FFF2-40B4-BE49-F238E27FC236}">
                  <a16:creationId xmlns:a16="http://schemas.microsoft.com/office/drawing/2014/main" id="{030BE97F-088F-4B23-A7A3-8CA5C22F92DC}"/>
                </a:ext>
              </a:extLst>
            </p:cNvPr>
            <p:cNvCxnSpPr>
              <a:cxnSpLocks/>
              <a:stCxn id="25" idx="0"/>
            </p:cNvCxnSpPr>
            <p:nvPr/>
          </p:nvCxnSpPr>
          <p:spPr>
            <a:xfrm flipV="1">
              <a:off x="2510075" y="4926194"/>
              <a:ext cx="760031" cy="1180157"/>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812FFD8-3F5E-463E-8ACF-898B4A280DE3}"/>
                </a:ext>
              </a:extLst>
            </p:cNvPr>
            <p:cNvSpPr txBox="1"/>
            <p:nvPr/>
          </p:nvSpPr>
          <p:spPr>
            <a:xfrm>
              <a:off x="-730688" y="6106351"/>
              <a:ext cx="6481524" cy="991480"/>
            </a:xfrm>
            <a:prstGeom prst="rect">
              <a:avLst/>
            </a:prstGeom>
            <a:noFill/>
          </p:spPr>
          <p:txBody>
            <a:bodyPr wrap="square" rtlCol="0">
              <a:spAutoFit/>
            </a:bodyPr>
            <a:lstStyle/>
            <a:p>
              <a:pPr algn="ctr"/>
              <a:r>
                <a:rPr lang="en-US" sz="1000" dirty="0">
                  <a:solidFill>
                    <a:srgbClr val="000000"/>
                  </a:solidFill>
                </a:rPr>
                <a:t>Collimated Space :</a:t>
              </a:r>
            </a:p>
            <a:p>
              <a:pPr algn="ctr"/>
              <a:r>
                <a:rPr lang="en-US" sz="800" dirty="0">
                  <a:solidFill>
                    <a:srgbClr val="000000"/>
                  </a:solidFill>
                </a:rPr>
                <a:t>Diameter is dependent on Etendue which tell you size of dichroic needed (leave enough distance between lenses for filter)</a:t>
              </a:r>
            </a:p>
          </p:txBody>
        </p:sp>
        <p:cxnSp>
          <p:nvCxnSpPr>
            <p:cNvPr id="26" name="Straight Arrow Connector 25">
              <a:extLst>
                <a:ext uri="{FF2B5EF4-FFF2-40B4-BE49-F238E27FC236}">
                  <a16:creationId xmlns:a16="http://schemas.microsoft.com/office/drawing/2014/main" id="{88DAB2A4-8473-4961-9968-EE01AB1A62AA}"/>
                </a:ext>
              </a:extLst>
            </p:cNvPr>
            <p:cNvCxnSpPr>
              <a:cxnSpLocks/>
            </p:cNvCxnSpPr>
            <p:nvPr/>
          </p:nvCxnSpPr>
          <p:spPr>
            <a:xfrm flipH="1" flipV="1">
              <a:off x="7319603" y="3968017"/>
              <a:ext cx="268243" cy="393415"/>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3E6AF53-3EB3-44BD-934F-0F40BC209F6B}"/>
                </a:ext>
              </a:extLst>
            </p:cNvPr>
            <p:cNvSpPr txBox="1"/>
            <p:nvPr/>
          </p:nvSpPr>
          <p:spPr>
            <a:xfrm>
              <a:off x="-875902" y="3356051"/>
              <a:ext cx="1519192" cy="805578"/>
            </a:xfrm>
            <a:prstGeom prst="rect">
              <a:avLst/>
            </a:prstGeom>
            <a:noFill/>
          </p:spPr>
          <p:txBody>
            <a:bodyPr wrap="square" rtlCol="0">
              <a:spAutoFit/>
            </a:bodyPr>
            <a:lstStyle/>
            <a:p>
              <a:r>
                <a:rPr lang="en-US" sz="1000" dirty="0">
                  <a:solidFill>
                    <a:srgbClr val="000000"/>
                  </a:solidFill>
                </a:rPr>
                <a:t>LED/ Phosphor</a:t>
              </a:r>
            </a:p>
          </p:txBody>
        </p:sp>
        <p:sp>
          <p:nvSpPr>
            <p:cNvPr id="28" name="TextBox 27">
              <a:extLst>
                <a:ext uri="{FF2B5EF4-FFF2-40B4-BE49-F238E27FC236}">
                  <a16:creationId xmlns:a16="http://schemas.microsoft.com/office/drawing/2014/main" id="{F4F8F594-DA39-405C-8EC2-A82515403A0B}"/>
                </a:ext>
              </a:extLst>
            </p:cNvPr>
            <p:cNvSpPr txBox="1"/>
            <p:nvPr/>
          </p:nvSpPr>
          <p:spPr>
            <a:xfrm>
              <a:off x="7069944" y="4317526"/>
              <a:ext cx="3409157" cy="1797056"/>
            </a:xfrm>
            <a:prstGeom prst="rect">
              <a:avLst/>
            </a:prstGeom>
            <a:noFill/>
          </p:spPr>
          <p:txBody>
            <a:bodyPr wrap="square" rtlCol="0">
              <a:spAutoFit/>
            </a:bodyPr>
            <a:lstStyle/>
            <a:p>
              <a:r>
                <a:rPr lang="en-US" sz="1000" dirty="0">
                  <a:solidFill>
                    <a:srgbClr val="000000"/>
                  </a:solidFill>
                </a:rPr>
                <a:t>Tunnel Input</a:t>
              </a:r>
            </a:p>
            <a:p>
              <a:r>
                <a:rPr lang="en-US" sz="800" dirty="0">
                  <a:solidFill>
                    <a:srgbClr val="000000"/>
                  </a:solidFill>
                </a:rPr>
                <a:t>Typically designed for ~F/1 input. ±26°-30° optimized for good homogenization at a reasonable tunnel length</a:t>
              </a:r>
            </a:p>
            <a:p>
              <a:endParaRPr lang="en-US" sz="1000" dirty="0">
                <a:solidFill>
                  <a:srgbClr val="000000"/>
                </a:solidFill>
              </a:endParaRPr>
            </a:p>
          </p:txBody>
        </p:sp>
      </p:grpSp>
      <p:pic>
        <p:nvPicPr>
          <p:cNvPr id="34" name="Picture 3">
            <a:extLst>
              <a:ext uri="{FF2B5EF4-FFF2-40B4-BE49-F238E27FC236}">
                <a16:creationId xmlns:a16="http://schemas.microsoft.com/office/drawing/2014/main" id="{F137B327-B104-447D-8FAF-DC746FE9407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6066" y="3325671"/>
            <a:ext cx="2074885" cy="1074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4">
            <a:extLst>
              <a:ext uri="{FF2B5EF4-FFF2-40B4-BE49-F238E27FC236}">
                <a16:creationId xmlns:a16="http://schemas.microsoft.com/office/drawing/2014/main" id="{C7164FAD-40EE-40A8-A833-E6C175C3A5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4128675" y="3308849"/>
            <a:ext cx="1032037" cy="1050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6" name="Straight Arrow Connector 35">
            <a:extLst>
              <a:ext uri="{FF2B5EF4-FFF2-40B4-BE49-F238E27FC236}">
                <a16:creationId xmlns:a16="http://schemas.microsoft.com/office/drawing/2014/main" id="{B7DBEE6C-A68B-48ED-87D4-B729087958B2}"/>
              </a:ext>
            </a:extLst>
          </p:cNvPr>
          <p:cNvCxnSpPr>
            <a:cxnSpLocks/>
          </p:cNvCxnSpPr>
          <p:nvPr/>
        </p:nvCxnSpPr>
        <p:spPr>
          <a:xfrm>
            <a:off x="4312094" y="2811558"/>
            <a:ext cx="388363" cy="667441"/>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F7540D54-3119-4E0C-BF2F-BDF02509FB57}"/>
              </a:ext>
            </a:extLst>
          </p:cNvPr>
          <p:cNvCxnSpPr>
            <a:cxnSpLocks/>
          </p:cNvCxnSpPr>
          <p:nvPr/>
        </p:nvCxnSpPr>
        <p:spPr>
          <a:xfrm flipV="1">
            <a:off x="3809502" y="3082770"/>
            <a:ext cx="0" cy="435839"/>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B967C306-13B8-45CB-815F-7E2C672C073E}"/>
              </a:ext>
            </a:extLst>
          </p:cNvPr>
          <p:cNvSpPr txBox="1"/>
          <p:nvPr/>
        </p:nvSpPr>
        <p:spPr>
          <a:xfrm>
            <a:off x="3099565" y="3513193"/>
            <a:ext cx="1032037" cy="707886"/>
          </a:xfrm>
          <a:prstGeom prst="rect">
            <a:avLst/>
          </a:prstGeom>
          <a:noFill/>
        </p:spPr>
        <p:txBody>
          <a:bodyPr wrap="square" rtlCol="0">
            <a:spAutoFit/>
          </a:bodyPr>
          <a:lstStyle>
            <a:defPPr>
              <a:defRPr lang="en-US"/>
            </a:defPPr>
            <a:lvl1pPr>
              <a:defRPr sz="1000">
                <a:solidFill>
                  <a:srgbClr val="000000"/>
                </a:solidFill>
              </a:defRPr>
            </a:lvl1pPr>
          </a:lstStyle>
          <a:p>
            <a:pPr algn="ctr"/>
            <a:r>
              <a:rPr lang="en-US" dirty="0"/>
              <a:t>Color filter wheel location (</a:t>
            </a:r>
            <a:r>
              <a:rPr lang="en-US" dirty="0" err="1"/>
              <a:t>LaPh</a:t>
            </a:r>
            <a:r>
              <a:rPr lang="en-US" dirty="0"/>
              <a:t> architecture) </a:t>
            </a:r>
          </a:p>
        </p:txBody>
      </p:sp>
      <p:sp>
        <p:nvSpPr>
          <p:cNvPr id="54" name="Cylinder 53">
            <a:extLst>
              <a:ext uri="{FF2B5EF4-FFF2-40B4-BE49-F238E27FC236}">
                <a16:creationId xmlns:a16="http://schemas.microsoft.com/office/drawing/2014/main" id="{05F89DDD-57AC-4774-95D5-6627C09A27A5}"/>
              </a:ext>
            </a:extLst>
          </p:cNvPr>
          <p:cNvSpPr/>
          <p:nvPr/>
        </p:nvSpPr>
        <p:spPr>
          <a:xfrm rot="16200000">
            <a:off x="3050649" y="2182841"/>
            <a:ext cx="1510020" cy="154894"/>
          </a:xfrm>
          <a:prstGeom prst="can">
            <a:avLst>
              <a:gd name="adj" fmla="val 50000"/>
            </a:avLst>
          </a:prstGeom>
          <a:solidFill>
            <a:schemeClr val="bg1">
              <a:lumMod val="75000"/>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9554961-D0A2-4662-BD8B-BE6CB3B35CF0}"/>
              </a:ext>
            </a:extLst>
          </p:cNvPr>
          <p:cNvSpPr txBox="1"/>
          <p:nvPr/>
        </p:nvSpPr>
        <p:spPr>
          <a:xfrm>
            <a:off x="1027133" y="717954"/>
            <a:ext cx="1736017" cy="369332"/>
          </a:xfrm>
          <a:prstGeom prst="rect">
            <a:avLst/>
          </a:prstGeom>
          <a:noFill/>
        </p:spPr>
        <p:txBody>
          <a:bodyPr wrap="square" rtlCol="0">
            <a:spAutoFit/>
          </a:bodyPr>
          <a:lstStyle/>
          <a:p>
            <a:pPr algn="ctr"/>
            <a:r>
              <a:rPr lang="en-US" b="1" dirty="0">
                <a:effectLst>
                  <a:outerShdw blurRad="38100" dist="38100" dir="2700000" algn="tl">
                    <a:srgbClr val="000000">
                      <a:alpha val="43137"/>
                    </a:srgbClr>
                  </a:outerShdw>
                </a:effectLst>
              </a:rPr>
              <a:t>Tunnel-based</a:t>
            </a:r>
          </a:p>
        </p:txBody>
      </p:sp>
      <p:sp>
        <p:nvSpPr>
          <p:cNvPr id="39" name="TextBox 38">
            <a:extLst>
              <a:ext uri="{FF2B5EF4-FFF2-40B4-BE49-F238E27FC236}">
                <a16:creationId xmlns:a16="http://schemas.microsoft.com/office/drawing/2014/main" id="{80B06082-F67F-49BB-95A7-53BA49EC3728}"/>
              </a:ext>
            </a:extLst>
          </p:cNvPr>
          <p:cNvSpPr txBox="1"/>
          <p:nvPr/>
        </p:nvSpPr>
        <p:spPr>
          <a:xfrm>
            <a:off x="6117275" y="717954"/>
            <a:ext cx="1955745" cy="369332"/>
          </a:xfrm>
          <a:prstGeom prst="rect">
            <a:avLst/>
          </a:prstGeom>
          <a:noFill/>
        </p:spPr>
        <p:txBody>
          <a:bodyPr wrap="square" rtlCol="0">
            <a:spAutoFit/>
          </a:bodyPr>
          <a:lstStyle/>
          <a:p>
            <a:pPr algn="ctr"/>
            <a:r>
              <a:rPr lang="en-US" b="1" dirty="0">
                <a:effectLst>
                  <a:outerShdw blurRad="38100" dist="38100" dir="2700000" algn="tl">
                    <a:srgbClr val="000000">
                      <a:alpha val="43137"/>
                    </a:srgbClr>
                  </a:outerShdw>
                </a:effectLst>
              </a:rPr>
              <a:t>FEA-based</a:t>
            </a:r>
          </a:p>
        </p:txBody>
      </p:sp>
      <p:pic>
        <p:nvPicPr>
          <p:cNvPr id="16" name="Picture 15">
            <a:extLst>
              <a:ext uri="{FF2B5EF4-FFF2-40B4-BE49-F238E27FC236}">
                <a16:creationId xmlns:a16="http://schemas.microsoft.com/office/drawing/2014/main" id="{F31E3241-8652-4FC1-AF54-71CFA7F9023A}"/>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5907337" y="1049335"/>
            <a:ext cx="2690008" cy="1670712"/>
          </a:xfrm>
          <a:prstGeom prst="rect">
            <a:avLst/>
          </a:prstGeom>
        </p:spPr>
      </p:pic>
      <p:pic>
        <p:nvPicPr>
          <p:cNvPr id="17" name="Picture 16">
            <a:extLst>
              <a:ext uri="{FF2B5EF4-FFF2-40B4-BE49-F238E27FC236}">
                <a16:creationId xmlns:a16="http://schemas.microsoft.com/office/drawing/2014/main" id="{FAA7703E-C18A-4A04-9979-7D3209E12F79}"/>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5948589" y="3262427"/>
            <a:ext cx="1693241" cy="1022470"/>
          </a:xfrm>
          <a:prstGeom prst="rect">
            <a:avLst/>
          </a:prstGeom>
        </p:spPr>
      </p:pic>
      <p:pic>
        <p:nvPicPr>
          <p:cNvPr id="40" name="Picture 4">
            <a:extLst>
              <a:ext uri="{FF2B5EF4-FFF2-40B4-BE49-F238E27FC236}">
                <a16:creationId xmlns:a16="http://schemas.microsoft.com/office/drawing/2014/main" id="{A1B7C76C-DCDD-4C3F-9E98-377A4B2DE62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8082394" y="3325544"/>
            <a:ext cx="947228" cy="92929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42" name="Straight Arrow Connector 41">
            <a:extLst>
              <a:ext uri="{FF2B5EF4-FFF2-40B4-BE49-F238E27FC236}">
                <a16:creationId xmlns:a16="http://schemas.microsoft.com/office/drawing/2014/main" id="{4B8C165C-E644-4FAB-AFE2-18709755C05C}"/>
              </a:ext>
            </a:extLst>
          </p:cNvPr>
          <p:cNvCxnSpPr>
            <a:cxnSpLocks/>
          </p:cNvCxnSpPr>
          <p:nvPr/>
        </p:nvCxnSpPr>
        <p:spPr>
          <a:xfrm>
            <a:off x="8279704" y="3015298"/>
            <a:ext cx="191053" cy="285078"/>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E1A77300-65F1-452E-9FE7-6D494F941157}"/>
              </a:ext>
            </a:extLst>
          </p:cNvPr>
          <p:cNvSpPr txBox="1"/>
          <p:nvPr/>
        </p:nvSpPr>
        <p:spPr>
          <a:xfrm>
            <a:off x="7916033" y="2672361"/>
            <a:ext cx="1279949" cy="369332"/>
          </a:xfrm>
          <a:prstGeom prst="rect">
            <a:avLst/>
          </a:prstGeom>
          <a:noFill/>
        </p:spPr>
        <p:txBody>
          <a:bodyPr wrap="square" rtlCol="0">
            <a:spAutoFit/>
          </a:bodyPr>
          <a:lstStyle/>
          <a:p>
            <a:r>
              <a:rPr lang="en-US" sz="1000" dirty="0">
                <a:solidFill>
                  <a:srgbClr val="000000"/>
                </a:solidFill>
              </a:rPr>
              <a:t>FEA Input</a:t>
            </a:r>
          </a:p>
          <a:p>
            <a:r>
              <a:rPr lang="en-US" sz="800" dirty="0">
                <a:solidFill>
                  <a:srgbClr val="000000"/>
                </a:solidFill>
              </a:rPr>
              <a:t>Must be collimated light</a:t>
            </a:r>
          </a:p>
        </p:txBody>
      </p:sp>
      <p:cxnSp>
        <p:nvCxnSpPr>
          <p:cNvPr id="46" name="Straight Arrow Connector 45">
            <a:extLst>
              <a:ext uri="{FF2B5EF4-FFF2-40B4-BE49-F238E27FC236}">
                <a16:creationId xmlns:a16="http://schemas.microsoft.com/office/drawing/2014/main" id="{7485342F-B825-49D9-B770-F060267BBCF8}"/>
              </a:ext>
            </a:extLst>
          </p:cNvPr>
          <p:cNvCxnSpPr>
            <a:cxnSpLocks/>
          </p:cNvCxnSpPr>
          <p:nvPr/>
        </p:nvCxnSpPr>
        <p:spPr>
          <a:xfrm flipH="1" flipV="1">
            <a:off x="8073020" y="2438020"/>
            <a:ext cx="93948" cy="209173"/>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31272B7B-D40C-48BC-A890-B767841885B1}"/>
              </a:ext>
            </a:extLst>
          </p:cNvPr>
          <p:cNvSpPr txBox="1"/>
          <p:nvPr/>
        </p:nvSpPr>
        <p:spPr>
          <a:xfrm>
            <a:off x="7247842" y="2600596"/>
            <a:ext cx="642888" cy="246221"/>
          </a:xfrm>
          <a:prstGeom prst="rect">
            <a:avLst/>
          </a:prstGeom>
          <a:noFill/>
        </p:spPr>
        <p:txBody>
          <a:bodyPr wrap="square" rtlCol="0">
            <a:spAutoFit/>
          </a:bodyPr>
          <a:lstStyle/>
          <a:p>
            <a:r>
              <a:rPr lang="en-US" sz="1000" dirty="0">
                <a:solidFill>
                  <a:srgbClr val="000000"/>
                </a:solidFill>
              </a:rPr>
              <a:t>Dichroic</a:t>
            </a:r>
            <a:endParaRPr lang="en-US" sz="800" dirty="0">
              <a:solidFill>
                <a:srgbClr val="000000"/>
              </a:solidFill>
            </a:endParaRPr>
          </a:p>
        </p:txBody>
      </p:sp>
      <p:cxnSp>
        <p:nvCxnSpPr>
          <p:cNvPr id="53" name="Straight Arrow Connector 52">
            <a:extLst>
              <a:ext uri="{FF2B5EF4-FFF2-40B4-BE49-F238E27FC236}">
                <a16:creationId xmlns:a16="http://schemas.microsoft.com/office/drawing/2014/main" id="{A1BA397E-672B-4E61-B65C-80D344EBC192}"/>
              </a:ext>
            </a:extLst>
          </p:cNvPr>
          <p:cNvCxnSpPr>
            <a:cxnSpLocks/>
            <a:stCxn id="51" idx="0"/>
          </p:cNvCxnSpPr>
          <p:nvPr/>
        </p:nvCxnSpPr>
        <p:spPr>
          <a:xfrm flipV="1">
            <a:off x="7569286" y="2260664"/>
            <a:ext cx="188744" cy="339932"/>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A6965E60-A01D-4D52-AA5D-9BB32E043105}"/>
              </a:ext>
            </a:extLst>
          </p:cNvPr>
          <p:cNvSpPr txBox="1"/>
          <p:nvPr/>
        </p:nvSpPr>
        <p:spPr>
          <a:xfrm>
            <a:off x="5607277" y="1776124"/>
            <a:ext cx="552615" cy="246221"/>
          </a:xfrm>
          <a:prstGeom prst="rect">
            <a:avLst/>
          </a:prstGeom>
          <a:noFill/>
        </p:spPr>
        <p:txBody>
          <a:bodyPr wrap="square" rtlCol="0">
            <a:spAutoFit/>
          </a:bodyPr>
          <a:lstStyle/>
          <a:p>
            <a:r>
              <a:rPr lang="en-US" sz="1000" dirty="0">
                <a:solidFill>
                  <a:srgbClr val="000000"/>
                </a:solidFill>
              </a:rPr>
              <a:t>LED</a:t>
            </a:r>
          </a:p>
        </p:txBody>
      </p:sp>
      <p:sp>
        <p:nvSpPr>
          <p:cNvPr id="56" name="TextBox 55">
            <a:extLst>
              <a:ext uri="{FF2B5EF4-FFF2-40B4-BE49-F238E27FC236}">
                <a16:creationId xmlns:a16="http://schemas.microsoft.com/office/drawing/2014/main" id="{B00CC7FF-3A22-4DF2-8145-6831C9696DC8}"/>
              </a:ext>
            </a:extLst>
          </p:cNvPr>
          <p:cNvSpPr txBox="1"/>
          <p:nvPr/>
        </p:nvSpPr>
        <p:spPr>
          <a:xfrm>
            <a:off x="5666069" y="2140901"/>
            <a:ext cx="874360" cy="282243"/>
          </a:xfrm>
          <a:prstGeom prst="rect">
            <a:avLst/>
          </a:prstGeom>
          <a:noFill/>
        </p:spPr>
        <p:txBody>
          <a:bodyPr wrap="square" rtlCol="0">
            <a:spAutoFit/>
          </a:bodyPr>
          <a:lstStyle/>
          <a:p>
            <a:pPr algn="ctr"/>
            <a:r>
              <a:rPr lang="en-US" sz="1000" dirty="0">
                <a:solidFill>
                  <a:srgbClr val="000000"/>
                </a:solidFill>
              </a:rPr>
              <a:t>Pre-Collimator</a:t>
            </a:r>
          </a:p>
          <a:p>
            <a:pPr algn="ctr"/>
            <a:r>
              <a:rPr lang="en-US" sz="1000" dirty="0">
                <a:solidFill>
                  <a:srgbClr val="000000"/>
                </a:solidFill>
              </a:rPr>
              <a:t>(High index glass)</a:t>
            </a:r>
          </a:p>
        </p:txBody>
      </p:sp>
      <p:sp>
        <p:nvSpPr>
          <p:cNvPr id="57" name="TextBox 56">
            <a:extLst>
              <a:ext uri="{FF2B5EF4-FFF2-40B4-BE49-F238E27FC236}">
                <a16:creationId xmlns:a16="http://schemas.microsoft.com/office/drawing/2014/main" id="{B278F66B-ADDC-48E8-82AB-8D4EAA414FAD}"/>
              </a:ext>
            </a:extLst>
          </p:cNvPr>
          <p:cNvSpPr txBox="1"/>
          <p:nvPr/>
        </p:nvSpPr>
        <p:spPr>
          <a:xfrm>
            <a:off x="6405267" y="2466164"/>
            <a:ext cx="779886" cy="400110"/>
          </a:xfrm>
          <a:prstGeom prst="rect">
            <a:avLst/>
          </a:prstGeom>
          <a:noFill/>
        </p:spPr>
        <p:txBody>
          <a:bodyPr wrap="square" rtlCol="0">
            <a:spAutoFit/>
          </a:bodyPr>
          <a:lstStyle/>
          <a:p>
            <a:r>
              <a:rPr lang="en-US" sz="1000" dirty="0">
                <a:solidFill>
                  <a:srgbClr val="000000"/>
                </a:solidFill>
              </a:rPr>
              <a:t>Collimator</a:t>
            </a:r>
          </a:p>
          <a:p>
            <a:r>
              <a:rPr lang="en-US" sz="1000" dirty="0">
                <a:solidFill>
                  <a:srgbClr val="000000"/>
                </a:solidFill>
              </a:rPr>
              <a:t>(Asphere)</a:t>
            </a:r>
          </a:p>
        </p:txBody>
      </p:sp>
      <p:cxnSp>
        <p:nvCxnSpPr>
          <p:cNvPr id="58" name="Straight Connector 57">
            <a:extLst>
              <a:ext uri="{FF2B5EF4-FFF2-40B4-BE49-F238E27FC236}">
                <a16:creationId xmlns:a16="http://schemas.microsoft.com/office/drawing/2014/main" id="{45CD6567-D0DD-4365-8C28-27149A5040B9}"/>
              </a:ext>
            </a:extLst>
          </p:cNvPr>
          <p:cNvCxnSpPr/>
          <p:nvPr/>
        </p:nvCxnSpPr>
        <p:spPr>
          <a:xfrm>
            <a:off x="5567615" y="697792"/>
            <a:ext cx="0" cy="389880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3878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1142999" y="977892"/>
            <a:ext cx="6858000" cy="2643589"/>
          </a:xfrm>
          <a:prstGeom prst="roundRect">
            <a:avLst>
              <a:gd name="adj" fmla="val 0"/>
            </a:avLst>
          </a:prstGeom>
          <a:solidFill>
            <a:srgbClr val="AAAA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lang="en-US" sz="900" b="1" dirty="0">
              <a:solidFill>
                <a:srgbClr val="FF0000">
                  <a:lumMod val="75000"/>
                </a:srgbClr>
              </a:solidFill>
              <a:latin typeface="Arial"/>
            </a:endParaRPr>
          </a:p>
        </p:txBody>
      </p:sp>
      <p:sp>
        <p:nvSpPr>
          <p:cNvPr id="2" name="Title 1"/>
          <p:cNvSpPr>
            <a:spLocks noGrp="1"/>
          </p:cNvSpPr>
          <p:nvPr>
            <p:ph type="title"/>
          </p:nvPr>
        </p:nvSpPr>
        <p:spPr/>
        <p:txBody>
          <a:bodyPr/>
          <a:lstStyle/>
          <a:p>
            <a:r>
              <a:rPr lang="en-US" dirty="0"/>
              <a:t>DLP Technology: Millions of Mirrors</a:t>
            </a:r>
          </a:p>
        </p:txBody>
      </p:sp>
      <p:sp>
        <p:nvSpPr>
          <p:cNvPr id="4" name="Slide Number Placeholder 3"/>
          <p:cNvSpPr>
            <a:spLocks noGrp="1"/>
          </p:cNvSpPr>
          <p:nvPr>
            <p:ph type="sldNum" sz="quarter" idx="10"/>
          </p:nvPr>
        </p:nvSpPr>
        <p:spPr/>
        <p:txBody>
          <a:bodyPr/>
          <a:lstStyle/>
          <a:p>
            <a:pPr defTabSz="685800"/>
            <a:fld id="{3B20521C-F793-4067-BB07-C7AF74E21EF3}" type="slidenum">
              <a:rPr lang="en-US">
                <a:solidFill>
                  <a:srgbClr val="000000"/>
                </a:solidFill>
                <a:cs typeface="Arial" charset="0"/>
              </a:rPr>
              <a:pPr defTabSz="685800"/>
              <a:t>4</a:t>
            </a:fld>
            <a:endParaRPr lang="en-US" dirty="0">
              <a:solidFill>
                <a:srgbClr val="000000"/>
              </a:solidFill>
              <a:cs typeface="Arial" charset="0"/>
            </a:endParaRPr>
          </a:p>
        </p:txBody>
      </p:sp>
      <p:pic>
        <p:nvPicPr>
          <p:cNvPr id="8" name="Picture 16" descr="hiw-5"/>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15540" y="952495"/>
            <a:ext cx="3658883" cy="2743200"/>
          </a:xfrm>
          <a:prstGeom prst="rect">
            <a:avLst/>
          </a:prstGeom>
          <a:noFill/>
          <a:ln w="9525">
            <a:noFill/>
            <a:miter lim="800000"/>
            <a:headEnd/>
            <a:tailEnd/>
          </a:ln>
        </p:spPr>
      </p:pic>
      <p:sp>
        <p:nvSpPr>
          <p:cNvPr id="10" name="Content Placeholder 15"/>
          <p:cNvSpPr txBox="1">
            <a:spLocks/>
          </p:cNvSpPr>
          <p:nvPr/>
        </p:nvSpPr>
        <p:spPr bwMode="auto">
          <a:xfrm>
            <a:off x="1258761" y="1111163"/>
            <a:ext cx="2699629" cy="2377047"/>
          </a:xfrm>
          <a:prstGeom prst="rect">
            <a:avLst/>
          </a:prstGeom>
          <a:solidFill>
            <a:srgbClr val="AAAAAA"/>
          </a:solidFill>
          <a:ln w="9525" algn="ctr">
            <a:noFill/>
            <a:miter lim="800000"/>
            <a:headEnd/>
            <a:tailEnd/>
          </a:ln>
        </p:spPr>
        <p:txBody>
          <a:bodyPr vert="horz" wrap="square" lIns="68580" tIns="34290" rIns="68580" bIns="34290" numCol="1" anchor="t" anchorCtr="0" compatLnSpc="1">
            <a:prstTxWarp prst="textNoShape">
              <a:avLst/>
            </a:prstTxWarp>
          </a:bodyPr>
          <a:lstStyle>
            <a:lvl1pPr marL="227013" indent="-227013" algn="l" rtl="0" eaLnBrk="0" fontAlgn="base" hangingPunct="0">
              <a:spcBef>
                <a:spcPts val="800"/>
              </a:spcBef>
              <a:spcAft>
                <a:spcPct val="0"/>
              </a:spcAft>
              <a:buChar char="•"/>
              <a:defRPr sz="2000">
                <a:solidFill>
                  <a:schemeClr val="tx1"/>
                </a:solidFill>
                <a:latin typeface="+mn-lt"/>
                <a:ea typeface="+mn-ea"/>
                <a:cs typeface="+mn-cs"/>
              </a:defRPr>
            </a:lvl1pPr>
            <a:lvl2pPr marL="574675" indent="-233363" algn="l" rtl="0" eaLnBrk="0" fontAlgn="base" hangingPunct="0">
              <a:spcBef>
                <a:spcPct val="20000"/>
              </a:spcBef>
              <a:spcAft>
                <a:spcPct val="0"/>
              </a:spcAft>
              <a:buChar char="–"/>
              <a:defRPr>
                <a:solidFill>
                  <a:schemeClr val="tx1"/>
                </a:solidFill>
                <a:latin typeface="+mn-lt"/>
              </a:defRPr>
            </a:lvl2pPr>
            <a:lvl3pPr marL="854075" indent="-165100" algn="l" rtl="0" eaLnBrk="0" fontAlgn="base" hangingPunct="0">
              <a:spcBef>
                <a:spcPct val="15000"/>
              </a:spcBef>
              <a:spcAft>
                <a:spcPct val="0"/>
              </a:spcAft>
              <a:buChar char="•"/>
              <a:defRPr sz="1800">
                <a:solidFill>
                  <a:schemeClr val="tx1"/>
                </a:solidFill>
                <a:latin typeface="+mn-lt"/>
              </a:defRPr>
            </a:lvl3pPr>
            <a:lvl4pPr marL="1201738" indent="-233363" algn="l" rtl="0" eaLnBrk="0" fontAlgn="base" hangingPunct="0">
              <a:spcBef>
                <a:spcPct val="5000"/>
              </a:spcBef>
              <a:spcAft>
                <a:spcPct val="0"/>
              </a:spcAft>
              <a:buChar char="–"/>
              <a:defRPr sz="1800">
                <a:solidFill>
                  <a:schemeClr val="tx1"/>
                </a:solidFill>
                <a:latin typeface="+mn-lt"/>
              </a:defRPr>
            </a:lvl4pPr>
            <a:lvl5pPr marL="1489075" indent="-173038" algn="l" rtl="0" eaLnBrk="0" fontAlgn="base" hangingPunct="0">
              <a:spcBef>
                <a:spcPct val="0"/>
              </a:spcBef>
              <a:spcAft>
                <a:spcPct val="0"/>
              </a:spcAft>
              <a:buChar char="»"/>
              <a:defRPr sz="1800">
                <a:solidFill>
                  <a:schemeClr val="tx1"/>
                </a:solidFill>
                <a:latin typeface="+mn-lt"/>
              </a:defRPr>
            </a:lvl5pPr>
            <a:lvl6pPr marL="1946275" indent="-173038" algn="l" rtl="0" fontAlgn="base">
              <a:spcBef>
                <a:spcPct val="0"/>
              </a:spcBef>
              <a:spcAft>
                <a:spcPct val="0"/>
              </a:spcAft>
              <a:buChar char="»"/>
              <a:defRPr sz="1600">
                <a:solidFill>
                  <a:schemeClr val="tx1"/>
                </a:solidFill>
                <a:latin typeface="+mn-lt"/>
              </a:defRPr>
            </a:lvl6pPr>
            <a:lvl7pPr marL="2403475" indent="-173038" algn="l" rtl="0" fontAlgn="base">
              <a:spcBef>
                <a:spcPct val="0"/>
              </a:spcBef>
              <a:spcAft>
                <a:spcPct val="0"/>
              </a:spcAft>
              <a:buChar char="»"/>
              <a:defRPr sz="1600">
                <a:solidFill>
                  <a:schemeClr val="tx1"/>
                </a:solidFill>
                <a:latin typeface="+mn-lt"/>
              </a:defRPr>
            </a:lvl7pPr>
            <a:lvl8pPr marL="2860675" indent="-173038" algn="l" rtl="0" fontAlgn="base">
              <a:spcBef>
                <a:spcPct val="0"/>
              </a:spcBef>
              <a:spcAft>
                <a:spcPct val="0"/>
              </a:spcAft>
              <a:buChar char="»"/>
              <a:defRPr sz="1600">
                <a:solidFill>
                  <a:schemeClr val="tx1"/>
                </a:solidFill>
                <a:latin typeface="+mn-lt"/>
              </a:defRPr>
            </a:lvl8pPr>
            <a:lvl9pPr marL="3317875" indent="-173038" algn="l" rtl="0" fontAlgn="base">
              <a:spcBef>
                <a:spcPct val="0"/>
              </a:spcBef>
              <a:spcAft>
                <a:spcPct val="0"/>
              </a:spcAft>
              <a:buChar char="»"/>
              <a:defRPr sz="1600">
                <a:solidFill>
                  <a:schemeClr val="tx1"/>
                </a:solidFill>
                <a:latin typeface="+mn-lt"/>
              </a:defRPr>
            </a:lvl9pPr>
          </a:lstStyle>
          <a:p>
            <a:pPr marL="125016" indent="-125016" defTabSz="685800">
              <a:spcBef>
                <a:spcPct val="75000"/>
              </a:spcBef>
              <a:spcAft>
                <a:spcPts val="900"/>
              </a:spcAft>
            </a:pPr>
            <a:r>
              <a:rPr lang="en-US" sz="1350" kern="0" dirty="0">
                <a:solidFill>
                  <a:srgbClr val="000000"/>
                </a:solidFill>
                <a:latin typeface="Arial"/>
                <a:ea typeface="ＭＳ Ｐゴシック" pitchFamily="27" charset="-128"/>
              </a:rPr>
              <a:t>Optical MEMS (</a:t>
            </a:r>
            <a:r>
              <a:rPr lang="en-US" sz="1350" dirty="0">
                <a:solidFill>
                  <a:srgbClr val="000000"/>
                </a:solidFill>
                <a:latin typeface="Arial"/>
                <a:ea typeface="ＭＳ Ｐゴシック" pitchFamily="27" charset="-128"/>
              </a:rPr>
              <a:t>Micro-Electro-Mechanical System) </a:t>
            </a:r>
            <a:r>
              <a:rPr lang="en-US" sz="1350" kern="0" dirty="0">
                <a:solidFill>
                  <a:srgbClr val="000000"/>
                </a:solidFill>
                <a:latin typeface="Arial"/>
                <a:ea typeface="ＭＳ Ｐゴシック" pitchFamily="27" charset="-128"/>
              </a:rPr>
              <a:t>device</a:t>
            </a:r>
          </a:p>
          <a:p>
            <a:pPr marL="125016" indent="-125016" defTabSz="685800">
              <a:spcBef>
                <a:spcPct val="75000"/>
              </a:spcBef>
              <a:spcAft>
                <a:spcPts val="900"/>
              </a:spcAft>
            </a:pPr>
            <a:r>
              <a:rPr lang="en-US" sz="1350" kern="0" dirty="0">
                <a:solidFill>
                  <a:srgbClr val="000000"/>
                </a:solidFill>
                <a:latin typeface="Arial"/>
                <a:ea typeface="ＭＳ Ｐゴシック" pitchFamily="27" charset="-128"/>
              </a:rPr>
              <a:t>Up to 8 Million micro-mirrors</a:t>
            </a:r>
          </a:p>
          <a:p>
            <a:pPr marL="125016" indent="-125016" defTabSz="685800">
              <a:spcBef>
                <a:spcPct val="75000"/>
              </a:spcBef>
              <a:spcAft>
                <a:spcPts val="900"/>
              </a:spcAft>
            </a:pPr>
            <a:r>
              <a:rPr lang="en-US" sz="1350" kern="0" dirty="0">
                <a:solidFill>
                  <a:srgbClr val="000000"/>
                </a:solidFill>
                <a:latin typeface="Arial"/>
                <a:ea typeface="ＭＳ Ｐゴシック" pitchFamily="27" charset="-128"/>
              </a:rPr>
              <a:t>Over 20,000 cycles/second</a:t>
            </a:r>
          </a:p>
          <a:p>
            <a:pPr marL="125016" indent="-125016" defTabSz="685800">
              <a:spcBef>
                <a:spcPct val="75000"/>
              </a:spcBef>
              <a:spcAft>
                <a:spcPts val="900"/>
              </a:spcAft>
            </a:pPr>
            <a:r>
              <a:rPr lang="en-US" sz="1350" kern="0" dirty="0">
                <a:solidFill>
                  <a:srgbClr val="000000"/>
                </a:solidFill>
                <a:latin typeface="Arial"/>
                <a:ea typeface="ＭＳ Ｐゴシック" pitchFamily="27" charset="-128"/>
              </a:rPr>
              <a:t>Extremely high fill factor</a:t>
            </a:r>
          </a:p>
          <a:p>
            <a:pPr marL="125016" indent="-125016" defTabSz="685800">
              <a:spcBef>
                <a:spcPct val="75000"/>
              </a:spcBef>
              <a:spcAft>
                <a:spcPts val="900"/>
              </a:spcAft>
            </a:pPr>
            <a:r>
              <a:rPr lang="en-US" sz="1350" kern="0" dirty="0">
                <a:solidFill>
                  <a:srgbClr val="000000"/>
                </a:solidFill>
                <a:latin typeface="Arial"/>
                <a:ea typeface="ＭＳ Ｐゴシック" pitchFamily="27" charset="-128"/>
              </a:rPr>
              <a:t>Quintillion tested cycles</a:t>
            </a:r>
          </a:p>
        </p:txBody>
      </p:sp>
      <p:sp>
        <p:nvSpPr>
          <p:cNvPr id="12" name="TextBox 11"/>
          <p:cNvSpPr txBox="1"/>
          <p:nvPr/>
        </p:nvSpPr>
        <p:spPr>
          <a:xfrm>
            <a:off x="1866644" y="3959663"/>
            <a:ext cx="5430668" cy="300082"/>
          </a:xfrm>
          <a:prstGeom prst="rect">
            <a:avLst/>
          </a:prstGeom>
          <a:solidFill>
            <a:srgbClr val="0066FF"/>
          </a:solid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685800"/>
            <a:r>
              <a:rPr lang="en-US" sz="1350" dirty="0">
                <a:solidFill>
                  <a:srgbClr val="FFFFFF"/>
                </a:solidFill>
                <a:latin typeface="Arial"/>
              </a:rPr>
              <a:t>Extremely Flexible and Programmable Light Management</a:t>
            </a:r>
          </a:p>
        </p:txBody>
      </p:sp>
      <p:grpSp>
        <p:nvGrpSpPr>
          <p:cNvPr id="3" name="Group 2"/>
          <p:cNvGrpSpPr/>
          <p:nvPr/>
        </p:nvGrpSpPr>
        <p:grpSpPr>
          <a:xfrm>
            <a:off x="1228068" y="1151455"/>
            <a:ext cx="2699629" cy="2316161"/>
            <a:chOff x="225570" y="462112"/>
            <a:chExt cx="3599505" cy="3088214"/>
          </a:xfrm>
        </p:grpSpPr>
        <p:sp>
          <p:nvSpPr>
            <p:cNvPr id="13" name="Content Placeholder 15"/>
            <p:cNvSpPr txBox="1">
              <a:spLocks/>
            </p:cNvSpPr>
            <p:nvPr/>
          </p:nvSpPr>
          <p:spPr bwMode="auto">
            <a:xfrm>
              <a:off x="225570" y="462112"/>
              <a:ext cx="3599505" cy="3088214"/>
            </a:xfrm>
            <a:prstGeom prst="rect">
              <a:avLst/>
            </a:prstGeom>
            <a:solidFill>
              <a:srgbClr val="AAAAAA"/>
            </a:solidFill>
            <a:ln w="9525" algn="ctr">
              <a:noFill/>
              <a:miter lim="800000"/>
              <a:headEnd/>
              <a:tailEnd/>
            </a:ln>
          </p:spPr>
          <p:txBody>
            <a:bodyPr vert="horz" wrap="square" lIns="68580" tIns="34290" rIns="68580" bIns="34290" numCol="1" anchor="t" anchorCtr="0" compatLnSpc="1">
              <a:prstTxWarp prst="textNoShape">
                <a:avLst/>
              </a:prstTxWarp>
            </a:bodyPr>
            <a:lstStyle>
              <a:lvl1pPr marL="227013" indent="-227013" algn="l" rtl="0" eaLnBrk="0" fontAlgn="base" hangingPunct="0">
                <a:spcBef>
                  <a:spcPts val="800"/>
                </a:spcBef>
                <a:spcAft>
                  <a:spcPct val="0"/>
                </a:spcAft>
                <a:buChar char="•"/>
                <a:defRPr sz="2000">
                  <a:solidFill>
                    <a:schemeClr val="tx1"/>
                  </a:solidFill>
                  <a:latin typeface="+mn-lt"/>
                  <a:ea typeface="+mn-ea"/>
                  <a:cs typeface="+mn-cs"/>
                </a:defRPr>
              </a:lvl1pPr>
              <a:lvl2pPr marL="574675" indent="-233363" algn="l" rtl="0" eaLnBrk="0" fontAlgn="base" hangingPunct="0">
                <a:spcBef>
                  <a:spcPct val="20000"/>
                </a:spcBef>
                <a:spcAft>
                  <a:spcPct val="0"/>
                </a:spcAft>
                <a:buChar char="–"/>
                <a:defRPr>
                  <a:solidFill>
                    <a:schemeClr val="tx1"/>
                  </a:solidFill>
                  <a:latin typeface="+mn-lt"/>
                </a:defRPr>
              </a:lvl2pPr>
              <a:lvl3pPr marL="854075" indent="-165100" algn="l" rtl="0" eaLnBrk="0" fontAlgn="base" hangingPunct="0">
                <a:spcBef>
                  <a:spcPct val="15000"/>
                </a:spcBef>
                <a:spcAft>
                  <a:spcPct val="0"/>
                </a:spcAft>
                <a:buChar char="•"/>
                <a:defRPr sz="1800">
                  <a:solidFill>
                    <a:schemeClr val="tx1"/>
                  </a:solidFill>
                  <a:latin typeface="+mn-lt"/>
                </a:defRPr>
              </a:lvl3pPr>
              <a:lvl4pPr marL="1201738" indent="-233363" algn="l" rtl="0" eaLnBrk="0" fontAlgn="base" hangingPunct="0">
                <a:spcBef>
                  <a:spcPct val="5000"/>
                </a:spcBef>
                <a:spcAft>
                  <a:spcPct val="0"/>
                </a:spcAft>
                <a:buChar char="–"/>
                <a:defRPr sz="1800">
                  <a:solidFill>
                    <a:schemeClr val="tx1"/>
                  </a:solidFill>
                  <a:latin typeface="+mn-lt"/>
                </a:defRPr>
              </a:lvl4pPr>
              <a:lvl5pPr marL="1489075" indent="-173038" algn="l" rtl="0" eaLnBrk="0" fontAlgn="base" hangingPunct="0">
                <a:spcBef>
                  <a:spcPct val="0"/>
                </a:spcBef>
                <a:spcAft>
                  <a:spcPct val="0"/>
                </a:spcAft>
                <a:buChar char="»"/>
                <a:defRPr sz="1800">
                  <a:solidFill>
                    <a:schemeClr val="tx1"/>
                  </a:solidFill>
                  <a:latin typeface="+mn-lt"/>
                </a:defRPr>
              </a:lvl5pPr>
              <a:lvl6pPr marL="1946275" indent="-173038" algn="l" rtl="0" fontAlgn="base">
                <a:spcBef>
                  <a:spcPct val="0"/>
                </a:spcBef>
                <a:spcAft>
                  <a:spcPct val="0"/>
                </a:spcAft>
                <a:buChar char="»"/>
                <a:defRPr sz="1600">
                  <a:solidFill>
                    <a:schemeClr val="tx1"/>
                  </a:solidFill>
                  <a:latin typeface="+mn-lt"/>
                </a:defRPr>
              </a:lvl6pPr>
              <a:lvl7pPr marL="2403475" indent="-173038" algn="l" rtl="0" fontAlgn="base">
                <a:spcBef>
                  <a:spcPct val="0"/>
                </a:spcBef>
                <a:spcAft>
                  <a:spcPct val="0"/>
                </a:spcAft>
                <a:buChar char="»"/>
                <a:defRPr sz="1600">
                  <a:solidFill>
                    <a:schemeClr val="tx1"/>
                  </a:solidFill>
                  <a:latin typeface="+mn-lt"/>
                </a:defRPr>
              </a:lvl7pPr>
              <a:lvl8pPr marL="2860675" indent="-173038" algn="l" rtl="0" fontAlgn="base">
                <a:spcBef>
                  <a:spcPct val="0"/>
                </a:spcBef>
                <a:spcAft>
                  <a:spcPct val="0"/>
                </a:spcAft>
                <a:buChar char="»"/>
                <a:defRPr sz="1600">
                  <a:solidFill>
                    <a:schemeClr val="tx1"/>
                  </a:solidFill>
                  <a:latin typeface="+mn-lt"/>
                </a:defRPr>
              </a:lvl8pPr>
              <a:lvl9pPr marL="3317875" indent="-173038" algn="l" rtl="0" fontAlgn="base">
                <a:spcBef>
                  <a:spcPct val="0"/>
                </a:spcBef>
                <a:spcAft>
                  <a:spcPct val="0"/>
                </a:spcAft>
                <a:buChar char="»"/>
                <a:defRPr sz="1600">
                  <a:solidFill>
                    <a:schemeClr val="tx1"/>
                  </a:solidFill>
                  <a:latin typeface="+mn-lt"/>
                </a:defRPr>
              </a:lvl9pPr>
            </a:lstStyle>
            <a:p>
              <a:pPr marL="0" indent="0" algn="ctr" defTabSz="685800">
                <a:spcBef>
                  <a:spcPct val="75000"/>
                </a:spcBef>
                <a:spcAft>
                  <a:spcPts val="900"/>
                </a:spcAft>
                <a:buNone/>
              </a:pPr>
              <a:r>
                <a:rPr lang="en-US" sz="2700" kern="0" dirty="0">
                  <a:solidFill>
                    <a:srgbClr val="000000"/>
                  </a:solidFill>
                  <a:latin typeface="Arial"/>
                  <a:ea typeface="ＭＳ Ｐゴシック" pitchFamily="27" charset="-128"/>
                </a:rPr>
                <a:t> </a:t>
              </a:r>
            </a:p>
            <a:p>
              <a:pPr marL="0" indent="0" algn="ctr" defTabSz="685800">
                <a:spcBef>
                  <a:spcPct val="75000"/>
                </a:spcBef>
                <a:spcAft>
                  <a:spcPts val="900"/>
                </a:spcAft>
                <a:buNone/>
              </a:pPr>
              <a:endParaRPr lang="en-US" sz="600" kern="0" dirty="0">
                <a:solidFill>
                  <a:srgbClr val="000000"/>
                </a:solidFill>
                <a:latin typeface="Arial"/>
                <a:ea typeface="ＭＳ Ｐゴシック" pitchFamily="27" charset="-128"/>
              </a:endParaRPr>
            </a:p>
            <a:p>
              <a:pPr marL="0" indent="0" algn="ctr" defTabSz="685800">
                <a:spcBef>
                  <a:spcPct val="75000"/>
                </a:spcBef>
                <a:spcAft>
                  <a:spcPts val="900"/>
                </a:spcAft>
                <a:buNone/>
              </a:pPr>
              <a:r>
                <a:rPr lang="en-US" sz="1800" kern="0" dirty="0">
                  <a:solidFill>
                    <a:srgbClr val="000000"/>
                  </a:solidFill>
                  <a:latin typeface="Arial"/>
                  <a:ea typeface="ＭＳ Ｐゴシック" pitchFamily="27" charset="-128"/>
                </a:rPr>
                <a:t>The industry leader in:</a:t>
              </a:r>
            </a:p>
            <a:p>
              <a:pPr marL="0" indent="0" algn="ctr" defTabSz="685800">
                <a:spcBef>
                  <a:spcPct val="75000"/>
                </a:spcBef>
                <a:spcAft>
                  <a:spcPts val="900"/>
                </a:spcAft>
                <a:buNone/>
              </a:pPr>
              <a:r>
                <a:rPr lang="en-US" sz="1800" kern="0" dirty="0">
                  <a:solidFill>
                    <a:srgbClr val="000000"/>
                  </a:solidFill>
                  <a:latin typeface="Arial"/>
                  <a:ea typeface="ＭＳ Ｐゴシック" pitchFamily="27" charset="-128"/>
                </a:rPr>
                <a:t> </a:t>
              </a:r>
              <a:r>
                <a:rPr lang="en-US" sz="1500" kern="0" dirty="0">
                  <a:solidFill>
                    <a:srgbClr val="000000"/>
                  </a:solidFill>
                  <a:latin typeface="Arial"/>
                  <a:ea typeface="ＭＳ Ｐゴシック" pitchFamily="27" charset="-128"/>
                </a:rPr>
                <a:t>Digital Cinema, Projection, and MEMS</a:t>
              </a:r>
              <a:endParaRPr lang="en-US" sz="1800" kern="0" dirty="0">
                <a:solidFill>
                  <a:srgbClr val="000000"/>
                </a:solidFill>
                <a:latin typeface="Arial"/>
                <a:ea typeface="ＭＳ Ｐゴシック" pitchFamily="27" charset="-128"/>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9446" y="558154"/>
              <a:ext cx="1564904" cy="1173678"/>
            </a:xfrm>
            <a:prstGeom prst="rect">
              <a:avLst/>
            </a:prstGeom>
            <a:solidFill>
              <a:srgbClr val="FFFFFF">
                <a:shade val="85000"/>
              </a:srgbClr>
            </a:solidFill>
            <a:ln w="88900" cap="sq">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chemeClr val="tx1"/>
                  </a:solidFill>
                  <a:miter lim="800000"/>
                  <a:headEnd/>
                  <a:tailEnd/>
                </a14:hiddenLine>
              </a:ext>
            </a:extLst>
          </p:spPr>
        </p:pic>
      </p:grpSp>
      <p:pic>
        <p:nvPicPr>
          <p:cNvPr id="7" name="Content Placeholder 6"/>
          <p:cNvPicPr>
            <a:picLocks noGrp="1"/>
          </p:cNvPicPr>
          <p:nvPr>
            <p:ph idx="4294967295"/>
          </p:nvPr>
        </p:nvPicPr>
        <p:blipFill>
          <a:blip r:embed="rId5" cstate="print">
            <a:extLst>
              <a:ext uri="{28A0092B-C50C-407E-A947-70E740481C1C}">
                <a14:useLocalDpi xmlns:a14="http://schemas.microsoft.com/office/drawing/2010/main" val="0"/>
              </a:ext>
            </a:extLst>
          </a:blip>
          <a:stretch>
            <a:fillRect/>
          </a:stretch>
        </p:blipFill>
        <p:spPr>
          <a:xfrm>
            <a:off x="4012061" y="918363"/>
            <a:ext cx="3662362" cy="2811463"/>
          </a:xfrm>
        </p:spPr>
      </p:pic>
    </p:spTree>
    <p:extLst>
      <p:ext uri="{BB962C8B-B14F-4D97-AF65-F5344CB8AC3E}">
        <p14:creationId xmlns:p14="http://schemas.microsoft.com/office/powerpoint/2010/main" val="719136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Group 80">
            <a:extLst>
              <a:ext uri="{FF2B5EF4-FFF2-40B4-BE49-F238E27FC236}">
                <a16:creationId xmlns:a16="http://schemas.microsoft.com/office/drawing/2014/main" id="{C9CA8D52-0876-4E8E-9B91-632D63BE7F79}"/>
              </a:ext>
            </a:extLst>
          </p:cNvPr>
          <p:cNvGrpSpPr>
            <a:grpSpLocks noChangeAspect="1"/>
          </p:cNvGrpSpPr>
          <p:nvPr/>
        </p:nvGrpSpPr>
        <p:grpSpPr>
          <a:xfrm>
            <a:off x="965399" y="981428"/>
            <a:ext cx="6876143" cy="1958145"/>
            <a:chOff x="286761" y="1553197"/>
            <a:chExt cx="8570478" cy="2440645"/>
          </a:xfrm>
        </p:grpSpPr>
        <p:pic>
          <p:nvPicPr>
            <p:cNvPr id="84" name="Picture 83">
              <a:extLst>
                <a:ext uri="{FF2B5EF4-FFF2-40B4-BE49-F238E27FC236}">
                  <a16:creationId xmlns:a16="http://schemas.microsoft.com/office/drawing/2014/main" id="{B40D3AB9-3438-4A5F-8661-03251C358A2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86761" y="1569956"/>
              <a:ext cx="8570478" cy="2118124"/>
            </a:xfrm>
            <a:prstGeom prst="rect">
              <a:avLst/>
            </a:prstGeom>
          </p:spPr>
        </p:pic>
        <p:cxnSp>
          <p:nvCxnSpPr>
            <p:cNvPr id="86" name="Straight Arrow Connector 85">
              <a:extLst>
                <a:ext uri="{FF2B5EF4-FFF2-40B4-BE49-F238E27FC236}">
                  <a16:creationId xmlns:a16="http://schemas.microsoft.com/office/drawing/2014/main" id="{E4F3AB59-2D58-44DD-B72C-45BF3F0495CD}"/>
                </a:ext>
              </a:extLst>
            </p:cNvPr>
            <p:cNvCxnSpPr>
              <a:cxnSpLocks/>
              <a:stCxn id="88" idx="2"/>
            </p:cNvCxnSpPr>
            <p:nvPr/>
          </p:nvCxnSpPr>
          <p:spPr>
            <a:xfrm>
              <a:off x="2841781" y="2113747"/>
              <a:ext cx="280239" cy="1320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D833CFCF-DFC3-4BC8-B72A-3C1270125DDD}"/>
                </a:ext>
              </a:extLst>
            </p:cNvPr>
            <p:cNvSpPr txBox="1"/>
            <p:nvPr/>
          </p:nvSpPr>
          <p:spPr>
            <a:xfrm>
              <a:off x="2232123" y="1691771"/>
              <a:ext cx="1219316" cy="42197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rPr>
                <a:t>Illumination aperture</a:t>
              </a:r>
            </a:p>
          </p:txBody>
        </p:sp>
        <p:sp>
          <p:nvSpPr>
            <p:cNvPr id="89" name="TextBox 88">
              <a:extLst>
                <a:ext uri="{FF2B5EF4-FFF2-40B4-BE49-F238E27FC236}">
                  <a16:creationId xmlns:a16="http://schemas.microsoft.com/office/drawing/2014/main" id="{24865242-09DF-4B55-BFF8-B069711BE73E}"/>
                </a:ext>
              </a:extLst>
            </p:cNvPr>
            <p:cNvSpPr txBox="1"/>
            <p:nvPr/>
          </p:nvSpPr>
          <p:spPr>
            <a:xfrm>
              <a:off x="3797300" y="2644566"/>
              <a:ext cx="1219316" cy="35941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rPr>
                <a:t>light tunnel</a:t>
              </a:r>
            </a:p>
          </p:txBody>
        </p:sp>
        <p:sp>
          <p:nvSpPr>
            <p:cNvPr id="90" name="TextBox 89">
              <a:extLst>
                <a:ext uri="{FF2B5EF4-FFF2-40B4-BE49-F238E27FC236}">
                  <a16:creationId xmlns:a16="http://schemas.microsoft.com/office/drawing/2014/main" id="{135BFAE6-128F-44CE-A64B-98CC9238F8E6}"/>
                </a:ext>
              </a:extLst>
            </p:cNvPr>
            <p:cNvSpPr txBox="1"/>
            <p:nvPr/>
          </p:nvSpPr>
          <p:spPr>
            <a:xfrm>
              <a:off x="1943100" y="3179594"/>
              <a:ext cx="1358191" cy="42197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rPr>
                <a:t>Illumination relay optics</a:t>
              </a:r>
            </a:p>
          </p:txBody>
        </p:sp>
        <p:sp>
          <p:nvSpPr>
            <p:cNvPr id="91" name="TextBox 90">
              <a:extLst>
                <a:ext uri="{FF2B5EF4-FFF2-40B4-BE49-F238E27FC236}">
                  <a16:creationId xmlns:a16="http://schemas.microsoft.com/office/drawing/2014/main" id="{EE3EB85C-C996-448B-B4C4-32EA0EAE44D0}"/>
                </a:ext>
              </a:extLst>
            </p:cNvPr>
            <p:cNvSpPr txBox="1"/>
            <p:nvPr/>
          </p:nvSpPr>
          <p:spPr>
            <a:xfrm>
              <a:off x="5362684" y="1677122"/>
              <a:ext cx="1219316" cy="2685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rPr>
                <a:t>Condenser lens</a:t>
              </a:r>
            </a:p>
          </p:txBody>
        </p:sp>
        <p:cxnSp>
          <p:nvCxnSpPr>
            <p:cNvPr id="92" name="Straight Arrow Connector 91">
              <a:extLst>
                <a:ext uri="{FF2B5EF4-FFF2-40B4-BE49-F238E27FC236}">
                  <a16:creationId xmlns:a16="http://schemas.microsoft.com/office/drawing/2014/main" id="{9D63F248-5823-43F8-BA43-1DA61481111F}"/>
                </a:ext>
              </a:extLst>
            </p:cNvPr>
            <p:cNvCxnSpPr>
              <a:cxnSpLocks/>
              <a:stCxn id="90" idx="0"/>
            </p:cNvCxnSpPr>
            <p:nvPr/>
          </p:nvCxnSpPr>
          <p:spPr>
            <a:xfrm flipH="1" flipV="1">
              <a:off x="2406654" y="2915546"/>
              <a:ext cx="215541" cy="2640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F1D2BF27-7743-4158-A63E-D81857F32757}"/>
                </a:ext>
              </a:extLst>
            </p:cNvPr>
            <p:cNvCxnSpPr>
              <a:cxnSpLocks/>
              <a:stCxn id="91" idx="2"/>
            </p:cNvCxnSpPr>
            <p:nvPr/>
          </p:nvCxnSpPr>
          <p:spPr>
            <a:xfrm flipH="1">
              <a:off x="5912077" y="1945653"/>
              <a:ext cx="60265" cy="2267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02B656A4-350F-400A-8E4B-ADB202883038}"/>
                </a:ext>
              </a:extLst>
            </p:cNvPr>
            <p:cNvCxnSpPr>
              <a:cxnSpLocks/>
            </p:cNvCxnSpPr>
            <p:nvPr/>
          </p:nvCxnSpPr>
          <p:spPr>
            <a:xfrm flipV="1">
              <a:off x="1758620" y="1593623"/>
              <a:ext cx="0" cy="544670"/>
            </a:xfrm>
            <a:prstGeom prst="straightConnector1">
              <a:avLst/>
            </a:prstGeom>
            <a:ln w="698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BC533DAA-83CF-4B4A-8861-6A42F9FDC17F}"/>
                </a:ext>
              </a:extLst>
            </p:cNvPr>
            <p:cNvCxnSpPr>
              <a:cxnSpLocks/>
              <a:stCxn id="99" idx="2"/>
            </p:cNvCxnSpPr>
            <p:nvPr/>
          </p:nvCxnSpPr>
          <p:spPr>
            <a:xfrm flipH="1">
              <a:off x="7526937" y="2465957"/>
              <a:ext cx="151949" cy="16306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A070AC69-0446-4B6C-8D12-30AC36696EA1}"/>
                </a:ext>
              </a:extLst>
            </p:cNvPr>
            <p:cNvCxnSpPr>
              <a:cxnSpLocks/>
              <a:stCxn id="100" idx="2"/>
            </p:cNvCxnSpPr>
            <p:nvPr/>
          </p:nvCxnSpPr>
          <p:spPr>
            <a:xfrm flipH="1">
              <a:off x="6968468" y="2252056"/>
              <a:ext cx="59934" cy="2442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8678DE49-57BB-4A58-AE03-EA37E3F0C9B1}"/>
                </a:ext>
              </a:extLst>
            </p:cNvPr>
            <p:cNvCxnSpPr>
              <a:cxnSpLocks/>
              <a:stCxn id="51" idx="0"/>
            </p:cNvCxnSpPr>
            <p:nvPr/>
          </p:nvCxnSpPr>
          <p:spPr>
            <a:xfrm flipH="1" flipV="1">
              <a:off x="6197609" y="2968588"/>
              <a:ext cx="215865" cy="10252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CF7BB97E-49B6-4D05-88E8-7C376D793E84}"/>
                </a:ext>
              </a:extLst>
            </p:cNvPr>
            <p:cNvCxnSpPr>
              <a:cxnSpLocks/>
              <a:endCxn id="89" idx="3"/>
            </p:cNvCxnSpPr>
            <p:nvPr/>
          </p:nvCxnSpPr>
          <p:spPr>
            <a:xfrm flipH="1" flipV="1">
              <a:off x="5016615" y="2824273"/>
              <a:ext cx="2" cy="6315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6F9E7903-05D5-4AF4-9BA3-C4CDE832A904}"/>
                </a:ext>
              </a:extLst>
            </p:cNvPr>
            <p:cNvSpPr txBox="1"/>
            <p:nvPr/>
          </p:nvSpPr>
          <p:spPr>
            <a:xfrm>
              <a:off x="7069228" y="2106543"/>
              <a:ext cx="1219316" cy="35941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rPr>
                <a:t>mirror</a:t>
              </a:r>
            </a:p>
          </p:txBody>
        </p:sp>
        <p:sp>
          <p:nvSpPr>
            <p:cNvPr id="100" name="TextBox 99">
              <a:extLst>
                <a:ext uri="{FF2B5EF4-FFF2-40B4-BE49-F238E27FC236}">
                  <a16:creationId xmlns:a16="http://schemas.microsoft.com/office/drawing/2014/main" id="{754953AF-77D0-40F2-B49E-DC8FCF4B9491}"/>
                </a:ext>
              </a:extLst>
            </p:cNvPr>
            <p:cNvSpPr txBox="1"/>
            <p:nvPr/>
          </p:nvSpPr>
          <p:spPr>
            <a:xfrm>
              <a:off x="6418743" y="1892642"/>
              <a:ext cx="1219316" cy="35941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rPr>
                <a:t>dichroic</a:t>
              </a:r>
            </a:p>
          </p:txBody>
        </p:sp>
        <p:sp>
          <p:nvSpPr>
            <p:cNvPr id="101" name="TextBox 100">
              <a:extLst>
                <a:ext uri="{FF2B5EF4-FFF2-40B4-BE49-F238E27FC236}">
                  <a16:creationId xmlns:a16="http://schemas.microsoft.com/office/drawing/2014/main" id="{F4C1F400-35F3-4A66-9104-A987F266A103}"/>
                </a:ext>
              </a:extLst>
            </p:cNvPr>
            <p:cNvSpPr txBox="1"/>
            <p:nvPr/>
          </p:nvSpPr>
          <p:spPr>
            <a:xfrm>
              <a:off x="593317" y="1553197"/>
              <a:ext cx="1219316" cy="35941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rPr>
                <a:t>projection</a:t>
              </a:r>
            </a:p>
          </p:txBody>
        </p:sp>
        <p:cxnSp>
          <p:nvCxnSpPr>
            <p:cNvPr id="102" name="Straight Arrow Connector 101">
              <a:extLst>
                <a:ext uri="{FF2B5EF4-FFF2-40B4-BE49-F238E27FC236}">
                  <a16:creationId xmlns:a16="http://schemas.microsoft.com/office/drawing/2014/main" id="{4AF2629C-5381-4006-8525-D68C50E13698}"/>
                </a:ext>
              </a:extLst>
            </p:cNvPr>
            <p:cNvCxnSpPr>
              <a:cxnSpLocks/>
              <a:stCxn id="103" idx="0"/>
            </p:cNvCxnSpPr>
            <p:nvPr/>
          </p:nvCxnSpPr>
          <p:spPr>
            <a:xfrm flipV="1">
              <a:off x="1219081" y="2528060"/>
              <a:ext cx="216020" cy="3703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860EC5D5-1113-49E5-9FE0-0F5B27EFFE83}"/>
                </a:ext>
              </a:extLst>
            </p:cNvPr>
            <p:cNvSpPr txBox="1"/>
            <p:nvPr/>
          </p:nvSpPr>
          <p:spPr>
            <a:xfrm>
              <a:off x="609424" y="2898457"/>
              <a:ext cx="1219316" cy="30689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charset="0"/>
                  <a:ea typeface="+mn-ea"/>
                  <a:cs typeface="+mn-cs"/>
                </a:rPr>
                <a:t>DMD</a:t>
              </a:r>
            </a:p>
          </p:txBody>
        </p:sp>
      </p:grpSp>
      <p:sp>
        <p:nvSpPr>
          <p:cNvPr id="2" name="Title 1">
            <a:extLst>
              <a:ext uri="{FF2B5EF4-FFF2-40B4-BE49-F238E27FC236}">
                <a16:creationId xmlns:a16="http://schemas.microsoft.com/office/drawing/2014/main" id="{2636AAFE-D258-4EE9-B7D4-D13EE880190C}"/>
              </a:ext>
            </a:extLst>
          </p:cNvPr>
          <p:cNvSpPr>
            <a:spLocks noGrp="1"/>
          </p:cNvSpPr>
          <p:nvPr>
            <p:ph type="title"/>
          </p:nvPr>
        </p:nvSpPr>
        <p:spPr/>
        <p:txBody>
          <a:bodyPr/>
          <a:lstStyle/>
          <a:p>
            <a:r>
              <a:rPr lang="en-US" dirty="0"/>
              <a:t>Illuminator: RGB Laser layout example</a:t>
            </a:r>
          </a:p>
        </p:txBody>
      </p:sp>
      <p:sp>
        <p:nvSpPr>
          <p:cNvPr id="4" name="Slide Number Placeholder 3">
            <a:extLst>
              <a:ext uri="{FF2B5EF4-FFF2-40B4-BE49-F238E27FC236}">
                <a16:creationId xmlns:a16="http://schemas.microsoft.com/office/drawing/2014/main" id="{1E43D175-ED37-4CF8-A181-C3C92A638394}"/>
              </a:ext>
            </a:extLst>
          </p:cNvPr>
          <p:cNvSpPr>
            <a:spLocks noGrp="1"/>
          </p:cNvSpPr>
          <p:nvPr>
            <p:ph type="sldNum" sz="quarter" idx="10"/>
          </p:nvPr>
        </p:nvSpPr>
        <p:spPr/>
        <p:txBody>
          <a:bodyPr/>
          <a:lstStyle/>
          <a:p>
            <a:pPr>
              <a:defRPr/>
            </a:pPr>
            <a:fld id="{2B97888F-6AF7-4263-B69D-592D8C33BAC7}" type="slidenum">
              <a:rPr lang="en-US" smtClean="0"/>
              <a:pPr>
                <a:defRPr/>
              </a:pPr>
              <a:t>40</a:t>
            </a:fld>
            <a:endParaRPr lang="en-US"/>
          </a:p>
        </p:txBody>
      </p:sp>
      <p:sp>
        <p:nvSpPr>
          <p:cNvPr id="51" name="TextBox 50">
            <a:extLst>
              <a:ext uri="{FF2B5EF4-FFF2-40B4-BE49-F238E27FC236}">
                <a16:creationId xmlns:a16="http://schemas.microsoft.com/office/drawing/2014/main" id="{13324F35-8671-4230-B119-C79207D1A82D}"/>
              </a:ext>
            </a:extLst>
          </p:cNvPr>
          <p:cNvSpPr txBox="1"/>
          <p:nvPr/>
        </p:nvSpPr>
        <p:spPr>
          <a:xfrm>
            <a:off x="5354781" y="2939573"/>
            <a:ext cx="1052229" cy="584775"/>
          </a:xfrm>
          <a:prstGeom prst="rect">
            <a:avLst/>
          </a:prstGeom>
          <a:noFill/>
        </p:spPr>
        <p:txBody>
          <a:bodyPr wrap="square" lIns="0" rIns="0" rtlCol="0">
            <a:spAutoFit/>
          </a:bodyPr>
          <a:lstStyle/>
          <a:p>
            <a:pPr algn="ctr"/>
            <a:r>
              <a:rPr lang="en-US" sz="800" dirty="0"/>
              <a:t>Low angle diffuser (static or moving for </a:t>
            </a:r>
            <a:r>
              <a:rPr lang="en-US" sz="800" dirty="0" err="1"/>
              <a:t>despeckle</a:t>
            </a:r>
            <a:r>
              <a:rPr lang="en-US" sz="800" dirty="0"/>
              <a:t>) – increases spot into tunnel</a:t>
            </a:r>
          </a:p>
        </p:txBody>
      </p:sp>
      <p:sp>
        <p:nvSpPr>
          <p:cNvPr id="78" name="TextBox 77">
            <a:extLst>
              <a:ext uri="{FF2B5EF4-FFF2-40B4-BE49-F238E27FC236}">
                <a16:creationId xmlns:a16="http://schemas.microsoft.com/office/drawing/2014/main" id="{476531DD-03E2-4046-A030-0CBA139A235B}"/>
              </a:ext>
            </a:extLst>
          </p:cNvPr>
          <p:cNvSpPr txBox="1"/>
          <p:nvPr/>
        </p:nvSpPr>
        <p:spPr>
          <a:xfrm>
            <a:off x="4331491" y="2507941"/>
            <a:ext cx="1048832" cy="584775"/>
          </a:xfrm>
          <a:prstGeom prst="rect">
            <a:avLst/>
          </a:prstGeom>
          <a:noFill/>
        </p:spPr>
        <p:txBody>
          <a:bodyPr wrap="square" lIns="0" rIns="0" rtlCol="0">
            <a:spAutoFit/>
          </a:bodyPr>
          <a:lstStyle/>
          <a:p>
            <a:pPr algn="ctr"/>
            <a:r>
              <a:rPr lang="en-US" sz="800" dirty="0"/>
              <a:t>High angle diffuser (typ. moving for </a:t>
            </a:r>
            <a:r>
              <a:rPr lang="en-US" sz="800" dirty="0" err="1"/>
              <a:t>despeckle</a:t>
            </a:r>
            <a:r>
              <a:rPr lang="en-US" sz="800" dirty="0"/>
              <a:t>) – expands light cone (F/#)</a:t>
            </a:r>
          </a:p>
        </p:txBody>
      </p:sp>
      <p:cxnSp>
        <p:nvCxnSpPr>
          <p:cNvPr id="104" name="Straight Arrow Connector 103">
            <a:extLst>
              <a:ext uri="{FF2B5EF4-FFF2-40B4-BE49-F238E27FC236}">
                <a16:creationId xmlns:a16="http://schemas.microsoft.com/office/drawing/2014/main" id="{A52D30D6-DA75-4E09-B779-2D842483C579}"/>
              </a:ext>
            </a:extLst>
          </p:cNvPr>
          <p:cNvCxnSpPr>
            <a:cxnSpLocks/>
            <a:stCxn id="90" idx="0"/>
          </p:cNvCxnSpPr>
          <p:nvPr/>
        </p:nvCxnSpPr>
        <p:spPr>
          <a:xfrm flipV="1">
            <a:off x="2839131" y="2060739"/>
            <a:ext cx="692296" cy="2255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747F7436-12F3-43E6-BBE5-83AEDCD70DEC}"/>
              </a:ext>
            </a:extLst>
          </p:cNvPr>
          <p:cNvSpPr txBox="1"/>
          <p:nvPr/>
        </p:nvSpPr>
        <p:spPr>
          <a:xfrm>
            <a:off x="2604656" y="3775364"/>
            <a:ext cx="6255326" cy="338554"/>
          </a:xfrm>
          <a:prstGeom prst="rect">
            <a:avLst/>
          </a:prstGeom>
          <a:solidFill>
            <a:srgbClr val="FFFFCC"/>
          </a:solidFill>
        </p:spPr>
        <p:txBody>
          <a:bodyPr wrap="square" rtlCol="0">
            <a:spAutoFit/>
          </a:bodyPr>
          <a:lstStyle/>
          <a:p>
            <a:pPr algn="ctr"/>
            <a:r>
              <a:rPr lang="en-US" sz="1600" i="1" dirty="0"/>
              <a:t>Other variations using a fly’s eye also possible (see </a:t>
            </a:r>
            <a:r>
              <a:rPr lang="en-US" sz="1600" i="1"/>
              <a:t>slide 42)</a:t>
            </a:r>
            <a:endParaRPr lang="en-US" sz="1600" i="1" dirty="0"/>
          </a:p>
        </p:txBody>
      </p:sp>
      <p:sp>
        <p:nvSpPr>
          <p:cNvPr id="32" name="TextBox 31">
            <a:extLst>
              <a:ext uri="{FF2B5EF4-FFF2-40B4-BE49-F238E27FC236}">
                <a16:creationId xmlns:a16="http://schemas.microsoft.com/office/drawing/2014/main" id="{7EB1B681-9352-4310-828A-2393DF134B35}"/>
              </a:ext>
            </a:extLst>
          </p:cNvPr>
          <p:cNvSpPr txBox="1"/>
          <p:nvPr/>
        </p:nvSpPr>
        <p:spPr>
          <a:xfrm>
            <a:off x="5973784" y="2246331"/>
            <a:ext cx="1457370" cy="523220"/>
          </a:xfrm>
          <a:prstGeom prst="rect">
            <a:avLst/>
          </a:prstGeom>
          <a:noFill/>
        </p:spPr>
        <p:txBody>
          <a:bodyPr wrap="square" rtlCol="0">
            <a:spAutoFit/>
          </a:bodyPr>
          <a:lstStyle/>
          <a:p>
            <a:r>
              <a:rPr lang="en-US" sz="1400" b="1" dirty="0"/>
              <a:t>3in1 RGB Laser module</a:t>
            </a:r>
          </a:p>
        </p:txBody>
      </p:sp>
    </p:spTree>
    <p:extLst>
      <p:ext uri="{BB962C8B-B14F-4D97-AF65-F5344CB8AC3E}">
        <p14:creationId xmlns:p14="http://schemas.microsoft.com/office/powerpoint/2010/main" val="20367540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1B124-D6F1-4DD3-A4BE-08D28F450BAB}"/>
              </a:ext>
            </a:extLst>
          </p:cNvPr>
          <p:cNvSpPr>
            <a:spLocks noGrp="1"/>
          </p:cNvSpPr>
          <p:nvPr>
            <p:ph type="title"/>
          </p:nvPr>
        </p:nvSpPr>
        <p:spPr/>
        <p:txBody>
          <a:bodyPr/>
          <a:lstStyle/>
          <a:p>
            <a:r>
              <a:rPr lang="en-US" dirty="0"/>
              <a:t>Calculating Etendue of Laser</a:t>
            </a:r>
            <a:br>
              <a:rPr lang="en-US" dirty="0"/>
            </a:br>
            <a:r>
              <a:rPr lang="en-US" sz="1100" b="0" i="1" dirty="0"/>
              <a:t>Must calculate for the specific laser being considered. Area and divergence may vary from example below, refer laser datasheet.</a:t>
            </a:r>
            <a:endParaRPr lang="en-US" b="0" i="1" dirty="0"/>
          </a:p>
        </p:txBody>
      </p:sp>
      <p:sp>
        <p:nvSpPr>
          <p:cNvPr id="4" name="Slide Number Placeholder 3">
            <a:extLst>
              <a:ext uri="{FF2B5EF4-FFF2-40B4-BE49-F238E27FC236}">
                <a16:creationId xmlns:a16="http://schemas.microsoft.com/office/drawing/2014/main" id="{23F4B474-C095-474C-8255-1F32C9997A41}"/>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B97888F-6AF7-4263-B69D-592D8C33BAC7}" type="slidenum">
              <a:rPr kumimoji="0" lang="en-US" sz="7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7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5" name="Picture 3">
            <a:extLst>
              <a:ext uri="{FF2B5EF4-FFF2-40B4-BE49-F238E27FC236}">
                <a16:creationId xmlns:a16="http://schemas.microsoft.com/office/drawing/2014/main" id="{7A6CA5D1-5A75-4565-8DCF-982DBEEF9222}"/>
              </a:ext>
            </a:extLst>
          </p:cNvPr>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973248">
            <a:off x="616480" y="1194863"/>
            <a:ext cx="2249032" cy="175710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B7F4AA6-7A35-4412-9058-72C11E5CC3AC}"/>
              </a:ext>
            </a:extLst>
          </p:cNvPr>
          <p:cNvSpPr/>
          <p:nvPr/>
        </p:nvSpPr>
        <p:spPr>
          <a:xfrm>
            <a:off x="1469036" y="1686393"/>
            <a:ext cx="835702" cy="633334"/>
          </a:xfrm>
          <a:custGeom>
            <a:avLst/>
            <a:gdLst>
              <a:gd name="connsiteX0" fmla="*/ 0 w 835702"/>
              <a:gd name="connsiteY0" fmla="*/ 0 h 644577"/>
              <a:gd name="connsiteX1" fmla="*/ 835702 w 835702"/>
              <a:gd name="connsiteY1" fmla="*/ 0 h 644577"/>
              <a:gd name="connsiteX2" fmla="*/ 835702 w 835702"/>
              <a:gd name="connsiteY2" fmla="*/ 644577 h 644577"/>
              <a:gd name="connsiteX3" fmla="*/ 0 w 835702"/>
              <a:gd name="connsiteY3" fmla="*/ 644577 h 644577"/>
              <a:gd name="connsiteX4" fmla="*/ 0 w 835702"/>
              <a:gd name="connsiteY4" fmla="*/ 0 h 644577"/>
              <a:gd name="connsiteX0" fmla="*/ 0 w 835702"/>
              <a:gd name="connsiteY0" fmla="*/ 0 h 644577"/>
              <a:gd name="connsiteX1" fmla="*/ 835702 w 835702"/>
              <a:gd name="connsiteY1" fmla="*/ 0 h 644577"/>
              <a:gd name="connsiteX2" fmla="*/ 835702 w 835702"/>
              <a:gd name="connsiteY2" fmla="*/ 644577 h 644577"/>
              <a:gd name="connsiteX3" fmla="*/ 67456 w 835702"/>
              <a:gd name="connsiteY3" fmla="*/ 633334 h 644577"/>
              <a:gd name="connsiteX4" fmla="*/ 0 w 835702"/>
              <a:gd name="connsiteY4" fmla="*/ 0 h 644577"/>
              <a:gd name="connsiteX0" fmla="*/ 0 w 835702"/>
              <a:gd name="connsiteY0" fmla="*/ 0 h 644577"/>
              <a:gd name="connsiteX1" fmla="*/ 768246 w 835702"/>
              <a:gd name="connsiteY1" fmla="*/ 0 h 644577"/>
              <a:gd name="connsiteX2" fmla="*/ 835702 w 835702"/>
              <a:gd name="connsiteY2" fmla="*/ 644577 h 644577"/>
              <a:gd name="connsiteX3" fmla="*/ 67456 w 835702"/>
              <a:gd name="connsiteY3" fmla="*/ 633334 h 644577"/>
              <a:gd name="connsiteX4" fmla="*/ 0 w 835702"/>
              <a:gd name="connsiteY4" fmla="*/ 0 h 644577"/>
              <a:gd name="connsiteX0" fmla="*/ 0 w 835702"/>
              <a:gd name="connsiteY0" fmla="*/ 0 h 633334"/>
              <a:gd name="connsiteX1" fmla="*/ 768246 w 835702"/>
              <a:gd name="connsiteY1" fmla="*/ 0 h 633334"/>
              <a:gd name="connsiteX2" fmla="*/ 835702 w 835702"/>
              <a:gd name="connsiteY2" fmla="*/ 633334 h 633334"/>
              <a:gd name="connsiteX3" fmla="*/ 67456 w 835702"/>
              <a:gd name="connsiteY3" fmla="*/ 633334 h 633334"/>
              <a:gd name="connsiteX4" fmla="*/ 0 w 835702"/>
              <a:gd name="connsiteY4" fmla="*/ 0 h 63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702" h="633334">
                <a:moveTo>
                  <a:pt x="0" y="0"/>
                </a:moveTo>
                <a:lnTo>
                  <a:pt x="768246" y="0"/>
                </a:lnTo>
                <a:lnTo>
                  <a:pt x="835702" y="633334"/>
                </a:lnTo>
                <a:lnTo>
                  <a:pt x="67456" y="633334"/>
                </a:lnTo>
                <a:lnTo>
                  <a:pt x="0" y="0"/>
                </a:lnTo>
                <a:close/>
              </a:path>
            </a:pathLst>
          </a:cu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8" name="Straight Connector 7">
            <a:extLst>
              <a:ext uri="{FF2B5EF4-FFF2-40B4-BE49-F238E27FC236}">
                <a16:creationId xmlns:a16="http://schemas.microsoft.com/office/drawing/2014/main" id="{2479459D-DBF8-4E7E-975B-D39953F563FC}"/>
              </a:ext>
            </a:extLst>
          </p:cNvPr>
          <p:cNvCxnSpPr>
            <a:cxnSpLocks/>
            <a:endCxn id="13" idx="0"/>
          </p:cNvCxnSpPr>
          <p:nvPr/>
        </p:nvCxnSpPr>
        <p:spPr>
          <a:xfrm flipV="1">
            <a:off x="1828800" y="1939813"/>
            <a:ext cx="434716" cy="168141"/>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03E2D5E-9713-4406-B28A-7F494594CA45}"/>
              </a:ext>
            </a:extLst>
          </p:cNvPr>
          <p:cNvCxnSpPr>
            <a:cxnSpLocks/>
            <a:endCxn id="13" idx="4"/>
          </p:cNvCxnSpPr>
          <p:nvPr/>
        </p:nvCxnSpPr>
        <p:spPr>
          <a:xfrm>
            <a:off x="1828800" y="2107954"/>
            <a:ext cx="434716" cy="506417"/>
          </a:xfrm>
          <a:prstGeom prst="line">
            <a:avLst/>
          </a:prstGeom>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B045D9E7-2562-44A0-9B1E-37410FFF960E}"/>
              </a:ext>
            </a:extLst>
          </p:cNvPr>
          <p:cNvSpPr/>
          <p:nvPr/>
        </p:nvSpPr>
        <p:spPr>
          <a:xfrm>
            <a:off x="2151089" y="1939813"/>
            <a:ext cx="224853" cy="674558"/>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5" name="Straight Connector 14">
            <a:extLst>
              <a:ext uri="{FF2B5EF4-FFF2-40B4-BE49-F238E27FC236}">
                <a16:creationId xmlns:a16="http://schemas.microsoft.com/office/drawing/2014/main" id="{A2C90558-B750-40EB-A849-FA616B90003E}"/>
              </a:ext>
            </a:extLst>
          </p:cNvPr>
          <p:cNvCxnSpPr>
            <a:cxnSpLocks/>
            <a:endCxn id="13" idx="2"/>
          </p:cNvCxnSpPr>
          <p:nvPr/>
        </p:nvCxnSpPr>
        <p:spPr>
          <a:xfrm>
            <a:off x="1828800" y="2107954"/>
            <a:ext cx="322289" cy="169138"/>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221E34C-53EA-4F26-9559-8EBF3811CE8B}"/>
              </a:ext>
            </a:extLst>
          </p:cNvPr>
          <p:cNvCxnSpPr>
            <a:cxnSpLocks/>
            <a:endCxn id="13" idx="6"/>
          </p:cNvCxnSpPr>
          <p:nvPr/>
        </p:nvCxnSpPr>
        <p:spPr>
          <a:xfrm>
            <a:off x="1828800" y="2107954"/>
            <a:ext cx="547142" cy="169138"/>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8E0D2AA4-6995-4264-9DF5-6189B1F3828A}"/>
              </a:ext>
            </a:extLst>
          </p:cNvPr>
          <p:cNvSpPr txBox="1"/>
          <p:nvPr/>
        </p:nvSpPr>
        <p:spPr>
          <a:xfrm>
            <a:off x="1667656" y="1397833"/>
            <a:ext cx="326036"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DE0000"/>
                </a:solidFill>
                <a:effectLst/>
                <a:uLnTx/>
                <a:uFillTx/>
                <a:latin typeface="Arial" charset="0"/>
                <a:ea typeface="+mn-ea"/>
                <a:cs typeface="+mn-cs"/>
              </a:rPr>
              <a:t>X</a:t>
            </a:r>
          </a:p>
        </p:txBody>
      </p:sp>
      <p:sp>
        <p:nvSpPr>
          <p:cNvPr id="32" name="TextBox 31">
            <a:extLst>
              <a:ext uri="{FF2B5EF4-FFF2-40B4-BE49-F238E27FC236}">
                <a16:creationId xmlns:a16="http://schemas.microsoft.com/office/drawing/2014/main" id="{E21C2F34-9213-4E8F-B716-D510923348BE}"/>
              </a:ext>
            </a:extLst>
          </p:cNvPr>
          <p:cNvSpPr txBox="1"/>
          <p:nvPr/>
        </p:nvSpPr>
        <p:spPr>
          <a:xfrm>
            <a:off x="1234814" y="1816613"/>
            <a:ext cx="326036"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DE0000"/>
                </a:solidFill>
                <a:effectLst/>
                <a:uLnTx/>
                <a:uFillTx/>
                <a:latin typeface="Arial" charset="0"/>
                <a:ea typeface="+mn-ea"/>
                <a:cs typeface="+mn-cs"/>
              </a:rPr>
              <a:t>Y</a:t>
            </a:r>
          </a:p>
        </p:txBody>
      </p:sp>
      <p:cxnSp>
        <p:nvCxnSpPr>
          <p:cNvPr id="34" name="Straight Arrow Connector 33">
            <a:extLst>
              <a:ext uri="{FF2B5EF4-FFF2-40B4-BE49-F238E27FC236}">
                <a16:creationId xmlns:a16="http://schemas.microsoft.com/office/drawing/2014/main" id="{F05434BD-1E68-4899-BDF0-134B55C60F35}"/>
              </a:ext>
            </a:extLst>
          </p:cNvPr>
          <p:cNvCxnSpPr>
            <a:cxnSpLocks/>
            <a:endCxn id="6" idx="3"/>
          </p:cNvCxnSpPr>
          <p:nvPr/>
        </p:nvCxnSpPr>
        <p:spPr>
          <a:xfrm flipV="1">
            <a:off x="700791" y="2319727"/>
            <a:ext cx="835701" cy="3213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FF3086FE-990C-4F81-AFF2-3BC4C11DBF60}"/>
              </a:ext>
            </a:extLst>
          </p:cNvPr>
          <p:cNvSpPr txBox="1"/>
          <p:nvPr/>
        </p:nvSpPr>
        <p:spPr>
          <a:xfrm>
            <a:off x="131164" y="2449947"/>
            <a:ext cx="749508" cy="60016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charset="0"/>
                <a:ea typeface="+mn-ea"/>
                <a:cs typeface="+mn-cs"/>
              </a:rPr>
              <a:t>Beam footprint area</a:t>
            </a:r>
          </a:p>
        </p:txBody>
      </p:sp>
      <p:sp>
        <p:nvSpPr>
          <p:cNvPr id="37" name="TextBox 36">
            <a:extLst>
              <a:ext uri="{FF2B5EF4-FFF2-40B4-BE49-F238E27FC236}">
                <a16:creationId xmlns:a16="http://schemas.microsoft.com/office/drawing/2014/main" id="{5EA9A9EE-88D4-4A28-8183-8C4789414065}"/>
              </a:ext>
            </a:extLst>
          </p:cNvPr>
          <p:cNvSpPr txBox="1"/>
          <p:nvPr/>
        </p:nvSpPr>
        <p:spPr>
          <a:xfrm>
            <a:off x="2875463" y="1582499"/>
            <a:ext cx="890816" cy="43088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charset="0"/>
                <a:ea typeface="+mn-ea"/>
                <a:cs typeface="+mn-cs"/>
              </a:rPr>
              <a:t>Beam divergence</a:t>
            </a:r>
          </a:p>
        </p:txBody>
      </p:sp>
      <p:cxnSp>
        <p:nvCxnSpPr>
          <p:cNvPr id="38" name="Straight Arrow Connector 37">
            <a:extLst>
              <a:ext uri="{FF2B5EF4-FFF2-40B4-BE49-F238E27FC236}">
                <a16:creationId xmlns:a16="http://schemas.microsoft.com/office/drawing/2014/main" id="{3A66A25D-43D2-4535-8E9A-D7A6975BEE01}"/>
              </a:ext>
            </a:extLst>
          </p:cNvPr>
          <p:cNvCxnSpPr>
            <a:cxnSpLocks/>
          </p:cNvCxnSpPr>
          <p:nvPr/>
        </p:nvCxnSpPr>
        <p:spPr>
          <a:xfrm flipH="1">
            <a:off x="2415857" y="1939813"/>
            <a:ext cx="525963" cy="2461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0C7118FF-0D60-47BF-91F1-137245928419}"/>
              </a:ext>
            </a:extLst>
          </p:cNvPr>
          <p:cNvSpPr txBox="1"/>
          <p:nvPr/>
        </p:nvSpPr>
        <p:spPr>
          <a:xfrm>
            <a:off x="2312234" y="2132557"/>
            <a:ext cx="1602822" cy="6924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800" b="0" i="0" u="none" strike="noStrike" kern="1200" cap="none" spc="0" normalizeH="0" baseline="0" noProof="0" dirty="0">
                <a:ln>
                  <a:noFill/>
                </a:ln>
                <a:solidFill>
                  <a:srgbClr val="DE0000"/>
                </a:solidFill>
                <a:effectLst/>
                <a:uLnTx/>
                <a:uFillTx/>
                <a:latin typeface="Arial" charset="0"/>
                <a:ea typeface="+mn-ea"/>
                <a:cs typeface="+mn-cs"/>
              </a:rPr>
              <a:t>θ</a:t>
            </a:r>
            <a:r>
              <a:rPr kumimoji="0" lang="en-US" sz="1800" b="0" i="0" u="none" strike="noStrike" kern="1200" cap="none" spc="0" normalizeH="0" baseline="-25000" noProof="0" dirty="0">
                <a:ln>
                  <a:noFill/>
                </a:ln>
                <a:solidFill>
                  <a:srgbClr val="DE0000"/>
                </a:solidFill>
                <a:effectLst/>
                <a:uLnTx/>
                <a:uFillTx/>
                <a:latin typeface="Arial" charset="0"/>
                <a:ea typeface="+mn-ea"/>
                <a:cs typeface="+mn-cs"/>
              </a:rPr>
              <a:t>x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charset="0"/>
                <a:ea typeface="+mn-ea"/>
                <a:cs typeface="+mn-cs"/>
              </a:rPr>
              <a:t>(slow axis divergence after collimation)</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2" name="TextBox 41">
            <a:extLst>
              <a:ext uri="{FF2B5EF4-FFF2-40B4-BE49-F238E27FC236}">
                <a16:creationId xmlns:a16="http://schemas.microsoft.com/office/drawing/2014/main" id="{F7CEE9EA-AF0A-4180-B216-949EFE8A4650}"/>
              </a:ext>
            </a:extLst>
          </p:cNvPr>
          <p:cNvSpPr txBox="1"/>
          <p:nvPr/>
        </p:nvSpPr>
        <p:spPr>
          <a:xfrm>
            <a:off x="2102371" y="2602353"/>
            <a:ext cx="1592707"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800" b="0" i="0" u="none" strike="noStrike" kern="1200" cap="none" spc="0" normalizeH="0" baseline="0" noProof="0" dirty="0">
                <a:ln>
                  <a:noFill/>
                </a:ln>
                <a:solidFill>
                  <a:srgbClr val="DE0000"/>
                </a:solidFill>
                <a:effectLst/>
                <a:uLnTx/>
                <a:uFillTx/>
                <a:latin typeface="Arial" charset="0"/>
                <a:ea typeface="+mn-ea"/>
                <a:cs typeface="+mn-cs"/>
              </a:rPr>
              <a:t>θ</a:t>
            </a:r>
            <a:r>
              <a:rPr kumimoji="0" lang="en-US" sz="1800" b="0" i="0" u="none" strike="noStrike" kern="1200" cap="none" spc="0" normalizeH="0" baseline="-25000" noProof="0" dirty="0">
                <a:ln>
                  <a:noFill/>
                </a:ln>
                <a:solidFill>
                  <a:srgbClr val="DE0000"/>
                </a:solidFill>
                <a:effectLst/>
                <a:uLnTx/>
                <a:uFillTx/>
                <a:latin typeface="Arial" charset="0"/>
                <a:ea typeface="+mn-ea"/>
                <a:cs typeface="+mn-cs"/>
              </a:rPr>
              <a:t>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rPr>
              <a:t>(fast axis divergence after collimation)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DE0000"/>
              </a:solidFill>
              <a:effectLst/>
              <a:uLnTx/>
              <a:uFillTx/>
              <a:latin typeface="Arial" charset="0"/>
              <a:ea typeface="+mn-ea"/>
              <a:cs typeface="+mn-cs"/>
            </a:endParaRPr>
          </a:p>
        </p:txBody>
      </p:sp>
      <p:sp>
        <p:nvSpPr>
          <p:cNvPr id="43" name="TextBox 42">
            <a:extLst>
              <a:ext uri="{FF2B5EF4-FFF2-40B4-BE49-F238E27FC236}">
                <a16:creationId xmlns:a16="http://schemas.microsoft.com/office/drawing/2014/main" id="{C8A66EFD-C00A-412F-B628-210265549CE7}"/>
              </a:ext>
            </a:extLst>
          </p:cNvPr>
          <p:cNvSpPr txBox="1"/>
          <p:nvPr/>
        </p:nvSpPr>
        <p:spPr>
          <a:xfrm>
            <a:off x="749508" y="832295"/>
            <a:ext cx="7704944"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Arial" charset="0"/>
                <a:ea typeface="+mn-ea"/>
                <a:cs typeface="+mn-cs"/>
              </a:rPr>
              <a:t>Similar to LED, you can calculate the optical invariant of lasers in x and y</a:t>
            </a:r>
          </a:p>
        </p:txBody>
      </p:sp>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id="{03036863-6BCA-4299-B834-61B0AF15368A}"/>
                  </a:ext>
                </a:extLst>
              </p:cNvPr>
              <p:cNvSpPr/>
              <p:nvPr/>
            </p:nvSpPr>
            <p:spPr>
              <a:xfrm>
                <a:off x="4089693" y="1578825"/>
                <a:ext cx="1602822" cy="83099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𝐸</m:t>
                          </m:r>
                        </m:e>
                        <m:sub>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𝑥</m:t>
                          </m:r>
                        </m:sub>
                      </m:sSub>
                    </m:oMath>
                  </m:oMathPara>
                </a14:m>
                <a:endParaRPr kumimoji="0" lang="en-US" sz="12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𝑋</m:t>
                      </m:r>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unc>
                        <m:funcPr>
                          <m:ctrlP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funcPr>
                        <m:fName>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𝑠𝑖𝑛</m:t>
                          </m:r>
                        </m:fName>
                        <m:e>
                          <m:d>
                            <m:dPr>
                              <m:ctrlP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b>
                                <m:sSubPr>
                                  <m:ctrlP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𝜃</m:t>
                                  </m:r>
                                </m:e>
                                <m:sub>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e>
                          </m:d>
                        </m:e>
                      </m:func>
                    </m:oMath>
                  </m:oMathPara>
                </a14:m>
                <a:endParaRPr kumimoji="0" lang="en-US" sz="12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24</m:t>
                      </m:r>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𝑚𝑚</m:t>
                      </m:r>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unc>
                        <m:funcPr>
                          <m:ctrlP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uncPr>
                        <m:fName>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𝑠𝑖𝑛</m:t>
                          </m:r>
                        </m:fName>
                        <m:e>
                          <m:d>
                            <m:dPr>
                              <m:ctrlP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2.5°</m:t>
                              </m:r>
                            </m:e>
                          </m:d>
                        </m:e>
                      </m:func>
                    </m:oMath>
                  </m:oMathPara>
                </a14:m>
                <a:endParaRPr kumimoji="0" lang="en-US" sz="12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=1.047</m:t>
                      </m:r>
                    </m:oMath>
                  </m:oMathPara>
                </a14:m>
                <a:endParaRPr kumimoji="0" lang="en-US" sz="1200" b="0" i="0" u="none" strike="noStrike" kern="1200" cap="none" spc="0" normalizeH="0" baseline="0" noProof="0" dirty="0">
                  <a:ln>
                    <a:noFill/>
                  </a:ln>
                  <a:solidFill>
                    <a:srgbClr val="000000"/>
                  </a:solidFill>
                  <a:effectLst/>
                  <a:uLnTx/>
                  <a:uFillTx/>
                  <a:latin typeface="Arial" charset="0"/>
                  <a:ea typeface="Cambria Math" panose="02040503050406030204" pitchFamily="18" charset="0"/>
                  <a:cs typeface="+mn-cs"/>
                </a:endParaRPr>
              </a:p>
            </p:txBody>
          </p:sp>
        </mc:Choice>
        <mc:Fallback xmlns="">
          <p:sp>
            <p:nvSpPr>
              <p:cNvPr id="44" name="Rectangle 43">
                <a:extLst>
                  <a:ext uri="{FF2B5EF4-FFF2-40B4-BE49-F238E27FC236}">
                    <a16:creationId xmlns:a16="http://schemas.microsoft.com/office/drawing/2014/main" id="{03036863-6BCA-4299-B834-61B0AF15368A}"/>
                  </a:ext>
                </a:extLst>
              </p:cNvPr>
              <p:cNvSpPr>
                <a:spLocks noRot="1" noChangeAspect="1" noMove="1" noResize="1" noEditPoints="1" noAdjustHandles="1" noChangeArrowheads="1" noChangeShapeType="1" noTextEdit="1"/>
              </p:cNvSpPr>
              <p:nvPr/>
            </p:nvSpPr>
            <p:spPr>
              <a:xfrm>
                <a:off x="4089693" y="1578825"/>
                <a:ext cx="1602822" cy="83099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FF8F847C-F8A0-48F2-BE99-658B4D61BD2D}"/>
                  </a:ext>
                </a:extLst>
              </p:cNvPr>
              <p:cNvSpPr/>
              <p:nvPr/>
            </p:nvSpPr>
            <p:spPr>
              <a:xfrm>
                <a:off x="5932234" y="1597887"/>
                <a:ext cx="2065018" cy="845616"/>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𝐸</m:t>
                          </m:r>
                        </m:e>
                        <m:sub>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𝑦</m:t>
                          </m:r>
                        </m:sub>
                      </m:sSub>
                    </m:oMath>
                  </m:oMathPara>
                </a14:m>
                <a:endParaRPr kumimoji="0" lang="en-US" sz="12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𝑋</m:t>
                      </m:r>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unc>
                        <m:funcPr>
                          <m:ctrlP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funcPr>
                        <m:fName>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𝑠𝑖𝑛</m:t>
                          </m:r>
                        </m:fName>
                        <m:e>
                          <m:d>
                            <m:dPr>
                              <m:ctrlP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b>
                                <m:sSubPr>
                                  <m:ctrlP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𝜃</m:t>
                                  </m:r>
                                </m:e>
                                <m:sub>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e>
                          </m:d>
                        </m:e>
                      </m:func>
                    </m:oMath>
                  </m:oMathPara>
                </a14:m>
                <a:endParaRPr kumimoji="0" lang="en-US" sz="12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16.3</m:t>
                      </m:r>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𝑚𝑚</m:t>
                      </m:r>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unc>
                        <m:funcPr>
                          <m:ctrlP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uncPr>
                        <m:fName>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𝑠𝑖𝑛</m:t>
                          </m:r>
                        </m:fName>
                        <m:e>
                          <m:d>
                            <m:dPr>
                              <m:ctrlP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0°</m:t>
                              </m:r>
                            </m:e>
                          </m:d>
                        </m:e>
                      </m:func>
                    </m:oMath>
                  </m:oMathPara>
                </a14:m>
                <a:endParaRPr kumimoji="0" lang="en-US" sz="12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=0</m:t>
                      </m:r>
                    </m:oMath>
                  </m:oMathPara>
                </a14:m>
                <a:endParaRPr kumimoji="0" lang="en-US" sz="1200" b="0" i="0" u="none" strike="noStrike" kern="1200" cap="none" spc="0" normalizeH="0" baseline="0" noProof="0" dirty="0">
                  <a:ln>
                    <a:noFill/>
                  </a:ln>
                  <a:solidFill>
                    <a:srgbClr val="000000"/>
                  </a:solidFill>
                  <a:effectLst/>
                  <a:uLnTx/>
                  <a:uFillTx/>
                  <a:latin typeface="Arial" charset="0"/>
                  <a:ea typeface="Cambria Math" panose="02040503050406030204" pitchFamily="18" charset="0"/>
                  <a:cs typeface="+mn-cs"/>
                </a:endParaRPr>
              </a:p>
            </p:txBody>
          </p:sp>
        </mc:Choice>
        <mc:Fallback xmlns="">
          <p:sp>
            <p:nvSpPr>
              <p:cNvPr id="45" name="Rectangle 44">
                <a:extLst>
                  <a:ext uri="{FF2B5EF4-FFF2-40B4-BE49-F238E27FC236}">
                    <a16:creationId xmlns:a16="http://schemas.microsoft.com/office/drawing/2014/main" id="{FF8F847C-F8A0-48F2-BE99-658B4D61BD2D}"/>
                  </a:ext>
                </a:extLst>
              </p:cNvPr>
              <p:cNvSpPr>
                <a:spLocks noRot="1" noChangeAspect="1" noMove="1" noResize="1" noEditPoints="1" noAdjustHandles="1" noChangeArrowheads="1" noChangeShapeType="1" noTextEdit="1"/>
              </p:cNvSpPr>
              <p:nvPr/>
            </p:nvSpPr>
            <p:spPr>
              <a:xfrm>
                <a:off x="5932234" y="1597887"/>
                <a:ext cx="2065018" cy="845616"/>
              </a:xfrm>
              <a:prstGeom prst="rect">
                <a:avLst/>
              </a:prstGeom>
              <a:blipFill>
                <a:blip r:embed="rId4"/>
                <a:stretch>
                  <a:fillRect/>
                </a:stretch>
              </a:blipFill>
            </p:spPr>
            <p:txBody>
              <a:bodyPr/>
              <a:lstStyle/>
              <a:p>
                <a:r>
                  <a:rPr lang="en-US">
                    <a:noFill/>
                  </a:rPr>
                  <a:t> </a:t>
                </a:r>
              </a:p>
            </p:txBody>
          </p:sp>
        </mc:Fallback>
      </mc:AlternateContent>
      <p:cxnSp>
        <p:nvCxnSpPr>
          <p:cNvPr id="47" name="Straight Arrow Connector 46">
            <a:extLst>
              <a:ext uri="{FF2B5EF4-FFF2-40B4-BE49-F238E27FC236}">
                <a16:creationId xmlns:a16="http://schemas.microsoft.com/office/drawing/2014/main" id="{72CEF609-72E0-4411-AFF5-5ACB6762FF70}"/>
              </a:ext>
            </a:extLst>
          </p:cNvPr>
          <p:cNvCxnSpPr>
            <a:cxnSpLocks/>
          </p:cNvCxnSpPr>
          <p:nvPr/>
        </p:nvCxnSpPr>
        <p:spPr>
          <a:xfrm flipH="1">
            <a:off x="5250308" y="1597887"/>
            <a:ext cx="277315" cy="3846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5BAB1753-349D-4E19-A7A0-095E7E25D22F}"/>
              </a:ext>
            </a:extLst>
          </p:cNvPr>
          <p:cNvSpPr txBox="1"/>
          <p:nvPr/>
        </p:nvSpPr>
        <p:spPr>
          <a:xfrm>
            <a:off x="5212830" y="1256469"/>
            <a:ext cx="890816"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DE0000"/>
                </a:solidFill>
                <a:effectLst/>
                <a:uLnTx/>
                <a:uFillTx/>
                <a:latin typeface="Arial" charset="0"/>
                <a:ea typeface="+mn-ea"/>
                <a:cs typeface="+mn-cs"/>
              </a:rPr>
              <a:t>Red laser example</a:t>
            </a:r>
          </a:p>
        </p:txBody>
      </p:sp>
      <p:sp>
        <p:nvSpPr>
          <p:cNvPr id="51" name="TextBox 50">
            <a:extLst>
              <a:ext uri="{FF2B5EF4-FFF2-40B4-BE49-F238E27FC236}">
                <a16:creationId xmlns:a16="http://schemas.microsoft.com/office/drawing/2014/main" id="{4113C717-6E91-4028-857F-7AE675C39DA1}"/>
              </a:ext>
            </a:extLst>
          </p:cNvPr>
          <p:cNvSpPr txBox="1"/>
          <p:nvPr/>
        </p:nvSpPr>
        <p:spPr>
          <a:xfrm>
            <a:off x="7116580" y="2249448"/>
            <a:ext cx="1896256"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1" u="none" strike="noStrike" kern="1200" cap="none" spc="0" normalizeH="0" baseline="0" noProof="0" dirty="0">
                <a:ln>
                  <a:noFill/>
                </a:ln>
                <a:solidFill>
                  <a:srgbClr val="000000"/>
                </a:solidFill>
                <a:effectLst/>
                <a:uLnTx/>
                <a:uFillTx/>
                <a:latin typeface="Arial" charset="0"/>
                <a:ea typeface="+mn-ea"/>
                <a:cs typeface="+mn-cs"/>
              </a:rPr>
              <a:t>Assuming perfect collimation, laser is etendue free in y-axis!</a:t>
            </a:r>
          </a:p>
        </p:txBody>
      </p:sp>
      <p:sp>
        <p:nvSpPr>
          <p:cNvPr id="53" name="TextBox 52">
            <a:extLst>
              <a:ext uri="{FF2B5EF4-FFF2-40B4-BE49-F238E27FC236}">
                <a16:creationId xmlns:a16="http://schemas.microsoft.com/office/drawing/2014/main" id="{E42291E0-474C-4BB1-91B8-7E1DBFE5A69C}"/>
              </a:ext>
            </a:extLst>
          </p:cNvPr>
          <p:cNvSpPr txBox="1"/>
          <p:nvPr/>
        </p:nvSpPr>
        <p:spPr>
          <a:xfrm>
            <a:off x="4162969" y="2767038"/>
            <a:ext cx="4055388"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1" u="sng"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Now let’s add a 5° diffuser for </a:t>
            </a:r>
            <a:r>
              <a:rPr kumimoji="0" lang="en-US" sz="1600" b="0" i="1" u="sng"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Arial" charset="0"/>
                <a:ea typeface="+mn-ea"/>
                <a:cs typeface="+mn-cs"/>
              </a:rPr>
              <a:t>despeckle</a:t>
            </a:r>
            <a:r>
              <a:rPr kumimoji="0" lang="en-US" sz="1600" b="0" i="1" u="sng"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a:t>
            </a:r>
          </a:p>
        </p:txBody>
      </p:sp>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832AB0C9-285E-4CA2-BB5C-CC905CCD0E7A}"/>
                  </a:ext>
                </a:extLst>
              </p:cNvPr>
              <p:cNvSpPr/>
              <p:nvPr/>
            </p:nvSpPr>
            <p:spPr>
              <a:xfrm>
                <a:off x="4089692" y="3173801"/>
                <a:ext cx="2194933" cy="92390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𝐸</m:t>
                          </m:r>
                        </m:e>
                        <m:sub>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𝑥</m:t>
                          </m:r>
                        </m:sub>
                      </m:sSub>
                    </m:oMath>
                  </m:oMathPara>
                </a14:m>
                <a:endParaRPr kumimoji="0" lang="en-US" sz="12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𝑋</m:t>
                      </m:r>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unc>
                        <m:funcPr>
                          <m:ctrlP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funcPr>
                        <m:fName>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𝑠𝑖𝑛</m:t>
                          </m:r>
                        </m:fName>
                        <m:e>
                          <m:d>
                            <m:dPr>
                              <m:ctrlP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b>
                                <m:sSubPr>
                                  <m:ctrlP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𝜃</m:t>
                                  </m:r>
                                </m:e>
                                <m:sub>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e>
                          </m:d>
                        </m:e>
                      </m:func>
                    </m:oMath>
                  </m:oMathPara>
                </a14:m>
                <a:endParaRPr kumimoji="0" lang="en-US" sz="12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24</m:t>
                      </m:r>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𝑚𝑚</m:t>
                      </m:r>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unc>
                        <m:funcPr>
                          <m:ctrlP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uncPr>
                        <m:fName>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𝑠𝑖𝑛</m:t>
                          </m:r>
                        </m:fName>
                        <m:e>
                          <m:d>
                            <m:dPr>
                              <m:ctrlP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rad>
                                <m:radPr>
                                  <m:degHide m:val="on"/>
                                  <m:ctrlP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radPr>
                                <m:deg/>
                                <m:e>
                                  <m:sSup>
                                    <m:sSupPr>
                                      <m:ctrlP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2.5°</m:t>
                                      </m:r>
                                    </m:e>
                                    <m:sup>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sSup>
                                    <m:sSupPr>
                                      <m:ctrlP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5°</m:t>
                                      </m:r>
                                    </m:e>
                                    <m:sup>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e>
                              </m:rad>
                            </m:e>
                          </m:d>
                        </m:e>
                      </m:func>
                    </m:oMath>
                  </m:oMathPara>
                </a14:m>
                <a:endParaRPr kumimoji="0" lang="en-US" sz="12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=2.338</m:t>
                      </m:r>
                    </m:oMath>
                  </m:oMathPara>
                </a14:m>
                <a:endParaRPr kumimoji="0" lang="en-US" sz="1200" b="0" i="0" u="none" strike="noStrike" kern="1200" cap="none" spc="0" normalizeH="0" baseline="0" noProof="0" dirty="0">
                  <a:ln>
                    <a:noFill/>
                  </a:ln>
                  <a:solidFill>
                    <a:srgbClr val="000000"/>
                  </a:solidFill>
                  <a:effectLst/>
                  <a:uLnTx/>
                  <a:uFillTx/>
                  <a:latin typeface="Arial" charset="0"/>
                  <a:ea typeface="Cambria Math" panose="02040503050406030204" pitchFamily="18" charset="0"/>
                  <a:cs typeface="+mn-cs"/>
                </a:endParaRPr>
              </a:p>
            </p:txBody>
          </p:sp>
        </mc:Choice>
        <mc:Fallback xmlns="">
          <p:sp>
            <p:nvSpPr>
              <p:cNvPr id="54" name="Rectangle 53">
                <a:extLst>
                  <a:ext uri="{FF2B5EF4-FFF2-40B4-BE49-F238E27FC236}">
                    <a16:creationId xmlns:a16="http://schemas.microsoft.com/office/drawing/2014/main" id="{832AB0C9-285E-4CA2-BB5C-CC905CCD0E7A}"/>
                  </a:ext>
                </a:extLst>
              </p:cNvPr>
              <p:cNvSpPr>
                <a:spLocks noRot="1" noChangeAspect="1" noMove="1" noResize="1" noEditPoints="1" noAdjustHandles="1" noChangeArrowheads="1" noChangeShapeType="1" noTextEdit="1"/>
              </p:cNvSpPr>
              <p:nvPr/>
            </p:nvSpPr>
            <p:spPr>
              <a:xfrm>
                <a:off x="4089692" y="3173801"/>
                <a:ext cx="2194933" cy="92390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Rectangle 54">
                <a:extLst>
                  <a:ext uri="{FF2B5EF4-FFF2-40B4-BE49-F238E27FC236}">
                    <a16:creationId xmlns:a16="http://schemas.microsoft.com/office/drawing/2014/main" id="{796F927C-95F3-4637-BE32-C7FF3B87CD0B}"/>
                  </a:ext>
                </a:extLst>
              </p:cNvPr>
              <p:cNvSpPr/>
              <p:nvPr/>
            </p:nvSpPr>
            <p:spPr>
              <a:xfrm>
                <a:off x="6629277" y="3192863"/>
                <a:ext cx="2065018" cy="845616"/>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𝐸</m:t>
                          </m:r>
                        </m:e>
                        <m:sub>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𝑦</m:t>
                          </m:r>
                        </m:sub>
                      </m:sSub>
                    </m:oMath>
                  </m:oMathPara>
                </a14:m>
                <a:endParaRPr kumimoji="0" lang="en-US" sz="12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𝑋</m:t>
                      </m:r>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unc>
                        <m:funcPr>
                          <m:ctrlP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funcPr>
                        <m:fName>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𝑠𝑖𝑛</m:t>
                          </m:r>
                        </m:fName>
                        <m:e>
                          <m:d>
                            <m:dPr>
                              <m:ctrlP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b>
                                <m:sSubPr>
                                  <m:ctrlP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𝜃</m:t>
                                  </m:r>
                                </m:e>
                                <m:sub>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e>
                          </m:d>
                        </m:e>
                      </m:func>
                    </m:oMath>
                  </m:oMathPara>
                </a14:m>
                <a:endParaRPr kumimoji="0" lang="en-US" sz="12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16.3</m:t>
                      </m:r>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𝑚𝑚</m:t>
                      </m:r>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unc>
                        <m:funcPr>
                          <m:ctrlP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uncPr>
                        <m:fName>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𝑠𝑖𝑛</m:t>
                          </m:r>
                        </m:fName>
                        <m:e>
                          <m:d>
                            <m:dPr>
                              <m:ctrlP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5°</m:t>
                              </m:r>
                            </m:e>
                          </m:d>
                        </m:e>
                      </m:func>
                    </m:oMath>
                  </m:oMathPara>
                </a14:m>
                <a:endParaRPr kumimoji="0" lang="en-US" sz="12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=1.421</m:t>
                      </m:r>
                    </m:oMath>
                  </m:oMathPara>
                </a14:m>
                <a:endParaRPr kumimoji="0" lang="en-US" sz="1200" b="0" i="0" u="none" strike="noStrike" kern="1200" cap="none" spc="0" normalizeH="0" baseline="0" noProof="0" dirty="0">
                  <a:ln>
                    <a:noFill/>
                  </a:ln>
                  <a:solidFill>
                    <a:srgbClr val="000000"/>
                  </a:solidFill>
                  <a:effectLst/>
                  <a:uLnTx/>
                  <a:uFillTx/>
                  <a:latin typeface="Arial" charset="0"/>
                  <a:ea typeface="Cambria Math" panose="02040503050406030204" pitchFamily="18" charset="0"/>
                  <a:cs typeface="+mn-cs"/>
                </a:endParaRPr>
              </a:p>
            </p:txBody>
          </p:sp>
        </mc:Choice>
        <mc:Fallback xmlns="">
          <p:sp>
            <p:nvSpPr>
              <p:cNvPr id="55" name="Rectangle 54">
                <a:extLst>
                  <a:ext uri="{FF2B5EF4-FFF2-40B4-BE49-F238E27FC236}">
                    <a16:creationId xmlns:a16="http://schemas.microsoft.com/office/drawing/2014/main" id="{796F927C-95F3-4637-BE32-C7FF3B87CD0B}"/>
                  </a:ext>
                </a:extLst>
              </p:cNvPr>
              <p:cNvSpPr>
                <a:spLocks noRot="1" noChangeAspect="1" noMove="1" noResize="1" noEditPoints="1" noAdjustHandles="1" noChangeArrowheads="1" noChangeShapeType="1" noTextEdit="1"/>
              </p:cNvSpPr>
              <p:nvPr/>
            </p:nvSpPr>
            <p:spPr>
              <a:xfrm>
                <a:off x="6629277" y="3192863"/>
                <a:ext cx="2065018" cy="845616"/>
              </a:xfrm>
              <a:prstGeom prst="rect">
                <a:avLst/>
              </a:prstGeom>
              <a:blipFill>
                <a:blip r:embed="rId6"/>
                <a:stretch>
                  <a:fillRect/>
                </a:stretch>
              </a:blipFill>
            </p:spPr>
            <p:txBody>
              <a:bodyPr/>
              <a:lstStyle/>
              <a:p>
                <a:r>
                  <a:rPr lang="en-US">
                    <a:noFill/>
                  </a:rPr>
                  <a:t> </a:t>
                </a:r>
              </a:p>
            </p:txBody>
          </p:sp>
        </mc:Fallback>
      </mc:AlternateContent>
      <p:cxnSp>
        <p:nvCxnSpPr>
          <p:cNvPr id="56" name="Straight Arrow Connector 55">
            <a:extLst>
              <a:ext uri="{FF2B5EF4-FFF2-40B4-BE49-F238E27FC236}">
                <a16:creationId xmlns:a16="http://schemas.microsoft.com/office/drawing/2014/main" id="{1FC73027-A796-4A17-BA37-BACDBD80C0DB}"/>
              </a:ext>
            </a:extLst>
          </p:cNvPr>
          <p:cNvCxnSpPr>
            <a:cxnSpLocks/>
          </p:cNvCxnSpPr>
          <p:nvPr/>
        </p:nvCxnSpPr>
        <p:spPr>
          <a:xfrm flipH="1">
            <a:off x="5454556" y="3080873"/>
            <a:ext cx="321323" cy="4275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87477230-1337-4F49-AA48-2382262936FF}"/>
              </a:ext>
            </a:extLst>
          </p:cNvPr>
          <p:cNvCxnSpPr>
            <a:cxnSpLocks/>
          </p:cNvCxnSpPr>
          <p:nvPr/>
        </p:nvCxnSpPr>
        <p:spPr>
          <a:xfrm>
            <a:off x="5838669" y="3080873"/>
            <a:ext cx="2046157" cy="5478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1F520610-EAA4-4698-B300-FDE88DE05A9E}"/>
              </a:ext>
            </a:extLst>
          </p:cNvPr>
          <p:cNvSpPr txBox="1"/>
          <p:nvPr/>
        </p:nvSpPr>
        <p:spPr>
          <a:xfrm>
            <a:off x="3081767" y="4051755"/>
            <a:ext cx="6004902"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highlight>
                  <a:srgbClr val="FFFF00"/>
                </a:highlight>
                <a:uLnTx/>
                <a:uFillTx/>
                <a:latin typeface="Arial" charset="0"/>
                <a:ea typeface="+mn-ea"/>
                <a:cs typeface="+mn-cs"/>
              </a:rPr>
              <a:t>Based on 0.39 DMD (w/ 15% overfill) Etendue calculations, you would collect ~87% in x and ~93% in y, so only ~81% collection efficiency for this laser + diffuser example.</a:t>
            </a:r>
          </a:p>
        </p:txBody>
      </p:sp>
    </p:spTree>
    <p:extLst>
      <p:ext uri="{BB962C8B-B14F-4D97-AF65-F5344CB8AC3E}">
        <p14:creationId xmlns:p14="http://schemas.microsoft.com/office/powerpoint/2010/main" val="21602193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079C8-931A-4D99-B71D-04F5BEA52C17}"/>
              </a:ext>
            </a:extLst>
          </p:cNvPr>
          <p:cNvSpPr>
            <a:spLocks noGrp="1"/>
          </p:cNvSpPr>
          <p:nvPr>
            <p:ph type="title"/>
          </p:nvPr>
        </p:nvSpPr>
        <p:spPr/>
        <p:txBody>
          <a:bodyPr/>
          <a:lstStyle/>
          <a:p>
            <a:r>
              <a:rPr lang="en-US" dirty="0"/>
              <a:t>Laser Speckle</a:t>
            </a:r>
          </a:p>
        </p:txBody>
      </p:sp>
      <p:sp>
        <p:nvSpPr>
          <p:cNvPr id="4" name="Slide Number Placeholder 3">
            <a:extLst>
              <a:ext uri="{FF2B5EF4-FFF2-40B4-BE49-F238E27FC236}">
                <a16:creationId xmlns:a16="http://schemas.microsoft.com/office/drawing/2014/main" id="{6C645C69-D32C-4CCE-B71E-F25B071DE105}"/>
              </a:ext>
            </a:extLst>
          </p:cNvPr>
          <p:cNvSpPr>
            <a:spLocks noGrp="1"/>
          </p:cNvSpPr>
          <p:nvPr>
            <p:ph type="sldNum" sz="quarter" idx="10"/>
          </p:nvPr>
        </p:nvSpPr>
        <p:spPr/>
        <p:txBody>
          <a:bodyPr/>
          <a:lstStyle/>
          <a:p>
            <a:pPr>
              <a:defRPr/>
            </a:pPr>
            <a:fld id="{2B97888F-6AF7-4263-B69D-592D8C33BAC7}" type="slidenum">
              <a:rPr lang="en-US" smtClean="0"/>
              <a:pPr>
                <a:defRPr/>
              </a:pPr>
              <a:t>42</a:t>
            </a:fld>
            <a:endParaRPr lang="en-US"/>
          </a:p>
        </p:txBody>
      </p:sp>
      <p:sp>
        <p:nvSpPr>
          <p:cNvPr id="5" name="Rectangle 3">
            <a:extLst>
              <a:ext uri="{FF2B5EF4-FFF2-40B4-BE49-F238E27FC236}">
                <a16:creationId xmlns:a16="http://schemas.microsoft.com/office/drawing/2014/main" id="{423FF098-61D2-49CA-AA41-E92E4975D9EE}"/>
              </a:ext>
            </a:extLst>
          </p:cNvPr>
          <p:cNvSpPr txBox="1">
            <a:spLocks noChangeArrowheads="1"/>
          </p:cNvSpPr>
          <p:nvPr/>
        </p:nvSpPr>
        <p:spPr bwMode="auto">
          <a:xfrm>
            <a:off x="156575" y="938408"/>
            <a:ext cx="5793651" cy="323602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90000"/>
              </a:lnSpc>
              <a:spcBef>
                <a:spcPct val="20000"/>
              </a:spcBef>
              <a:spcAft>
                <a:spcPct val="0"/>
              </a:spcAft>
              <a:buClrTx/>
              <a:buSzTx/>
              <a:buFont typeface="Arial" charset="0"/>
              <a:buChar char="•"/>
              <a:tabLst/>
              <a:defRPr/>
            </a:pPr>
            <a:r>
              <a:rPr lang="en-US" sz="1600" dirty="0">
                <a:solidFill>
                  <a:schemeClr val="tx1"/>
                </a:solidFill>
                <a:latin typeface="+mn-lt"/>
              </a:rPr>
              <a:t>High coherence of laser light causes speckle noise</a:t>
            </a:r>
          </a:p>
          <a:p>
            <a:pPr marL="800100" lvl="1" indent="-342900" algn="l">
              <a:lnSpc>
                <a:spcPct val="90000"/>
              </a:lnSpc>
              <a:spcBef>
                <a:spcPct val="20000"/>
              </a:spcBef>
              <a:buFont typeface="Arial" charset="0"/>
              <a:buChar char="•"/>
            </a:pPr>
            <a:r>
              <a:rPr kumimoji="0" lang="en-US" sz="1400" b="0" i="0" u="none" strike="noStrike" kern="1200" cap="none" spc="0" normalizeH="0" baseline="0" noProof="0" dirty="0">
                <a:ln>
                  <a:noFill/>
                </a:ln>
                <a:solidFill>
                  <a:schemeClr val="tx1"/>
                </a:solidFill>
                <a:effectLst/>
                <a:uLnTx/>
                <a:uFillTx/>
                <a:latin typeface="+mn-lt"/>
                <a:ea typeface="+mn-ea"/>
                <a:cs typeface="+mn-cs"/>
              </a:rPr>
              <a:t>Spatial</a:t>
            </a:r>
            <a:r>
              <a:rPr kumimoji="0" lang="en-US" sz="1400" b="0" i="0" u="none" strike="noStrike" kern="1200" cap="none" spc="0" normalizeH="0" noProof="0" dirty="0">
                <a:ln>
                  <a:noFill/>
                </a:ln>
                <a:solidFill>
                  <a:schemeClr val="tx1"/>
                </a:solidFill>
                <a:effectLst/>
                <a:uLnTx/>
                <a:uFillTx/>
                <a:latin typeface="+mn-lt"/>
                <a:ea typeface="+mn-ea"/>
                <a:cs typeface="+mn-cs"/>
              </a:rPr>
              <a:t> coherence = small etendue</a:t>
            </a:r>
          </a:p>
          <a:p>
            <a:pPr marL="800100" lvl="1" indent="-342900" algn="l">
              <a:lnSpc>
                <a:spcPct val="90000"/>
              </a:lnSpc>
              <a:spcBef>
                <a:spcPct val="20000"/>
              </a:spcBef>
              <a:buFont typeface="Arial" charset="0"/>
              <a:buChar char="•"/>
            </a:pPr>
            <a:r>
              <a:rPr lang="en-US" sz="1400" baseline="0" dirty="0">
                <a:solidFill>
                  <a:schemeClr val="tx1"/>
                </a:solidFill>
                <a:latin typeface="+mn-lt"/>
              </a:rPr>
              <a:t>Temporal</a:t>
            </a:r>
            <a:r>
              <a:rPr lang="en-US" sz="1400" dirty="0">
                <a:solidFill>
                  <a:schemeClr val="tx1"/>
                </a:solidFill>
                <a:latin typeface="+mn-lt"/>
              </a:rPr>
              <a:t> coherence = narrow spectrum</a:t>
            </a:r>
          </a:p>
          <a:p>
            <a:pPr marL="342900" indent="-342900" algn="l">
              <a:lnSpc>
                <a:spcPct val="90000"/>
              </a:lnSpc>
              <a:spcBef>
                <a:spcPct val="20000"/>
              </a:spcBef>
              <a:buFont typeface="Arial" charset="0"/>
              <a:buChar char="•"/>
            </a:pPr>
            <a:endParaRPr lang="en-US" sz="1600" dirty="0">
              <a:solidFill>
                <a:schemeClr val="tx1"/>
              </a:solidFill>
              <a:latin typeface="+mn-lt"/>
            </a:endParaRPr>
          </a:p>
          <a:p>
            <a:pPr marL="342900" indent="-342900" algn="l">
              <a:lnSpc>
                <a:spcPct val="90000"/>
              </a:lnSpc>
              <a:spcBef>
                <a:spcPct val="20000"/>
              </a:spcBef>
              <a:buFont typeface="Arial" charset="0"/>
              <a:buChar char="•"/>
            </a:pPr>
            <a:r>
              <a:rPr lang="en-US" sz="1600" dirty="0">
                <a:solidFill>
                  <a:schemeClr val="tx1"/>
                </a:solidFill>
                <a:latin typeface="+mn-lt"/>
              </a:rPr>
              <a:t>Objective speckle = image intensity fluctuations (noise)</a:t>
            </a:r>
          </a:p>
          <a:p>
            <a:pPr marL="800100" lvl="1" indent="-342900" algn="l">
              <a:lnSpc>
                <a:spcPct val="90000"/>
              </a:lnSpc>
              <a:spcBef>
                <a:spcPct val="20000"/>
              </a:spcBef>
              <a:buFont typeface="Arial" charset="0"/>
              <a:buChar char="•"/>
            </a:pPr>
            <a:r>
              <a:rPr lang="en-US" sz="1400" dirty="0">
                <a:solidFill>
                  <a:schemeClr val="tx1"/>
                </a:solidFill>
                <a:latin typeface="+mn-lt"/>
              </a:rPr>
              <a:t>Relatively easy to mitigate with diffusers, etc. </a:t>
            </a:r>
          </a:p>
          <a:p>
            <a:pPr marL="342900" indent="-342900" algn="l">
              <a:lnSpc>
                <a:spcPct val="90000"/>
              </a:lnSpc>
              <a:spcBef>
                <a:spcPct val="20000"/>
              </a:spcBef>
              <a:buFont typeface="Arial" charset="0"/>
              <a:buChar char="•"/>
            </a:pPr>
            <a:endParaRPr lang="en-US" sz="1600" dirty="0">
              <a:solidFill>
                <a:schemeClr val="tx1"/>
              </a:solidFill>
              <a:latin typeface="+mn-lt"/>
            </a:endParaRPr>
          </a:p>
          <a:p>
            <a:pPr marL="342900" indent="-342900" algn="l">
              <a:lnSpc>
                <a:spcPct val="90000"/>
              </a:lnSpc>
              <a:spcBef>
                <a:spcPct val="20000"/>
              </a:spcBef>
              <a:buFont typeface="Arial" charset="0"/>
              <a:buChar char="•"/>
            </a:pPr>
            <a:r>
              <a:rPr lang="en-US" sz="1600" dirty="0">
                <a:solidFill>
                  <a:schemeClr val="tx1"/>
                </a:solidFill>
                <a:latin typeface="+mn-lt"/>
              </a:rPr>
              <a:t>Subjective speckle- changes with head movement</a:t>
            </a:r>
          </a:p>
          <a:p>
            <a:pPr marL="800100" lvl="1" indent="-342900" algn="l">
              <a:lnSpc>
                <a:spcPct val="90000"/>
              </a:lnSpc>
              <a:spcBef>
                <a:spcPct val="20000"/>
              </a:spcBef>
              <a:buFont typeface="Arial" charset="0"/>
              <a:buChar char="•"/>
            </a:pPr>
            <a:r>
              <a:rPr lang="en-US" sz="1400" dirty="0">
                <a:solidFill>
                  <a:schemeClr val="tx1"/>
                </a:solidFill>
                <a:latin typeface="+mn-lt"/>
              </a:rPr>
              <a:t>Very difficult to mitigate</a:t>
            </a:r>
          </a:p>
          <a:p>
            <a:pPr marL="800100" lvl="1" indent="-342900" algn="l">
              <a:lnSpc>
                <a:spcPct val="90000"/>
              </a:lnSpc>
              <a:spcBef>
                <a:spcPct val="20000"/>
              </a:spcBef>
              <a:buFont typeface="Arial" charset="0"/>
              <a:buChar char="•"/>
            </a:pPr>
            <a:r>
              <a:rPr lang="en-US" sz="1400" dirty="0">
                <a:solidFill>
                  <a:schemeClr val="tx1"/>
                </a:solidFill>
                <a:latin typeface="+mn-lt"/>
              </a:rPr>
              <a:t>Limited by system (DMD) etendue</a:t>
            </a:r>
          </a:p>
          <a:p>
            <a:pPr marL="800100" lvl="1" indent="-342900" algn="l">
              <a:lnSpc>
                <a:spcPct val="90000"/>
              </a:lnSpc>
              <a:spcBef>
                <a:spcPct val="20000"/>
              </a:spcBef>
              <a:buFont typeface="Arial" charset="0"/>
              <a:buChar char="•"/>
            </a:pPr>
            <a:r>
              <a:rPr lang="en-US" sz="1400" dirty="0">
                <a:solidFill>
                  <a:schemeClr val="tx1"/>
                </a:solidFill>
                <a:latin typeface="+mn-lt"/>
              </a:rPr>
              <a:t>Longer wavelength </a:t>
            </a:r>
            <a:r>
              <a:rPr lang="en-US" sz="1400" dirty="0">
                <a:latin typeface="+mn-lt"/>
                <a:sym typeface="Wingdings" panose="05000000000000000000" pitchFamily="2" charset="2"/>
              </a:rPr>
              <a:t></a:t>
            </a:r>
            <a:r>
              <a:rPr lang="en-US" sz="1400" dirty="0">
                <a:solidFill>
                  <a:schemeClr val="tx1"/>
                </a:solidFill>
                <a:latin typeface="+mn-lt"/>
              </a:rPr>
              <a:t> larger grain structure easier to see</a:t>
            </a:r>
          </a:p>
          <a:p>
            <a:pPr marL="800100" lvl="1" indent="-342900" algn="l">
              <a:lnSpc>
                <a:spcPct val="90000"/>
              </a:lnSpc>
              <a:spcBef>
                <a:spcPct val="20000"/>
              </a:spcBef>
              <a:buFont typeface="Arial" charset="0"/>
              <a:buChar char="•"/>
            </a:pPr>
            <a:r>
              <a:rPr lang="en-US" sz="1400" dirty="0">
                <a:solidFill>
                  <a:schemeClr val="tx1"/>
                </a:solidFill>
                <a:latin typeface="+mn-lt"/>
              </a:rPr>
              <a:t>High-gain screens exacerbate problem</a:t>
            </a:r>
          </a:p>
          <a:p>
            <a:pPr marL="342900" indent="-342900" algn="l">
              <a:lnSpc>
                <a:spcPct val="90000"/>
              </a:lnSpc>
              <a:spcBef>
                <a:spcPct val="20000"/>
              </a:spcBef>
              <a:buFont typeface="Arial" charset="0"/>
              <a:buChar char="•"/>
            </a:pP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Picture 5" descr="http://upload.wikimedia.org/wikipedia/commons/thumb/1/19/Objective_speckle.jpg/250px-Objective_speckle.jpg">
            <a:hlinkClick r:id="rId2"/>
            <a:extLst>
              <a:ext uri="{FF2B5EF4-FFF2-40B4-BE49-F238E27FC236}">
                <a16:creationId xmlns:a16="http://schemas.microsoft.com/office/drawing/2014/main" id="{4755B290-6D01-45A6-9CC4-4E9CCE7E4E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9853" y="817938"/>
            <a:ext cx="2381250" cy="2381250"/>
          </a:xfrm>
          <a:prstGeom prst="rect">
            <a:avLst/>
          </a:prstGeom>
          <a:noFill/>
        </p:spPr>
      </p:pic>
    </p:spTree>
    <p:extLst>
      <p:ext uri="{BB962C8B-B14F-4D97-AF65-F5344CB8AC3E}">
        <p14:creationId xmlns:p14="http://schemas.microsoft.com/office/powerpoint/2010/main" val="22996045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8ABAD-2AEE-4893-A84D-9F5CCC22A22C}"/>
              </a:ext>
            </a:extLst>
          </p:cNvPr>
          <p:cNvSpPr>
            <a:spLocks noGrp="1"/>
          </p:cNvSpPr>
          <p:nvPr>
            <p:ph type="title"/>
          </p:nvPr>
        </p:nvSpPr>
        <p:spPr/>
        <p:txBody>
          <a:bodyPr/>
          <a:lstStyle/>
          <a:p>
            <a:r>
              <a:rPr lang="en-US" dirty="0"/>
              <a:t>Methods for Reducing Laser Speckle</a:t>
            </a:r>
          </a:p>
        </p:txBody>
      </p:sp>
      <p:sp>
        <p:nvSpPr>
          <p:cNvPr id="3" name="Content Placeholder 2">
            <a:extLst>
              <a:ext uri="{FF2B5EF4-FFF2-40B4-BE49-F238E27FC236}">
                <a16:creationId xmlns:a16="http://schemas.microsoft.com/office/drawing/2014/main" id="{25CD09A6-B8E3-45A8-97BE-87E89080CB85}"/>
              </a:ext>
            </a:extLst>
          </p:cNvPr>
          <p:cNvSpPr>
            <a:spLocks noGrp="1"/>
          </p:cNvSpPr>
          <p:nvPr>
            <p:ph idx="1"/>
          </p:nvPr>
        </p:nvSpPr>
        <p:spPr/>
        <p:txBody>
          <a:bodyPr/>
          <a:lstStyle/>
          <a:p>
            <a:r>
              <a:rPr lang="en-US" sz="1200" b="1" dirty="0"/>
              <a:t>Wavelength diversity </a:t>
            </a:r>
          </a:p>
          <a:p>
            <a:pPr lvl="1"/>
            <a:r>
              <a:rPr lang="en-US" sz="1100" dirty="0"/>
              <a:t>Multiple diodes with slightly different wavelengths</a:t>
            </a:r>
          </a:p>
          <a:p>
            <a:pPr lvl="1"/>
            <a:r>
              <a:rPr lang="en-US" sz="1100" dirty="0"/>
              <a:t>Dual or triple wavelength red: 638nm + 642nm for example</a:t>
            </a:r>
          </a:p>
          <a:p>
            <a:pPr lvl="1"/>
            <a:r>
              <a:rPr lang="en-US" sz="1100" dirty="0"/>
              <a:t>Multiple diodes helps due to tolerances widening the wavelength bandwidth</a:t>
            </a:r>
          </a:p>
          <a:p>
            <a:endParaRPr lang="en-US" sz="1200" dirty="0"/>
          </a:p>
          <a:p>
            <a:r>
              <a:rPr lang="en-US" sz="1200" b="1" dirty="0"/>
              <a:t>Spatial and angular beam diversity</a:t>
            </a:r>
          </a:p>
          <a:p>
            <a:pPr lvl="1"/>
            <a:r>
              <a:rPr lang="en-US" sz="1100" dirty="0"/>
              <a:t>Beam shaping using static diffusers for better homogenization</a:t>
            </a:r>
          </a:p>
          <a:p>
            <a:pPr lvl="1"/>
            <a:r>
              <a:rPr lang="en-US" sz="1100" dirty="0"/>
              <a:t>Temporal diversity: moving diffusers to randomize phase</a:t>
            </a:r>
          </a:p>
          <a:p>
            <a:pPr lvl="2"/>
            <a:endParaRPr lang="en-US" sz="1100" dirty="0"/>
          </a:p>
          <a:p>
            <a:r>
              <a:rPr lang="en-US" sz="1200" b="1" dirty="0"/>
              <a:t>Polarization diversity</a:t>
            </a:r>
          </a:p>
          <a:p>
            <a:pPr lvl="1"/>
            <a:r>
              <a:rPr lang="en-US" sz="1100" dirty="0"/>
              <a:t>Multiple laser paths with rotated polarization – circular vs. linear polarization</a:t>
            </a:r>
          </a:p>
          <a:p>
            <a:pPr lvl="1"/>
            <a:r>
              <a:rPr lang="en-US" sz="1100" dirty="0"/>
              <a:t>Adding a waveplate for polarization scrambling</a:t>
            </a:r>
          </a:p>
          <a:p>
            <a:pPr lvl="1"/>
            <a:endParaRPr lang="en-US" sz="1100" dirty="0"/>
          </a:p>
          <a:p>
            <a:r>
              <a:rPr lang="en-US" sz="1200" b="1" dirty="0"/>
              <a:t>Laser current modulation </a:t>
            </a:r>
            <a:r>
              <a:rPr lang="en-US" sz="1200" dirty="0"/>
              <a:t>(square, triangular, sawtooth &amp; other waveforms)</a:t>
            </a:r>
          </a:p>
          <a:p>
            <a:pPr lvl="1"/>
            <a:r>
              <a:rPr lang="en-US" sz="1100" dirty="0"/>
              <a:t>More impactful for single diode systems</a:t>
            </a:r>
          </a:p>
          <a:p>
            <a:endParaRPr lang="en-US" sz="1200" dirty="0"/>
          </a:p>
        </p:txBody>
      </p:sp>
      <p:sp>
        <p:nvSpPr>
          <p:cNvPr id="4" name="Slide Number Placeholder 3">
            <a:extLst>
              <a:ext uri="{FF2B5EF4-FFF2-40B4-BE49-F238E27FC236}">
                <a16:creationId xmlns:a16="http://schemas.microsoft.com/office/drawing/2014/main" id="{21102AB5-A295-4192-8B4C-D9B068B16766}"/>
              </a:ext>
            </a:extLst>
          </p:cNvPr>
          <p:cNvSpPr>
            <a:spLocks noGrp="1"/>
          </p:cNvSpPr>
          <p:nvPr>
            <p:ph type="sldNum" sz="quarter" idx="10"/>
          </p:nvPr>
        </p:nvSpPr>
        <p:spPr/>
        <p:txBody>
          <a:bodyPr/>
          <a:lstStyle/>
          <a:p>
            <a:pPr>
              <a:defRPr/>
            </a:pPr>
            <a:fld id="{2B97888F-6AF7-4263-B69D-592D8C33BAC7}" type="slidenum">
              <a:rPr lang="en-US" smtClean="0"/>
              <a:pPr>
                <a:defRPr/>
              </a:pPr>
              <a:t>43</a:t>
            </a:fld>
            <a:endParaRPr lang="en-US"/>
          </a:p>
        </p:txBody>
      </p:sp>
      <p:pic>
        <p:nvPicPr>
          <p:cNvPr id="5" name="Picture 4">
            <a:extLst>
              <a:ext uri="{FF2B5EF4-FFF2-40B4-BE49-F238E27FC236}">
                <a16:creationId xmlns:a16="http://schemas.microsoft.com/office/drawing/2014/main" id="{659A8B27-C5C4-4907-B46C-CED65A2D0CE8}"/>
              </a:ext>
            </a:extLst>
          </p:cNvPr>
          <p:cNvPicPr>
            <a:picLocks noChangeAspect="1" noChangeArrowheads="1"/>
          </p:cNvPicPr>
          <p:nvPr/>
        </p:nvPicPr>
        <p:blipFill>
          <a:blip r:embed="rId2" cstate="print">
            <a:clrChange>
              <a:clrFrom>
                <a:srgbClr val="6BC46B"/>
              </a:clrFrom>
              <a:clrTo>
                <a:srgbClr val="6BC46B">
                  <a:alpha val="0"/>
                </a:srgbClr>
              </a:clrTo>
            </a:clrChange>
            <a:extLst>
              <a:ext uri="{28A0092B-C50C-407E-A947-70E740481C1C}">
                <a14:useLocalDpi xmlns:a14="http://schemas.microsoft.com/office/drawing/2010/main" val="0"/>
              </a:ext>
            </a:extLst>
          </a:blip>
          <a:srcRect/>
          <a:stretch>
            <a:fillRect/>
          </a:stretch>
        </p:blipFill>
        <p:spPr bwMode="auto">
          <a:xfrm>
            <a:off x="7604265" y="786357"/>
            <a:ext cx="1464955" cy="1191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ight Arrow 9">
            <a:extLst>
              <a:ext uri="{FF2B5EF4-FFF2-40B4-BE49-F238E27FC236}">
                <a16:creationId xmlns:a16="http://schemas.microsoft.com/office/drawing/2014/main" id="{75998772-BA6D-40AA-A08B-422CD26577D4}"/>
              </a:ext>
            </a:extLst>
          </p:cNvPr>
          <p:cNvSpPr/>
          <p:nvPr/>
        </p:nvSpPr>
        <p:spPr>
          <a:xfrm>
            <a:off x="7346363" y="1228059"/>
            <a:ext cx="334610" cy="248697"/>
          </a:xfrm>
          <a:prstGeom prst="rightArrow">
            <a:avLst/>
          </a:prstGeom>
          <a:solidFill>
            <a:schemeClr val="bg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solidFill>
                <a:srgbClr val="FFFFFF"/>
              </a:solidFill>
              <a:latin typeface="Arial"/>
            </a:endParaRPr>
          </a:p>
        </p:txBody>
      </p:sp>
      <p:pic>
        <p:nvPicPr>
          <p:cNvPr id="7" name="Picture 5">
            <a:extLst>
              <a:ext uri="{FF2B5EF4-FFF2-40B4-BE49-F238E27FC236}">
                <a16:creationId xmlns:a16="http://schemas.microsoft.com/office/drawing/2014/main" id="{E043764B-CAEF-413D-A688-52F2012701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2087" y="891825"/>
            <a:ext cx="1521554" cy="980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a:extLst>
              <a:ext uri="{FF2B5EF4-FFF2-40B4-BE49-F238E27FC236}">
                <a16:creationId xmlns:a16="http://schemas.microsoft.com/office/drawing/2014/main" id="{ABF39435-A89F-4C90-890E-E6DABE8E03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2087" y="2070291"/>
            <a:ext cx="911582" cy="861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a:extLst>
              <a:ext uri="{FF2B5EF4-FFF2-40B4-BE49-F238E27FC236}">
                <a16:creationId xmlns:a16="http://schemas.microsoft.com/office/drawing/2014/main" id="{2ACB3086-DAFE-48F1-9C7E-08AD96F3687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89" b="3616"/>
          <a:stretch/>
        </p:blipFill>
        <p:spPr bwMode="auto">
          <a:xfrm>
            <a:off x="6870836" y="2066215"/>
            <a:ext cx="905609" cy="865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a:extLst>
              <a:ext uri="{FF2B5EF4-FFF2-40B4-BE49-F238E27FC236}">
                <a16:creationId xmlns:a16="http://schemas.microsoft.com/office/drawing/2014/main" id="{89D1107A-2D63-4BF4-A134-9872DF408BE9}"/>
              </a:ext>
            </a:extLst>
          </p:cNvPr>
          <p:cNvPicPr>
            <a:picLocks noChangeAspect="1"/>
          </p:cNvPicPr>
          <p:nvPr/>
        </p:nvPicPr>
        <p:blipFill rotWithShape="1">
          <a:blip r:embed="rId6">
            <a:extLst>
              <a:ext uri="{28A0092B-C50C-407E-A947-70E740481C1C}">
                <a14:useLocalDpi xmlns:a14="http://schemas.microsoft.com/office/drawing/2010/main" val="0"/>
              </a:ext>
            </a:extLst>
          </a:blip>
          <a:srcRect b="-172"/>
          <a:stretch/>
        </p:blipFill>
        <p:spPr>
          <a:xfrm>
            <a:off x="7933612" y="2052608"/>
            <a:ext cx="1015675" cy="923191"/>
          </a:xfrm>
          <a:prstGeom prst="rect">
            <a:avLst/>
          </a:prstGeom>
        </p:spPr>
      </p:pic>
      <p:grpSp>
        <p:nvGrpSpPr>
          <p:cNvPr id="11" name="Group 10">
            <a:extLst>
              <a:ext uri="{FF2B5EF4-FFF2-40B4-BE49-F238E27FC236}">
                <a16:creationId xmlns:a16="http://schemas.microsoft.com/office/drawing/2014/main" id="{D9CD5E09-19E5-49DC-9953-DDA61CC29D5C}"/>
              </a:ext>
            </a:extLst>
          </p:cNvPr>
          <p:cNvGrpSpPr>
            <a:grpSpLocks noChangeAspect="1"/>
          </p:cNvGrpSpPr>
          <p:nvPr/>
        </p:nvGrpSpPr>
        <p:grpSpPr>
          <a:xfrm>
            <a:off x="5979134" y="3160839"/>
            <a:ext cx="2734457" cy="1325966"/>
            <a:chOff x="1683096" y="2924292"/>
            <a:chExt cx="3445692" cy="1670851"/>
          </a:xfrm>
        </p:grpSpPr>
        <p:pic>
          <p:nvPicPr>
            <p:cNvPr id="12" name="Picture 7">
              <a:extLst>
                <a:ext uri="{FF2B5EF4-FFF2-40B4-BE49-F238E27FC236}">
                  <a16:creationId xmlns:a16="http://schemas.microsoft.com/office/drawing/2014/main" id="{65AA93D1-B4EC-46E4-A757-7C8849C6C9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83096" y="2924292"/>
              <a:ext cx="3445692" cy="149120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 name="Rectangle 12">
              <a:extLst>
                <a:ext uri="{FF2B5EF4-FFF2-40B4-BE49-F238E27FC236}">
                  <a16:creationId xmlns:a16="http://schemas.microsoft.com/office/drawing/2014/main" id="{7B7091BF-F24B-4363-AF0D-060C408E7BFC}"/>
                </a:ext>
              </a:extLst>
            </p:cNvPr>
            <p:cNvSpPr/>
            <p:nvPr/>
          </p:nvSpPr>
          <p:spPr>
            <a:xfrm>
              <a:off x="1683096" y="4399912"/>
              <a:ext cx="3408630" cy="195231"/>
            </a:xfrm>
            <a:prstGeom prst="rect">
              <a:avLst/>
            </a:prstGeom>
          </p:spPr>
          <p:txBody>
            <a:bodyPr wrap="square">
              <a:normAutofit fontScale="25000" lnSpcReduction="20000"/>
            </a:bodyPr>
            <a:lstStyle/>
            <a:p>
              <a:r>
                <a:rPr lang="en-US" sz="1620" dirty="0" err="1">
                  <a:solidFill>
                    <a:srgbClr val="000000"/>
                  </a:solidFill>
                </a:rPr>
                <a:t>Yilmazlar</a:t>
              </a:r>
              <a:r>
                <a:rPr lang="en-US" sz="1620" dirty="0">
                  <a:solidFill>
                    <a:srgbClr val="000000"/>
                  </a:solidFill>
                </a:rPr>
                <a:t>, I., and M. </a:t>
              </a:r>
              <a:r>
                <a:rPr lang="en-US" sz="1620" dirty="0" err="1">
                  <a:solidFill>
                    <a:srgbClr val="000000"/>
                  </a:solidFill>
                </a:rPr>
                <a:t>Sabuncu</a:t>
              </a:r>
              <a:r>
                <a:rPr lang="en-US" sz="1620" dirty="0">
                  <a:solidFill>
                    <a:srgbClr val="000000"/>
                  </a:solidFill>
                </a:rPr>
                <a:t>. "Implementation of a current drive modulator for effective speckle suppression in a laser projection system." </a:t>
              </a:r>
              <a:r>
                <a:rPr lang="en-US" sz="1620" i="1" dirty="0">
                  <a:solidFill>
                    <a:srgbClr val="000000"/>
                  </a:solidFill>
                </a:rPr>
                <a:t>IEEE Photonics Journal</a:t>
              </a:r>
              <a:r>
                <a:rPr lang="en-US" sz="1620" dirty="0">
                  <a:solidFill>
                    <a:srgbClr val="000000"/>
                  </a:solidFill>
                </a:rPr>
                <a:t> 7.5 (2015): 1-6.</a:t>
              </a:r>
            </a:p>
          </p:txBody>
        </p:sp>
      </p:grpSp>
      <p:sp>
        <p:nvSpPr>
          <p:cNvPr id="15" name="Rectangle 14">
            <a:extLst>
              <a:ext uri="{FF2B5EF4-FFF2-40B4-BE49-F238E27FC236}">
                <a16:creationId xmlns:a16="http://schemas.microsoft.com/office/drawing/2014/main" id="{466E3D49-2BB6-4999-948E-53ADC1341E5B}"/>
              </a:ext>
            </a:extLst>
          </p:cNvPr>
          <p:cNvSpPr/>
          <p:nvPr/>
        </p:nvSpPr>
        <p:spPr>
          <a:xfrm>
            <a:off x="5477804" y="2858908"/>
            <a:ext cx="2480153" cy="215444"/>
          </a:xfrm>
          <a:prstGeom prst="rect">
            <a:avLst/>
          </a:prstGeom>
        </p:spPr>
        <p:txBody>
          <a:bodyPr wrap="square">
            <a:spAutoFit/>
          </a:bodyPr>
          <a:lstStyle/>
          <a:p>
            <a:r>
              <a:rPr lang="en-US" sz="800" i="1" dirty="0">
                <a:solidFill>
                  <a:srgbClr val="0070C0"/>
                </a:solidFill>
                <a:hlinkClick r:id="rId8">
                  <a:extLst>
                    <a:ext uri="{A12FA001-AC4F-418D-AE19-62706E023703}">
                      <ahyp:hlinkClr xmlns:ahyp="http://schemas.microsoft.com/office/drawing/2018/hyperlinkcolor" val="tx"/>
                    </a:ext>
                  </a:extLst>
                </a:hlinkClick>
              </a:rPr>
              <a:t>https://www.optotune.com/laser-speckle-reducers</a:t>
            </a:r>
            <a:r>
              <a:rPr lang="en-US" sz="800" i="1" dirty="0">
                <a:solidFill>
                  <a:srgbClr val="0070C0"/>
                </a:solidFill>
              </a:rPr>
              <a:t> </a:t>
            </a:r>
          </a:p>
        </p:txBody>
      </p:sp>
    </p:spTree>
    <p:extLst>
      <p:ext uri="{BB962C8B-B14F-4D97-AF65-F5344CB8AC3E}">
        <p14:creationId xmlns:p14="http://schemas.microsoft.com/office/powerpoint/2010/main" val="11595098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C2D33-B01A-4C5D-AE25-E19D99E0530B}"/>
              </a:ext>
            </a:extLst>
          </p:cNvPr>
          <p:cNvSpPr>
            <a:spLocks noGrp="1"/>
          </p:cNvSpPr>
          <p:nvPr>
            <p:ph type="title"/>
          </p:nvPr>
        </p:nvSpPr>
        <p:spPr/>
        <p:txBody>
          <a:bodyPr/>
          <a:lstStyle/>
          <a:p>
            <a:r>
              <a:rPr lang="en-US" dirty="0"/>
              <a:t>Common Laser Architectures w/ </a:t>
            </a:r>
            <a:r>
              <a:rPr lang="en-US" dirty="0" err="1"/>
              <a:t>despeckling</a:t>
            </a:r>
            <a:endParaRPr lang="en-US" i="1" dirty="0"/>
          </a:p>
        </p:txBody>
      </p:sp>
      <p:sp>
        <p:nvSpPr>
          <p:cNvPr id="177" name="Content Placeholder 176">
            <a:extLst>
              <a:ext uri="{FF2B5EF4-FFF2-40B4-BE49-F238E27FC236}">
                <a16:creationId xmlns:a16="http://schemas.microsoft.com/office/drawing/2014/main" id="{7397E246-7BC1-4351-BEBC-4EC8A96622DD}"/>
              </a:ext>
            </a:extLst>
          </p:cNvPr>
          <p:cNvSpPr>
            <a:spLocks noGrp="1"/>
          </p:cNvSpPr>
          <p:nvPr>
            <p:ph idx="1"/>
          </p:nvPr>
        </p:nvSpPr>
        <p:spPr>
          <a:xfrm>
            <a:off x="333379" y="786357"/>
            <a:ext cx="2979790" cy="3709449"/>
          </a:xfrm>
        </p:spPr>
        <p:txBody>
          <a:bodyPr/>
          <a:lstStyle/>
          <a:p>
            <a:r>
              <a:rPr lang="en-US" sz="700" dirty="0"/>
              <a:t>In addition to spectral and polarization, speckle is mainly a function of Etendue as shown in simulations. </a:t>
            </a:r>
          </a:p>
          <a:p>
            <a:r>
              <a:rPr lang="en-US" sz="700" dirty="0"/>
              <a:t>Slower F/# optics result in higher speckle contrast.</a:t>
            </a:r>
          </a:p>
          <a:p>
            <a:r>
              <a:rPr lang="en-US" sz="700" dirty="0"/>
              <a:t>It is important to maximize the laser Etendue as uniformly as possible. (see next slide for example)</a:t>
            </a:r>
          </a:p>
          <a:p>
            <a:pPr lvl="1"/>
            <a:r>
              <a:rPr lang="en-US" sz="700" dirty="0"/>
              <a:t>Fill up illumination pupil with laser light thru diffusion methods</a:t>
            </a:r>
          </a:p>
          <a:p>
            <a:pPr lvl="2"/>
            <a:r>
              <a:rPr lang="en-US" sz="600" dirty="0"/>
              <a:t>Moving diffuser is best (</a:t>
            </a:r>
            <a:r>
              <a:rPr lang="en-US" sz="600" dirty="0" err="1"/>
              <a:t>Optotune</a:t>
            </a:r>
            <a:r>
              <a:rPr lang="en-US" sz="600" dirty="0"/>
              <a:t>, diffuser wheel)</a:t>
            </a:r>
          </a:p>
          <a:p>
            <a:pPr lvl="2"/>
            <a:r>
              <a:rPr lang="en-US" sz="600" dirty="0"/>
              <a:t>Stationary diffusers to expand spot size</a:t>
            </a:r>
          </a:p>
          <a:p>
            <a:pPr lvl="2"/>
            <a:r>
              <a:rPr lang="en-US" sz="600" dirty="0"/>
              <a:t>Rectangular and uniform diffusers better than circular Gaussian</a:t>
            </a:r>
          </a:p>
          <a:p>
            <a:endParaRPr lang="en-US" sz="800" dirty="0"/>
          </a:p>
        </p:txBody>
      </p:sp>
      <p:sp>
        <p:nvSpPr>
          <p:cNvPr id="4" name="Slide Number Placeholder 3">
            <a:extLst>
              <a:ext uri="{FF2B5EF4-FFF2-40B4-BE49-F238E27FC236}">
                <a16:creationId xmlns:a16="http://schemas.microsoft.com/office/drawing/2014/main" id="{8F701B59-C72B-4B0C-975A-F910C0CCC605}"/>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B97888F-6AF7-4263-B69D-592D8C33BAC7}" type="slidenum">
              <a:rPr kumimoji="0" lang="en-US" sz="7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700" b="0"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44" name="Group 43">
            <a:extLst>
              <a:ext uri="{FF2B5EF4-FFF2-40B4-BE49-F238E27FC236}">
                <a16:creationId xmlns:a16="http://schemas.microsoft.com/office/drawing/2014/main" id="{E76C4F7D-6543-4980-8CE6-7A8DEA069B8B}"/>
              </a:ext>
            </a:extLst>
          </p:cNvPr>
          <p:cNvGrpSpPr>
            <a:grpSpLocks noChangeAspect="1"/>
          </p:cNvGrpSpPr>
          <p:nvPr/>
        </p:nvGrpSpPr>
        <p:grpSpPr>
          <a:xfrm>
            <a:off x="3210260" y="638088"/>
            <a:ext cx="5786238" cy="1737621"/>
            <a:chOff x="100678" y="3573623"/>
            <a:chExt cx="10442495" cy="3135906"/>
          </a:xfrm>
        </p:grpSpPr>
        <p:sp>
          <p:nvSpPr>
            <p:cNvPr id="5" name="Oval 4">
              <a:extLst>
                <a:ext uri="{FF2B5EF4-FFF2-40B4-BE49-F238E27FC236}">
                  <a16:creationId xmlns:a16="http://schemas.microsoft.com/office/drawing/2014/main" id="{053E2017-85F7-48B6-844E-2A23C3BEAC72}"/>
                </a:ext>
              </a:extLst>
            </p:cNvPr>
            <p:cNvSpPr/>
            <p:nvPr/>
          </p:nvSpPr>
          <p:spPr>
            <a:xfrm>
              <a:off x="4921622" y="4865818"/>
              <a:ext cx="256401" cy="16151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4AF850DB-3765-4E9B-BCF7-D4E4EE6ED766}"/>
                </a:ext>
              </a:extLst>
            </p:cNvPr>
            <p:cNvGrpSpPr>
              <a:grpSpLocks noChangeAspect="1"/>
            </p:cNvGrpSpPr>
            <p:nvPr/>
          </p:nvGrpSpPr>
          <p:grpSpPr>
            <a:xfrm flipH="1">
              <a:off x="3487147" y="4351277"/>
              <a:ext cx="347608" cy="1587795"/>
              <a:chOff x="1731962" y="1415457"/>
              <a:chExt cx="493748" cy="2255325"/>
            </a:xfrm>
          </p:grpSpPr>
          <p:sp>
            <p:nvSpPr>
              <p:cNvPr id="7" name="Rectangle 6">
                <a:extLst>
                  <a:ext uri="{FF2B5EF4-FFF2-40B4-BE49-F238E27FC236}">
                    <a16:creationId xmlns:a16="http://schemas.microsoft.com/office/drawing/2014/main" id="{24E146E7-251C-4577-9728-7405443FDCCD}"/>
                  </a:ext>
                </a:extLst>
              </p:cNvPr>
              <p:cNvSpPr/>
              <p:nvPr/>
            </p:nvSpPr>
            <p:spPr>
              <a:xfrm>
                <a:off x="1731964" y="3309097"/>
                <a:ext cx="493746" cy="207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a:extLst>
                  <a:ext uri="{FF2B5EF4-FFF2-40B4-BE49-F238E27FC236}">
                    <a16:creationId xmlns:a16="http://schemas.microsoft.com/office/drawing/2014/main" id="{D94C9FA4-F871-46C8-B3C3-F114BE2DBB58}"/>
                  </a:ext>
                </a:extLst>
              </p:cNvPr>
              <p:cNvSpPr/>
              <p:nvPr/>
            </p:nvSpPr>
            <p:spPr>
              <a:xfrm>
                <a:off x="1731962" y="1415457"/>
                <a:ext cx="493746" cy="289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mn-ea"/>
                  <a:cs typeface="+mn-cs"/>
                </a:endParaRPr>
              </a:p>
            </p:txBody>
          </p:sp>
          <p:sp>
            <p:nvSpPr>
              <p:cNvPr id="9" name="Oval 8">
                <a:extLst>
                  <a:ext uri="{FF2B5EF4-FFF2-40B4-BE49-F238E27FC236}">
                    <a16:creationId xmlns:a16="http://schemas.microsoft.com/office/drawing/2014/main" id="{1A6ED4F7-F5F3-4C02-8201-29AFB481E9E7}"/>
                  </a:ext>
                </a:extLst>
              </p:cNvPr>
              <p:cNvSpPr/>
              <p:nvPr/>
            </p:nvSpPr>
            <p:spPr>
              <a:xfrm>
                <a:off x="1828806" y="1415457"/>
                <a:ext cx="301448" cy="2255325"/>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0" name="Group 9">
              <a:extLst>
                <a:ext uri="{FF2B5EF4-FFF2-40B4-BE49-F238E27FC236}">
                  <a16:creationId xmlns:a16="http://schemas.microsoft.com/office/drawing/2014/main" id="{55B8C4D4-28AD-4F28-B74E-F87D4C00C9BE}"/>
                </a:ext>
              </a:extLst>
            </p:cNvPr>
            <p:cNvGrpSpPr/>
            <p:nvPr/>
          </p:nvGrpSpPr>
          <p:grpSpPr>
            <a:xfrm>
              <a:off x="1894213" y="3573623"/>
              <a:ext cx="8384320" cy="2310829"/>
              <a:chOff x="1822654" y="1016227"/>
              <a:chExt cx="7130428" cy="1965239"/>
            </a:xfrm>
          </p:grpSpPr>
          <p:sp>
            <p:nvSpPr>
              <p:cNvPr id="11" name="Rectangle 10">
                <a:extLst>
                  <a:ext uri="{FF2B5EF4-FFF2-40B4-BE49-F238E27FC236}">
                    <a16:creationId xmlns:a16="http://schemas.microsoft.com/office/drawing/2014/main" id="{75B11E88-B17F-4778-86A4-1F13301FC23D}"/>
                  </a:ext>
                </a:extLst>
              </p:cNvPr>
              <p:cNvSpPr/>
              <p:nvPr/>
            </p:nvSpPr>
            <p:spPr>
              <a:xfrm>
                <a:off x="4647362" y="2178770"/>
                <a:ext cx="1678075" cy="296426"/>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mn-ea"/>
                  <a:cs typeface="+mn-cs"/>
                </a:endParaRPr>
              </a:p>
            </p:txBody>
          </p:sp>
          <p:sp>
            <p:nvSpPr>
              <p:cNvPr id="12" name="TextBox 11">
                <a:extLst>
                  <a:ext uri="{FF2B5EF4-FFF2-40B4-BE49-F238E27FC236}">
                    <a16:creationId xmlns:a16="http://schemas.microsoft.com/office/drawing/2014/main" id="{ED1D598D-86ED-4767-8FFA-398FE3E248FE}"/>
                  </a:ext>
                </a:extLst>
              </p:cNvPr>
              <p:cNvSpPr txBox="1"/>
              <p:nvPr/>
            </p:nvSpPr>
            <p:spPr>
              <a:xfrm>
                <a:off x="1822654" y="1016227"/>
                <a:ext cx="1083896" cy="614094"/>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000000"/>
                    </a:solidFill>
                    <a:effectLst/>
                    <a:uLnTx/>
                    <a:uFillTx/>
                    <a:latin typeface="Arial" charset="0"/>
                    <a:ea typeface="+mn-ea"/>
                    <a:cs typeface="+mn-cs"/>
                  </a:rPr>
                  <a:t>Static Diffuser – expands spot size at tunnel (spatial diversity)</a:t>
                </a:r>
              </a:p>
            </p:txBody>
          </p:sp>
          <p:cxnSp>
            <p:nvCxnSpPr>
              <p:cNvPr id="13" name="Straight Connector 12">
                <a:extLst>
                  <a:ext uri="{FF2B5EF4-FFF2-40B4-BE49-F238E27FC236}">
                    <a16:creationId xmlns:a16="http://schemas.microsoft.com/office/drawing/2014/main" id="{C028D893-3358-466C-AD18-DBECF853A893}"/>
                  </a:ext>
                </a:extLst>
              </p:cNvPr>
              <p:cNvCxnSpPr>
                <a:cxnSpLocks/>
                <a:endCxn id="9" idx="7"/>
              </p:cNvCxnSpPr>
              <p:nvPr/>
            </p:nvCxnSpPr>
            <p:spPr>
              <a:xfrm flipV="1">
                <a:off x="2024742" y="1875333"/>
                <a:ext cx="1236203" cy="51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DEF265F-7F68-4D7A-A827-4C877CF764E7}"/>
                  </a:ext>
                </a:extLst>
              </p:cNvPr>
              <p:cNvCxnSpPr>
                <a:cxnSpLocks/>
              </p:cNvCxnSpPr>
              <p:nvPr/>
            </p:nvCxnSpPr>
            <p:spPr>
              <a:xfrm>
                <a:off x="2019717" y="2824039"/>
                <a:ext cx="12412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9FF2872-7548-473C-BB6A-66685B197AAA}"/>
                  </a:ext>
                </a:extLst>
              </p:cNvPr>
              <p:cNvCxnSpPr/>
              <p:nvPr/>
            </p:nvCxnSpPr>
            <p:spPr>
              <a:xfrm>
                <a:off x="2019717" y="2329523"/>
                <a:ext cx="2627645" cy="0"/>
              </a:xfrm>
              <a:prstGeom prst="line">
                <a:avLst/>
              </a:prstGeom>
              <a:ln w="31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35CE779-74DE-45C3-9E06-AAB2C86F8FB7}"/>
                  </a:ext>
                </a:extLst>
              </p:cNvPr>
              <p:cNvCxnSpPr>
                <a:cxnSpLocks/>
                <a:stCxn id="9" idx="7"/>
                <a:endCxn id="5" idx="7"/>
              </p:cNvCxnSpPr>
              <p:nvPr/>
            </p:nvCxnSpPr>
            <p:spPr>
              <a:xfrm>
                <a:off x="3260945" y="1875333"/>
                <a:ext cx="1322484" cy="4409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FFF7542-A10A-4E01-9C35-E650D2350BD8}"/>
                  </a:ext>
                </a:extLst>
              </p:cNvPr>
              <p:cNvCxnSpPr>
                <a:cxnSpLocks/>
                <a:stCxn id="9" idx="5"/>
                <a:endCxn id="11" idx="1"/>
              </p:cNvCxnSpPr>
              <p:nvPr/>
            </p:nvCxnSpPr>
            <p:spPr>
              <a:xfrm flipV="1">
                <a:off x="3260945" y="2326984"/>
                <a:ext cx="1386417" cy="5031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4C84313-2B66-458E-BE75-C64A180A47FA}"/>
                  </a:ext>
                </a:extLst>
              </p:cNvPr>
              <p:cNvSpPr txBox="1"/>
              <p:nvPr/>
            </p:nvSpPr>
            <p:spPr>
              <a:xfrm>
                <a:off x="4019309" y="1347621"/>
                <a:ext cx="1158943" cy="614094"/>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000000"/>
                    </a:solidFill>
                    <a:effectLst/>
                    <a:uLnTx/>
                    <a:uFillTx/>
                    <a:latin typeface="Arial" charset="0"/>
                    <a:ea typeface="+mn-ea"/>
                    <a:cs typeface="+mn-cs"/>
                  </a:rPr>
                  <a:t>Moving diffuser – expands light within pupil (angular diversity) </a:t>
                </a:r>
                <a:endParaRPr kumimoji="0" lang="en-US" sz="1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 name="TextBox 18">
                <a:extLst>
                  <a:ext uri="{FF2B5EF4-FFF2-40B4-BE49-F238E27FC236}">
                    <a16:creationId xmlns:a16="http://schemas.microsoft.com/office/drawing/2014/main" id="{99E1B5F2-C90E-4F3C-AE7E-2DFFD632B927}"/>
                  </a:ext>
                </a:extLst>
              </p:cNvPr>
              <p:cNvSpPr txBox="1"/>
              <p:nvPr/>
            </p:nvSpPr>
            <p:spPr>
              <a:xfrm>
                <a:off x="5953346" y="1068569"/>
                <a:ext cx="1064054" cy="614094"/>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000000"/>
                    </a:solidFill>
                    <a:effectLst/>
                    <a:uLnTx/>
                    <a:uFillTx/>
                    <a:latin typeface="Arial" charset="0"/>
                    <a:ea typeface="+mn-ea"/>
                    <a:cs typeface="+mn-cs"/>
                  </a:rPr>
                  <a:t>Optional static diffuser – helps homogenize light within pupil</a:t>
                </a:r>
                <a:endParaRPr kumimoji="0" lang="en-US" sz="100" b="0" i="0" u="none" strike="noStrike" kern="1200" cap="none" spc="0" normalizeH="0" baseline="0" noProof="0" dirty="0">
                  <a:ln>
                    <a:noFill/>
                  </a:ln>
                  <a:solidFill>
                    <a:srgbClr val="000000"/>
                  </a:solidFill>
                  <a:effectLst/>
                  <a:uLnTx/>
                  <a:uFillTx/>
                  <a:latin typeface="Arial" charset="0"/>
                  <a:ea typeface="+mn-ea"/>
                  <a:cs typeface="+mn-cs"/>
                </a:endParaRPr>
              </a:p>
            </p:txBody>
          </p:sp>
          <p:grpSp>
            <p:nvGrpSpPr>
              <p:cNvPr id="20" name="Group 19">
                <a:extLst>
                  <a:ext uri="{FF2B5EF4-FFF2-40B4-BE49-F238E27FC236}">
                    <a16:creationId xmlns:a16="http://schemas.microsoft.com/office/drawing/2014/main" id="{64AB2F89-845C-4595-9DD1-7BEDF4500EE3}"/>
                  </a:ext>
                </a:extLst>
              </p:cNvPr>
              <p:cNvGrpSpPr/>
              <p:nvPr/>
            </p:nvGrpSpPr>
            <p:grpSpPr>
              <a:xfrm rot="10800000">
                <a:off x="6325437" y="1723249"/>
                <a:ext cx="2627645" cy="1258217"/>
                <a:chOff x="4688262" y="2758224"/>
                <a:chExt cx="2627645" cy="1258217"/>
              </a:xfrm>
            </p:grpSpPr>
            <p:grpSp>
              <p:nvGrpSpPr>
                <p:cNvPr id="21" name="Group 20">
                  <a:extLst>
                    <a:ext uri="{FF2B5EF4-FFF2-40B4-BE49-F238E27FC236}">
                      <a16:creationId xmlns:a16="http://schemas.microsoft.com/office/drawing/2014/main" id="{B765BDD9-3EF5-4FDE-93B3-29E593612BA2}"/>
                    </a:ext>
                  </a:extLst>
                </p:cNvPr>
                <p:cNvGrpSpPr>
                  <a:grpSpLocks noChangeAspect="1"/>
                </p:cNvGrpSpPr>
                <p:nvPr/>
              </p:nvGrpSpPr>
              <p:grpSpPr>
                <a:xfrm flipH="1">
                  <a:off x="5845906" y="2758224"/>
                  <a:ext cx="295623" cy="1258217"/>
                  <a:chOff x="1731962" y="1415457"/>
                  <a:chExt cx="493748" cy="2101466"/>
                </a:xfrm>
              </p:grpSpPr>
              <p:sp>
                <p:nvSpPr>
                  <p:cNvPr id="27" name="Oval 26">
                    <a:extLst>
                      <a:ext uri="{FF2B5EF4-FFF2-40B4-BE49-F238E27FC236}">
                        <a16:creationId xmlns:a16="http://schemas.microsoft.com/office/drawing/2014/main" id="{68286BD4-8ECA-4D3F-A9C9-44C58170CA47}"/>
                      </a:ext>
                    </a:extLst>
                  </p:cNvPr>
                  <p:cNvSpPr/>
                  <p:nvPr/>
                </p:nvSpPr>
                <p:spPr>
                  <a:xfrm>
                    <a:off x="1828802" y="1491731"/>
                    <a:ext cx="301449" cy="2025192"/>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A913A56B-BA03-4BF0-A8D2-8ECB7001959E}"/>
                      </a:ext>
                    </a:extLst>
                  </p:cNvPr>
                  <p:cNvSpPr/>
                  <p:nvPr/>
                </p:nvSpPr>
                <p:spPr>
                  <a:xfrm>
                    <a:off x="1731964" y="3309097"/>
                    <a:ext cx="493746" cy="207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6D6F854F-DF58-4EC9-9AFA-9739BD7891AC}"/>
                      </a:ext>
                    </a:extLst>
                  </p:cNvPr>
                  <p:cNvSpPr/>
                  <p:nvPr/>
                </p:nvSpPr>
                <p:spPr>
                  <a:xfrm>
                    <a:off x="1731962" y="1415457"/>
                    <a:ext cx="493746" cy="289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mn-ea"/>
                      <a:cs typeface="+mn-cs"/>
                    </a:endParaRPr>
                  </a:p>
                </p:txBody>
              </p:sp>
            </p:grpSp>
            <p:cxnSp>
              <p:nvCxnSpPr>
                <p:cNvPr id="22" name="Straight Connector 21">
                  <a:extLst>
                    <a:ext uri="{FF2B5EF4-FFF2-40B4-BE49-F238E27FC236}">
                      <a16:creationId xmlns:a16="http://schemas.microsoft.com/office/drawing/2014/main" id="{E184064B-21EA-44B1-8E9D-012DF8E10EED}"/>
                    </a:ext>
                  </a:extLst>
                </p:cNvPr>
                <p:cNvCxnSpPr>
                  <a:endCxn id="27" idx="7"/>
                </p:cNvCxnSpPr>
                <p:nvPr/>
              </p:nvCxnSpPr>
              <p:spPr>
                <a:xfrm>
                  <a:off x="4693287" y="2981466"/>
                  <a:ext cx="12362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DA68AA5-0FAB-41A9-9E79-206B297D2390}"/>
                    </a:ext>
                  </a:extLst>
                </p:cNvPr>
                <p:cNvCxnSpPr>
                  <a:endCxn id="27" idx="5"/>
                </p:cNvCxnSpPr>
                <p:nvPr/>
              </p:nvCxnSpPr>
              <p:spPr>
                <a:xfrm>
                  <a:off x="4688262" y="3835519"/>
                  <a:ext cx="1241230" cy="33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21F2806-3D1E-4BC3-BB0C-DDB6A8CE13CE}"/>
                    </a:ext>
                  </a:extLst>
                </p:cNvPr>
                <p:cNvCxnSpPr/>
                <p:nvPr/>
              </p:nvCxnSpPr>
              <p:spPr>
                <a:xfrm>
                  <a:off x="4688262" y="3410166"/>
                  <a:ext cx="2627645" cy="0"/>
                </a:xfrm>
                <a:prstGeom prst="line">
                  <a:avLst/>
                </a:prstGeom>
                <a:ln w="31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AD1EB4F-DCF3-41A9-845E-976D58CC7C78}"/>
                    </a:ext>
                  </a:extLst>
                </p:cNvPr>
                <p:cNvCxnSpPr>
                  <a:stCxn id="27" idx="7"/>
                </p:cNvCxnSpPr>
                <p:nvPr/>
              </p:nvCxnSpPr>
              <p:spPr>
                <a:xfrm>
                  <a:off x="5929492" y="2981466"/>
                  <a:ext cx="1386415" cy="4287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8AF9D67-A89D-4CDD-B3CF-DE063D150067}"/>
                    </a:ext>
                  </a:extLst>
                </p:cNvPr>
                <p:cNvCxnSpPr>
                  <a:stCxn id="27" idx="5"/>
                </p:cNvCxnSpPr>
                <p:nvPr/>
              </p:nvCxnSpPr>
              <p:spPr>
                <a:xfrm flipV="1">
                  <a:off x="5929492" y="3410167"/>
                  <a:ext cx="1386415" cy="4287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0" name="Rectangle 29">
              <a:extLst>
                <a:ext uri="{FF2B5EF4-FFF2-40B4-BE49-F238E27FC236}">
                  <a16:creationId xmlns:a16="http://schemas.microsoft.com/office/drawing/2014/main" id="{F2CBAC78-DD33-4D0F-84AC-789A1C7AD4DA}"/>
                </a:ext>
              </a:extLst>
            </p:cNvPr>
            <p:cNvSpPr/>
            <p:nvPr/>
          </p:nvSpPr>
          <p:spPr>
            <a:xfrm>
              <a:off x="2481871" y="4422712"/>
              <a:ext cx="60959" cy="1384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mn-ea"/>
                <a:cs typeface="+mn-cs"/>
              </a:endParaRPr>
            </a:p>
          </p:txBody>
        </p:sp>
        <p:sp>
          <p:nvSpPr>
            <p:cNvPr id="31" name="TextBox 30">
              <a:extLst>
                <a:ext uri="{FF2B5EF4-FFF2-40B4-BE49-F238E27FC236}">
                  <a16:creationId xmlns:a16="http://schemas.microsoft.com/office/drawing/2014/main" id="{3E34A379-0302-4BAC-BF1A-6172121F0AAD}"/>
                </a:ext>
              </a:extLst>
            </p:cNvPr>
            <p:cNvSpPr txBox="1"/>
            <p:nvPr/>
          </p:nvSpPr>
          <p:spPr>
            <a:xfrm>
              <a:off x="100678" y="4525084"/>
              <a:ext cx="1635257" cy="1277531"/>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rPr>
                <a:t>Common illumination despeckling layout:</a:t>
              </a:r>
            </a:p>
          </p:txBody>
        </p:sp>
        <p:sp>
          <p:nvSpPr>
            <p:cNvPr id="32" name="Oval 31">
              <a:extLst>
                <a:ext uri="{FF2B5EF4-FFF2-40B4-BE49-F238E27FC236}">
                  <a16:creationId xmlns:a16="http://schemas.microsoft.com/office/drawing/2014/main" id="{81550124-AC6C-4B31-836F-F586EC6B10E7}"/>
                </a:ext>
              </a:extLst>
            </p:cNvPr>
            <p:cNvSpPr/>
            <p:nvPr/>
          </p:nvSpPr>
          <p:spPr>
            <a:xfrm>
              <a:off x="5018826" y="5577555"/>
              <a:ext cx="68609" cy="22948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mn-ea"/>
                <a:cs typeface="+mn-cs"/>
              </a:endParaRPr>
            </a:p>
          </p:txBody>
        </p:sp>
        <p:sp>
          <p:nvSpPr>
            <p:cNvPr id="33" name="Arrow: Curved Up 32">
              <a:extLst>
                <a:ext uri="{FF2B5EF4-FFF2-40B4-BE49-F238E27FC236}">
                  <a16:creationId xmlns:a16="http://schemas.microsoft.com/office/drawing/2014/main" id="{008D3B91-4865-4AFF-9B43-E47AA3ECC769}"/>
                </a:ext>
              </a:extLst>
            </p:cNvPr>
            <p:cNvSpPr/>
            <p:nvPr/>
          </p:nvSpPr>
          <p:spPr>
            <a:xfrm rot="20425578">
              <a:off x="5033369" y="6540817"/>
              <a:ext cx="227315" cy="168712"/>
            </a:xfrm>
            <a:prstGeom prst="curved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mn-ea"/>
                <a:cs typeface="+mn-cs"/>
              </a:endParaRPr>
            </a:p>
          </p:txBody>
        </p:sp>
        <p:sp>
          <p:nvSpPr>
            <p:cNvPr id="34" name="Rectangle 33">
              <a:extLst>
                <a:ext uri="{FF2B5EF4-FFF2-40B4-BE49-F238E27FC236}">
                  <a16:creationId xmlns:a16="http://schemas.microsoft.com/office/drawing/2014/main" id="{7ADF4479-F340-47B7-96C7-B51C6A8C9031}"/>
                </a:ext>
              </a:extLst>
            </p:cNvPr>
            <p:cNvSpPr/>
            <p:nvPr/>
          </p:nvSpPr>
          <p:spPr>
            <a:xfrm>
              <a:off x="7249947" y="4610260"/>
              <a:ext cx="60959" cy="9966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mn-ea"/>
                <a:cs typeface="+mn-cs"/>
              </a:endParaRPr>
            </a:p>
          </p:txBody>
        </p:sp>
        <p:sp>
          <p:nvSpPr>
            <p:cNvPr id="35" name="Arrow: Right 34">
              <a:extLst>
                <a:ext uri="{FF2B5EF4-FFF2-40B4-BE49-F238E27FC236}">
                  <a16:creationId xmlns:a16="http://schemas.microsoft.com/office/drawing/2014/main" id="{66A6A3EF-2AE2-4E63-888C-DD4BDB23DFB5}"/>
                </a:ext>
              </a:extLst>
            </p:cNvPr>
            <p:cNvSpPr/>
            <p:nvPr/>
          </p:nvSpPr>
          <p:spPr>
            <a:xfrm>
              <a:off x="9150807" y="4851782"/>
              <a:ext cx="1392366" cy="540502"/>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a:ea typeface="+mn-ea"/>
                  <a:cs typeface="+mn-cs"/>
                </a:rPr>
                <a:t>To DMD</a:t>
              </a:r>
            </a:p>
          </p:txBody>
        </p:sp>
        <p:cxnSp>
          <p:nvCxnSpPr>
            <p:cNvPr id="36" name="Straight Connector 35">
              <a:extLst>
                <a:ext uri="{FF2B5EF4-FFF2-40B4-BE49-F238E27FC236}">
                  <a16:creationId xmlns:a16="http://schemas.microsoft.com/office/drawing/2014/main" id="{7F0F225E-5886-4E31-AA30-CD7D4A5C9D7F}"/>
                </a:ext>
              </a:extLst>
            </p:cNvPr>
            <p:cNvCxnSpPr>
              <a:cxnSpLocks/>
              <a:endCxn id="9" idx="0"/>
            </p:cNvCxnSpPr>
            <p:nvPr/>
          </p:nvCxnSpPr>
          <p:spPr>
            <a:xfrm flipV="1">
              <a:off x="2537421" y="4351277"/>
              <a:ext cx="1123041" cy="247251"/>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E8C0DCA-0FE9-4026-8D92-543568EAA705}"/>
                </a:ext>
              </a:extLst>
            </p:cNvPr>
            <p:cNvCxnSpPr>
              <a:cxnSpLocks/>
              <a:stCxn id="9" idx="0"/>
            </p:cNvCxnSpPr>
            <p:nvPr/>
          </p:nvCxnSpPr>
          <p:spPr>
            <a:xfrm>
              <a:off x="3660462" y="4351278"/>
              <a:ext cx="1544012" cy="610453"/>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CB08B37-51BA-40CE-BB12-59C6C09B7FF6}"/>
                </a:ext>
              </a:extLst>
            </p:cNvPr>
            <p:cNvCxnSpPr>
              <a:cxnSpLocks/>
              <a:stCxn id="9" idx="4"/>
            </p:cNvCxnSpPr>
            <p:nvPr/>
          </p:nvCxnSpPr>
          <p:spPr>
            <a:xfrm flipV="1">
              <a:off x="3660462" y="5289155"/>
              <a:ext cx="1544012" cy="64991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AAED5CD-CFE7-4F97-B51A-E58AEFB889AE}"/>
                </a:ext>
              </a:extLst>
            </p:cNvPr>
            <p:cNvCxnSpPr>
              <a:cxnSpLocks/>
              <a:endCxn id="9" idx="4"/>
            </p:cNvCxnSpPr>
            <p:nvPr/>
          </p:nvCxnSpPr>
          <p:spPr>
            <a:xfrm>
              <a:off x="2623829" y="5684440"/>
              <a:ext cx="1036633" cy="254633"/>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1F40BB52-E052-40FD-A953-536FFC715577}"/>
                </a:ext>
              </a:extLst>
            </p:cNvPr>
            <p:cNvSpPr txBox="1"/>
            <p:nvPr/>
          </p:nvSpPr>
          <p:spPr>
            <a:xfrm>
              <a:off x="3109731" y="4341120"/>
              <a:ext cx="324361" cy="361042"/>
            </a:xfrm>
            <a:prstGeom prst="rect">
              <a:avLst/>
            </a:prstGeom>
            <a:no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l-GR" sz="700" b="0" i="0" u="none" strike="noStrike" kern="1200" cap="none" spc="0" normalizeH="0" baseline="0" noProof="0" dirty="0">
                  <a:ln>
                    <a:noFill/>
                  </a:ln>
                  <a:solidFill>
                    <a:srgbClr val="000000"/>
                  </a:solidFill>
                  <a:effectLst/>
                  <a:uLnTx/>
                  <a:uFillTx/>
                  <a:latin typeface="Arial" charset="0"/>
                  <a:ea typeface="+mn-ea"/>
                  <a:cs typeface="+mn-cs"/>
                </a:rPr>
                <a:t>θ</a:t>
              </a:r>
              <a:endParaRPr kumimoji="0" lang="en-US" sz="700" b="0" i="0" u="none" strike="noStrike" kern="1200" cap="none" spc="0" normalizeH="0" baseline="0" noProof="0" dirty="0">
                <a:ln>
                  <a:noFill/>
                </a:ln>
                <a:solidFill>
                  <a:srgbClr val="000000"/>
                </a:solidFill>
                <a:effectLst/>
                <a:uLnTx/>
                <a:uFillTx/>
                <a:latin typeface="Arial" charset="0"/>
                <a:ea typeface="+mn-ea"/>
                <a:cs typeface="+mn-cs"/>
              </a:endParaRPr>
            </a:p>
          </p:txBody>
        </p:sp>
        <p:cxnSp>
          <p:nvCxnSpPr>
            <p:cNvPr id="41" name="Straight Connector 40">
              <a:extLst>
                <a:ext uri="{FF2B5EF4-FFF2-40B4-BE49-F238E27FC236}">
                  <a16:creationId xmlns:a16="http://schemas.microsoft.com/office/drawing/2014/main" id="{7835F076-8671-4AFB-A87A-7D0FFE2C9CAC}"/>
                </a:ext>
              </a:extLst>
            </p:cNvPr>
            <p:cNvCxnSpPr>
              <a:cxnSpLocks/>
            </p:cNvCxnSpPr>
            <p:nvPr/>
          </p:nvCxnSpPr>
          <p:spPr>
            <a:xfrm flipV="1">
              <a:off x="5145400" y="4907708"/>
              <a:ext cx="238984" cy="213445"/>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05FAFE2-84CC-4245-B47C-75F380BBAD6C}"/>
                </a:ext>
              </a:extLst>
            </p:cNvPr>
            <p:cNvCxnSpPr>
              <a:cxnSpLocks/>
              <a:stCxn id="5" idx="7"/>
            </p:cNvCxnSpPr>
            <p:nvPr/>
          </p:nvCxnSpPr>
          <p:spPr>
            <a:xfrm>
              <a:off x="5140473" y="5102347"/>
              <a:ext cx="273544" cy="18352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8D294571-B170-47DD-AD9F-C1F8A57764EF}"/>
                </a:ext>
              </a:extLst>
            </p:cNvPr>
            <p:cNvSpPr txBox="1"/>
            <p:nvPr/>
          </p:nvSpPr>
          <p:spPr>
            <a:xfrm>
              <a:off x="5514506" y="4930211"/>
              <a:ext cx="1663134" cy="41658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Light Tunnel</a:t>
              </a:r>
            </a:p>
          </p:txBody>
        </p:sp>
      </p:grpSp>
      <p:grpSp>
        <p:nvGrpSpPr>
          <p:cNvPr id="45" name="Group 44">
            <a:extLst>
              <a:ext uri="{FF2B5EF4-FFF2-40B4-BE49-F238E27FC236}">
                <a16:creationId xmlns:a16="http://schemas.microsoft.com/office/drawing/2014/main" id="{BCD836CC-CB21-468D-94C0-71B920A10079}"/>
              </a:ext>
            </a:extLst>
          </p:cNvPr>
          <p:cNvGrpSpPr/>
          <p:nvPr/>
        </p:nvGrpSpPr>
        <p:grpSpPr>
          <a:xfrm>
            <a:off x="321089" y="2778098"/>
            <a:ext cx="3686254" cy="1399042"/>
            <a:chOff x="2470984" y="1058537"/>
            <a:chExt cx="7541110" cy="2862072"/>
          </a:xfrm>
        </p:grpSpPr>
        <p:sp>
          <p:nvSpPr>
            <p:cNvPr id="46" name="Oval 45">
              <a:extLst>
                <a:ext uri="{FF2B5EF4-FFF2-40B4-BE49-F238E27FC236}">
                  <a16:creationId xmlns:a16="http://schemas.microsoft.com/office/drawing/2014/main" id="{2C21E7AD-4294-44D5-8089-CC3DEE17058A}"/>
                </a:ext>
              </a:extLst>
            </p:cNvPr>
            <p:cNvSpPr/>
            <p:nvPr/>
          </p:nvSpPr>
          <p:spPr>
            <a:xfrm>
              <a:off x="5584562" y="2076898"/>
              <a:ext cx="256401" cy="16151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mn-ea"/>
                <a:cs typeface="+mn-cs"/>
              </a:endParaRPr>
            </a:p>
          </p:txBody>
        </p:sp>
        <p:grpSp>
          <p:nvGrpSpPr>
            <p:cNvPr id="47" name="Group 46">
              <a:extLst>
                <a:ext uri="{FF2B5EF4-FFF2-40B4-BE49-F238E27FC236}">
                  <a16:creationId xmlns:a16="http://schemas.microsoft.com/office/drawing/2014/main" id="{338EC31E-F7DA-4FA0-9A86-856234A8F72F}"/>
                </a:ext>
              </a:extLst>
            </p:cNvPr>
            <p:cNvGrpSpPr>
              <a:grpSpLocks noChangeAspect="1"/>
            </p:cNvGrpSpPr>
            <p:nvPr/>
          </p:nvGrpSpPr>
          <p:grpSpPr>
            <a:xfrm flipH="1">
              <a:off x="4150087" y="1562357"/>
              <a:ext cx="347608" cy="1587795"/>
              <a:chOff x="1731962" y="1415457"/>
              <a:chExt cx="493748" cy="2255325"/>
            </a:xfrm>
          </p:grpSpPr>
          <p:sp>
            <p:nvSpPr>
              <p:cNvPr id="113" name="Rectangle 112">
                <a:extLst>
                  <a:ext uri="{FF2B5EF4-FFF2-40B4-BE49-F238E27FC236}">
                    <a16:creationId xmlns:a16="http://schemas.microsoft.com/office/drawing/2014/main" id="{7FD541EA-AE2C-47A4-8D1F-1448545776B5}"/>
                  </a:ext>
                </a:extLst>
              </p:cNvPr>
              <p:cNvSpPr/>
              <p:nvPr/>
            </p:nvSpPr>
            <p:spPr>
              <a:xfrm>
                <a:off x="1731964" y="3309097"/>
                <a:ext cx="493746" cy="207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mn-ea"/>
                  <a:cs typeface="+mn-cs"/>
                </a:endParaRPr>
              </a:p>
            </p:txBody>
          </p:sp>
          <p:sp>
            <p:nvSpPr>
              <p:cNvPr id="114" name="Rectangle 113">
                <a:extLst>
                  <a:ext uri="{FF2B5EF4-FFF2-40B4-BE49-F238E27FC236}">
                    <a16:creationId xmlns:a16="http://schemas.microsoft.com/office/drawing/2014/main" id="{FE1CA488-2BCF-4BD4-9759-D4581E0845F5}"/>
                  </a:ext>
                </a:extLst>
              </p:cNvPr>
              <p:cNvSpPr/>
              <p:nvPr/>
            </p:nvSpPr>
            <p:spPr>
              <a:xfrm>
                <a:off x="1731962" y="1415457"/>
                <a:ext cx="493746" cy="289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mn-ea"/>
                  <a:cs typeface="+mn-cs"/>
                </a:endParaRPr>
              </a:p>
            </p:txBody>
          </p:sp>
          <p:sp>
            <p:nvSpPr>
              <p:cNvPr id="115" name="Oval 114">
                <a:extLst>
                  <a:ext uri="{FF2B5EF4-FFF2-40B4-BE49-F238E27FC236}">
                    <a16:creationId xmlns:a16="http://schemas.microsoft.com/office/drawing/2014/main" id="{FE952CF1-534B-4D0B-A82B-11B766016F59}"/>
                  </a:ext>
                </a:extLst>
              </p:cNvPr>
              <p:cNvSpPr/>
              <p:nvPr/>
            </p:nvSpPr>
            <p:spPr>
              <a:xfrm>
                <a:off x="1828806" y="1415457"/>
                <a:ext cx="301448" cy="2255325"/>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mn-ea"/>
                  <a:cs typeface="+mn-cs"/>
                </a:endParaRPr>
              </a:p>
            </p:txBody>
          </p:sp>
        </p:grpSp>
        <p:sp>
          <p:nvSpPr>
            <p:cNvPr id="48" name="TextBox 47">
              <a:extLst>
                <a:ext uri="{FF2B5EF4-FFF2-40B4-BE49-F238E27FC236}">
                  <a16:creationId xmlns:a16="http://schemas.microsoft.com/office/drawing/2014/main" id="{7612694E-B3F8-4AEE-93E1-017F7DDC82C0}"/>
                </a:ext>
              </a:extLst>
            </p:cNvPr>
            <p:cNvSpPr txBox="1"/>
            <p:nvPr/>
          </p:nvSpPr>
          <p:spPr>
            <a:xfrm>
              <a:off x="2470984" y="1058537"/>
              <a:ext cx="1528326" cy="661111"/>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000000"/>
                  </a:solidFill>
                  <a:effectLst/>
                  <a:uLnTx/>
                  <a:uFillTx/>
                  <a:latin typeface="Arial" charset="0"/>
                  <a:ea typeface="+mn-ea"/>
                  <a:cs typeface="+mn-cs"/>
                </a:rPr>
                <a:t>Static Diffuser – spatial diversity, necessary?</a:t>
              </a:r>
            </a:p>
          </p:txBody>
        </p:sp>
        <p:cxnSp>
          <p:nvCxnSpPr>
            <p:cNvPr id="49" name="Straight Connector 48">
              <a:extLst>
                <a:ext uri="{FF2B5EF4-FFF2-40B4-BE49-F238E27FC236}">
                  <a16:creationId xmlns:a16="http://schemas.microsoft.com/office/drawing/2014/main" id="{8413E8B6-76B9-4B16-86AE-D29AF69AC323}"/>
                </a:ext>
              </a:extLst>
            </p:cNvPr>
            <p:cNvCxnSpPr>
              <a:cxnSpLocks/>
              <a:endCxn id="115" idx="7"/>
            </p:cNvCxnSpPr>
            <p:nvPr/>
          </p:nvCxnSpPr>
          <p:spPr>
            <a:xfrm flipV="1">
              <a:off x="2794778" y="1794884"/>
              <a:ext cx="1453590" cy="60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5EA823D-0BFD-4A20-AE88-9EA153DC623C}"/>
                </a:ext>
              </a:extLst>
            </p:cNvPr>
            <p:cNvCxnSpPr>
              <a:cxnSpLocks/>
            </p:cNvCxnSpPr>
            <p:nvPr/>
          </p:nvCxnSpPr>
          <p:spPr>
            <a:xfrm>
              <a:off x="2788870" y="2910421"/>
              <a:ext cx="14594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3D935A4-A6AA-41C2-950D-C1ECB545B17C}"/>
                </a:ext>
              </a:extLst>
            </p:cNvPr>
            <p:cNvCxnSpPr>
              <a:cxnSpLocks/>
            </p:cNvCxnSpPr>
            <p:nvPr/>
          </p:nvCxnSpPr>
          <p:spPr>
            <a:xfrm>
              <a:off x="2788870" y="2328944"/>
              <a:ext cx="7223224" cy="4168"/>
            </a:xfrm>
            <a:prstGeom prst="line">
              <a:avLst/>
            </a:prstGeom>
            <a:ln w="31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00A18CD-9B7B-4F6E-B632-C187806FB91E}"/>
                </a:ext>
              </a:extLst>
            </p:cNvPr>
            <p:cNvCxnSpPr>
              <a:cxnSpLocks/>
              <a:stCxn id="115" idx="7"/>
              <a:endCxn id="46" idx="7"/>
            </p:cNvCxnSpPr>
            <p:nvPr/>
          </p:nvCxnSpPr>
          <p:spPr>
            <a:xfrm>
              <a:off x="4248370" y="1794884"/>
              <a:ext cx="1555044" cy="5185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A75CD32-F552-40B9-B20A-B66051B72F4B}"/>
                </a:ext>
              </a:extLst>
            </p:cNvPr>
            <p:cNvCxnSpPr>
              <a:cxnSpLocks/>
              <a:stCxn id="115" idx="5"/>
            </p:cNvCxnSpPr>
            <p:nvPr/>
          </p:nvCxnSpPr>
          <p:spPr>
            <a:xfrm flipV="1">
              <a:off x="4248369" y="2325958"/>
              <a:ext cx="1630220" cy="5916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83E4E9C0-82DC-4298-AFF5-ADA9FE881E8F}"/>
                </a:ext>
              </a:extLst>
            </p:cNvPr>
            <p:cNvSpPr txBox="1"/>
            <p:nvPr/>
          </p:nvSpPr>
          <p:spPr>
            <a:xfrm>
              <a:off x="5032268" y="1403207"/>
              <a:ext cx="1362744" cy="503703"/>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000000"/>
                  </a:solidFill>
                  <a:effectLst/>
                  <a:uLnTx/>
                  <a:uFillTx/>
                  <a:latin typeface="Arial" charset="0"/>
                  <a:ea typeface="+mn-ea"/>
                  <a:cs typeface="+mn-cs"/>
                </a:rPr>
                <a:t>Moving diffuser –angular diversity </a:t>
              </a:r>
              <a:endParaRPr kumimoji="0" lang="en-US" sz="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5" name="TextBox 54">
              <a:extLst>
                <a:ext uri="{FF2B5EF4-FFF2-40B4-BE49-F238E27FC236}">
                  <a16:creationId xmlns:a16="http://schemas.microsoft.com/office/drawing/2014/main" id="{44CD6740-0EB2-4B41-814F-8D9776E4A4C8}"/>
                </a:ext>
              </a:extLst>
            </p:cNvPr>
            <p:cNvSpPr txBox="1"/>
            <p:nvPr/>
          </p:nvSpPr>
          <p:spPr>
            <a:xfrm>
              <a:off x="7174434" y="1216218"/>
              <a:ext cx="909940" cy="503703"/>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000000"/>
                  </a:solidFill>
                  <a:effectLst/>
                  <a:uLnTx/>
                  <a:uFillTx/>
                  <a:latin typeface="Arial" charset="0"/>
                  <a:ea typeface="+mn-ea"/>
                  <a:cs typeface="+mn-cs"/>
                </a:rPr>
                <a:t>Fly’s eye array</a:t>
              </a:r>
              <a:endParaRPr kumimoji="0" lang="en-US" sz="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6" name="Rectangle 55">
              <a:extLst>
                <a:ext uri="{FF2B5EF4-FFF2-40B4-BE49-F238E27FC236}">
                  <a16:creationId xmlns:a16="http://schemas.microsoft.com/office/drawing/2014/main" id="{ADE31F0F-904E-45C7-A4C2-6053CBD59B49}"/>
                </a:ext>
              </a:extLst>
            </p:cNvPr>
            <p:cNvSpPr/>
            <p:nvPr/>
          </p:nvSpPr>
          <p:spPr>
            <a:xfrm>
              <a:off x="3144811" y="1633792"/>
              <a:ext cx="60959" cy="1384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mn-ea"/>
                <a:cs typeface="+mn-cs"/>
              </a:endParaRPr>
            </a:p>
          </p:txBody>
        </p:sp>
        <p:sp>
          <p:nvSpPr>
            <p:cNvPr id="57" name="Oval 56">
              <a:extLst>
                <a:ext uri="{FF2B5EF4-FFF2-40B4-BE49-F238E27FC236}">
                  <a16:creationId xmlns:a16="http://schemas.microsoft.com/office/drawing/2014/main" id="{C2EC0394-B1E1-4E1B-9A19-30B893DDDCB3}"/>
                </a:ext>
              </a:extLst>
            </p:cNvPr>
            <p:cNvSpPr/>
            <p:nvPr/>
          </p:nvSpPr>
          <p:spPr>
            <a:xfrm>
              <a:off x="5681766" y="2788635"/>
              <a:ext cx="68609" cy="22948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mn-ea"/>
                <a:cs typeface="+mn-cs"/>
              </a:endParaRPr>
            </a:p>
          </p:txBody>
        </p:sp>
        <p:sp>
          <p:nvSpPr>
            <p:cNvPr id="58" name="Arrow: Curved Up 57">
              <a:extLst>
                <a:ext uri="{FF2B5EF4-FFF2-40B4-BE49-F238E27FC236}">
                  <a16:creationId xmlns:a16="http://schemas.microsoft.com/office/drawing/2014/main" id="{C1C0CD70-D16B-4641-BFF3-9EBEFD13FDDD}"/>
                </a:ext>
              </a:extLst>
            </p:cNvPr>
            <p:cNvSpPr/>
            <p:nvPr/>
          </p:nvSpPr>
          <p:spPr>
            <a:xfrm rot="20425578">
              <a:off x="5696309" y="3751897"/>
              <a:ext cx="227315" cy="168712"/>
            </a:xfrm>
            <a:prstGeom prst="curved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mn-ea"/>
                <a:cs typeface="+mn-cs"/>
              </a:endParaRPr>
            </a:p>
          </p:txBody>
        </p:sp>
        <p:sp>
          <p:nvSpPr>
            <p:cNvPr id="59" name="Arrow: Right 58">
              <a:extLst>
                <a:ext uri="{FF2B5EF4-FFF2-40B4-BE49-F238E27FC236}">
                  <a16:creationId xmlns:a16="http://schemas.microsoft.com/office/drawing/2014/main" id="{87AC885D-898A-4974-8323-86C09917794A}"/>
                </a:ext>
              </a:extLst>
            </p:cNvPr>
            <p:cNvSpPr/>
            <p:nvPr/>
          </p:nvSpPr>
          <p:spPr>
            <a:xfrm>
              <a:off x="8484713" y="2068472"/>
              <a:ext cx="1456175" cy="540502"/>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a:ea typeface="+mn-ea"/>
                  <a:cs typeface="+mn-cs"/>
                </a:rPr>
                <a:t>To DMD</a:t>
              </a:r>
            </a:p>
          </p:txBody>
        </p:sp>
        <p:cxnSp>
          <p:nvCxnSpPr>
            <p:cNvPr id="60" name="Straight Connector 59">
              <a:extLst>
                <a:ext uri="{FF2B5EF4-FFF2-40B4-BE49-F238E27FC236}">
                  <a16:creationId xmlns:a16="http://schemas.microsoft.com/office/drawing/2014/main" id="{AEC33526-317A-4CE2-BD4F-D87C03927988}"/>
                </a:ext>
              </a:extLst>
            </p:cNvPr>
            <p:cNvCxnSpPr>
              <a:cxnSpLocks/>
              <a:endCxn id="115" idx="0"/>
            </p:cNvCxnSpPr>
            <p:nvPr/>
          </p:nvCxnSpPr>
          <p:spPr>
            <a:xfrm flipV="1">
              <a:off x="3200361" y="1562357"/>
              <a:ext cx="1123041" cy="247251"/>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19758955-AA45-4A5B-9533-8B8ECA6D1C4E}"/>
                </a:ext>
              </a:extLst>
            </p:cNvPr>
            <p:cNvCxnSpPr>
              <a:cxnSpLocks/>
              <a:stCxn id="115" idx="0"/>
            </p:cNvCxnSpPr>
            <p:nvPr/>
          </p:nvCxnSpPr>
          <p:spPr>
            <a:xfrm>
              <a:off x="4323402" y="1562358"/>
              <a:ext cx="1544012" cy="610453"/>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2686794-436F-4F1D-9617-2B5D4271E355}"/>
                </a:ext>
              </a:extLst>
            </p:cNvPr>
            <p:cNvCxnSpPr>
              <a:cxnSpLocks/>
              <a:stCxn id="115" idx="4"/>
            </p:cNvCxnSpPr>
            <p:nvPr/>
          </p:nvCxnSpPr>
          <p:spPr>
            <a:xfrm flipV="1">
              <a:off x="4323402" y="2500235"/>
              <a:ext cx="1544012" cy="64991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FEE972D1-B298-4675-A649-3F8ACA1520C0}"/>
                </a:ext>
              </a:extLst>
            </p:cNvPr>
            <p:cNvCxnSpPr>
              <a:cxnSpLocks/>
              <a:endCxn id="115" idx="4"/>
            </p:cNvCxnSpPr>
            <p:nvPr/>
          </p:nvCxnSpPr>
          <p:spPr>
            <a:xfrm>
              <a:off x="3286769" y="2895520"/>
              <a:ext cx="1036633" cy="254633"/>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8FB89480-205F-4D2C-86B2-9F16C0BD0714}"/>
                </a:ext>
              </a:extLst>
            </p:cNvPr>
            <p:cNvSpPr txBox="1"/>
            <p:nvPr/>
          </p:nvSpPr>
          <p:spPr>
            <a:xfrm>
              <a:off x="3772671" y="1552200"/>
              <a:ext cx="324362" cy="409260"/>
            </a:xfrm>
            <a:prstGeom prst="rect">
              <a:avLst/>
            </a:prstGeom>
            <a:no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l-GR" sz="700" b="0" i="0" u="none" strike="noStrike" kern="1200" cap="none" spc="0" normalizeH="0" baseline="0" noProof="0" dirty="0">
                  <a:ln>
                    <a:noFill/>
                  </a:ln>
                  <a:solidFill>
                    <a:srgbClr val="000000"/>
                  </a:solidFill>
                  <a:effectLst/>
                  <a:uLnTx/>
                  <a:uFillTx/>
                  <a:latin typeface="Arial" charset="0"/>
                  <a:ea typeface="+mn-ea"/>
                  <a:cs typeface="+mn-cs"/>
                </a:rPr>
                <a:t>θ</a:t>
              </a:r>
              <a:endParaRPr kumimoji="0" lang="en-US" sz="700" b="0" i="0" u="none" strike="noStrike" kern="1200" cap="none" spc="0" normalizeH="0" baseline="0" noProof="0" dirty="0">
                <a:ln>
                  <a:noFill/>
                </a:ln>
                <a:solidFill>
                  <a:srgbClr val="000000"/>
                </a:solidFill>
                <a:effectLst/>
                <a:uLnTx/>
                <a:uFillTx/>
                <a:latin typeface="Arial" charset="0"/>
                <a:ea typeface="+mn-ea"/>
                <a:cs typeface="+mn-cs"/>
              </a:endParaRPr>
            </a:p>
          </p:txBody>
        </p:sp>
        <p:cxnSp>
          <p:nvCxnSpPr>
            <p:cNvPr id="65" name="Straight Connector 64">
              <a:extLst>
                <a:ext uri="{FF2B5EF4-FFF2-40B4-BE49-F238E27FC236}">
                  <a16:creationId xmlns:a16="http://schemas.microsoft.com/office/drawing/2014/main" id="{5A4E2FEE-B537-4156-AB01-ED67E6C8ADB8}"/>
                </a:ext>
              </a:extLst>
            </p:cNvPr>
            <p:cNvCxnSpPr>
              <a:cxnSpLocks/>
              <a:endCxn id="75" idx="0"/>
            </p:cNvCxnSpPr>
            <p:nvPr/>
          </p:nvCxnSpPr>
          <p:spPr>
            <a:xfrm flipV="1">
              <a:off x="5808340" y="1542550"/>
              <a:ext cx="1128818" cy="789686"/>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35C34F7-FBA3-4873-B809-42F165341252}"/>
                </a:ext>
              </a:extLst>
            </p:cNvPr>
            <p:cNvCxnSpPr>
              <a:cxnSpLocks/>
              <a:stCxn id="46" idx="7"/>
              <a:endCxn id="75" idx="4"/>
            </p:cNvCxnSpPr>
            <p:nvPr/>
          </p:nvCxnSpPr>
          <p:spPr>
            <a:xfrm>
              <a:off x="5803414" y="2313428"/>
              <a:ext cx="1133744" cy="798831"/>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E1BAFF60-493B-45B9-979E-7D3D83F65313}"/>
                </a:ext>
              </a:extLst>
            </p:cNvPr>
            <p:cNvSpPr/>
            <p:nvPr/>
          </p:nvSpPr>
          <p:spPr>
            <a:xfrm flipH="1">
              <a:off x="7107278" y="1789610"/>
              <a:ext cx="393868" cy="27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mn-ea"/>
                <a:cs typeface="+mn-cs"/>
              </a:endParaRPr>
            </a:p>
          </p:txBody>
        </p:sp>
        <p:sp>
          <p:nvSpPr>
            <p:cNvPr id="68" name="Rectangle 67">
              <a:extLst>
                <a:ext uri="{FF2B5EF4-FFF2-40B4-BE49-F238E27FC236}">
                  <a16:creationId xmlns:a16="http://schemas.microsoft.com/office/drawing/2014/main" id="{C9ADB70A-3D48-41A5-940A-9892F04900F0}"/>
                </a:ext>
              </a:extLst>
            </p:cNvPr>
            <p:cNvSpPr/>
            <p:nvPr/>
          </p:nvSpPr>
          <p:spPr>
            <a:xfrm flipH="1">
              <a:off x="7107280" y="1539874"/>
              <a:ext cx="393868" cy="38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mn-ea"/>
                <a:cs typeface="+mn-cs"/>
              </a:endParaRPr>
            </a:p>
          </p:txBody>
        </p:sp>
        <p:sp>
          <p:nvSpPr>
            <p:cNvPr id="69" name="Oval 68">
              <a:extLst>
                <a:ext uri="{FF2B5EF4-FFF2-40B4-BE49-F238E27FC236}">
                  <a16:creationId xmlns:a16="http://schemas.microsoft.com/office/drawing/2014/main" id="{B1E8305E-6800-492C-A11E-D3A6EE7055AC}"/>
                </a:ext>
              </a:extLst>
            </p:cNvPr>
            <p:cNvSpPr/>
            <p:nvPr/>
          </p:nvSpPr>
          <p:spPr>
            <a:xfrm flipH="1">
              <a:off x="7194048" y="1539874"/>
              <a:ext cx="240469" cy="319918"/>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70" name="Group 69">
              <a:extLst>
                <a:ext uri="{FF2B5EF4-FFF2-40B4-BE49-F238E27FC236}">
                  <a16:creationId xmlns:a16="http://schemas.microsoft.com/office/drawing/2014/main" id="{AFD05147-29E4-4A56-8FF6-CDBB9F85B6DE}"/>
                </a:ext>
              </a:extLst>
            </p:cNvPr>
            <p:cNvGrpSpPr>
              <a:grpSpLocks noChangeAspect="1"/>
            </p:cNvGrpSpPr>
            <p:nvPr/>
          </p:nvGrpSpPr>
          <p:grpSpPr>
            <a:xfrm flipH="1">
              <a:off x="7781457" y="1562357"/>
              <a:ext cx="393870" cy="297435"/>
              <a:chOff x="1731962" y="1415457"/>
              <a:chExt cx="493748" cy="2255325"/>
            </a:xfrm>
          </p:grpSpPr>
          <p:sp>
            <p:nvSpPr>
              <p:cNvPr id="110" name="Rectangle 109">
                <a:extLst>
                  <a:ext uri="{FF2B5EF4-FFF2-40B4-BE49-F238E27FC236}">
                    <a16:creationId xmlns:a16="http://schemas.microsoft.com/office/drawing/2014/main" id="{914255AB-9F41-4476-96F9-4ED731ACF3D9}"/>
                  </a:ext>
                </a:extLst>
              </p:cNvPr>
              <p:cNvSpPr/>
              <p:nvPr/>
            </p:nvSpPr>
            <p:spPr>
              <a:xfrm>
                <a:off x="1731964" y="3309097"/>
                <a:ext cx="493746" cy="207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mn-ea"/>
                  <a:cs typeface="+mn-cs"/>
                </a:endParaRPr>
              </a:p>
            </p:txBody>
          </p:sp>
          <p:sp>
            <p:nvSpPr>
              <p:cNvPr id="111" name="Rectangle 110">
                <a:extLst>
                  <a:ext uri="{FF2B5EF4-FFF2-40B4-BE49-F238E27FC236}">
                    <a16:creationId xmlns:a16="http://schemas.microsoft.com/office/drawing/2014/main" id="{84F746E5-7938-40F2-A284-CC55082B0B14}"/>
                  </a:ext>
                </a:extLst>
              </p:cNvPr>
              <p:cNvSpPr/>
              <p:nvPr/>
            </p:nvSpPr>
            <p:spPr>
              <a:xfrm>
                <a:off x="1731962" y="1415457"/>
                <a:ext cx="493746" cy="289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mn-ea"/>
                  <a:cs typeface="+mn-cs"/>
                </a:endParaRPr>
              </a:p>
            </p:txBody>
          </p:sp>
          <p:sp>
            <p:nvSpPr>
              <p:cNvPr id="112" name="Oval 111">
                <a:extLst>
                  <a:ext uri="{FF2B5EF4-FFF2-40B4-BE49-F238E27FC236}">
                    <a16:creationId xmlns:a16="http://schemas.microsoft.com/office/drawing/2014/main" id="{6BC8E514-3ED2-4A8F-8259-00391A7D4029}"/>
                  </a:ext>
                </a:extLst>
              </p:cNvPr>
              <p:cNvSpPr/>
              <p:nvPr/>
            </p:nvSpPr>
            <p:spPr>
              <a:xfrm>
                <a:off x="1828806" y="1415457"/>
                <a:ext cx="301448" cy="2255325"/>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71" name="Group 70">
              <a:extLst>
                <a:ext uri="{FF2B5EF4-FFF2-40B4-BE49-F238E27FC236}">
                  <a16:creationId xmlns:a16="http://schemas.microsoft.com/office/drawing/2014/main" id="{FCAD55FF-ACA9-43B9-A65E-2B10B162116B}"/>
                </a:ext>
              </a:extLst>
            </p:cNvPr>
            <p:cNvGrpSpPr>
              <a:grpSpLocks noChangeAspect="1"/>
            </p:cNvGrpSpPr>
            <p:nvPr/>
          </p:nvGrpSpPr>
          <p:grpSpPr>
            <a:xfrm flipH="1">
              <a:off x="7783121" y="1864053"/>
              <a:ext cx="393870" cy="297435"/>
              <a:chOff x="1731962" y="1415457"/>
              <a:chExt cx="493748" cy="2255325"/>
            </a:xfrm>
          </p:grpSpPr>
          <p:sp>
            <p:nvSpPr>
              <p:cNvPr id="107" name="Rectangle 106">
                <a:extLst>
                  <a:ext uri="{FF2B5EF4-FFF2-40B4-BE49-F238E27FC236}">
                    <a16:creationId xmlns:a16="http://schemas.microsoft.com/office/drawing/2014/main" id="{385B8330-8C3A-441D-8F97-744FC109C11E}"/>
                  </a:ext>
                </a:extLst>
              </p:cNvPr>
              <p:cNvSpPr/>
              <p:nvPr/>
            </p:nvSpPr>
            <p:spPr>
              <a:xfrm>
                <a:off x="1731964" y="3309097"/>
                <a:ext cx="493746" cy="207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mn-ea"/>
                  <a:cs typeface="+mn-cs"/>
                </a:endParaRPr>
              </a:p>
            </p:txBody>
          </p:sp>
          <p:sp>
            <p:nvSpPr>
              <p:cNvPr id="108" name="Rectangle 107">
                <a:extLst>
                  <a:ext uri="{FF2B5EF4-FFF2-40B4-BE49-F238E27FC236}">
                    <a16:creationId xmlns:a16="http://schemas.microsoft.com/office/drawing/2014/main" id="{E174E0D7-074C-4AC3-AADB-77CFE2686A2E}"/>
                  </a:ext>
                </a:extLst>
              </p:cNvPr>
              <p:cNvSpPr/>
              <p:nvPr/>
            </p:nvSpPr>
            <p:spPr>
              <a:xfrm>
                <a:off x="1731962" y="1415457"/>
                <a:ext cx="493746" cy="289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mn-ea"/>
                  <a:cs typeface="+mn-cs"/>
                </a:endParaRPr>
              </a:p>
            </p:txBody>
          </p:sp>
          <p:sp>
            <p:nvSpPr>
              <p:cNvPr id="109" name="Oval 108">
                <a:extLst>
                  <a:ext uri="{FF2B5EF4-FFF2-40B4-BE49-F238E27FC236}">
                    <a16:creationId xmlns:a16="http://schemas.microsoft.com/office/drawing/2014/main" id="{F8E2911D-7419-444F-8F18-C12C1EB86C72}"/>
                  </a:ext>
                </a:extLst>
              </p:cNvPr>
              <p:cNvSpPr/>
              <p:nvPr/>
            </p:nvSpPr>
            <p:spPr>
              <a:xfrm>
                <a:off x="1828806" y="1415457"/>
                <a:ext cx="301448" cy="2255325"/>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72" name="Group 71">
              <a:extLst>
                <a:ext uri="{FF2B5EF4-FFF2-40B4-BE49-F238E27FC236}">
                  <a16:creationId xmlns:a16="http://schemas.microsoft.com/office/drawing/2014/main" id="{43084128-F3E0-4E63-816E-53FE3193F4D8}"/>
                </a:ext>
              </a:extLst>
            </p:cNvPr>
            <p:cNvGrpSpPr>
              <a:grpSpLocks noChangeAspect="1"/>
            </p:cNvGrpSpPr>
            <p:nvPr/>
          </p:nvGrpSpPr>
          <p:grpSpPr>
            <a:xfrm flipH="1">
              <a:off x="7782565" y="2162272"/>
              <a:ext cx="393870" cy="297435"/>
              <a:chOff x="1731962" y="1415457"/>
              <a:chExt cx="493748" cy="2255325"/>
            </a:xfrm>
          </p:grpSpPr>
          <p:sp>
            <p:nvSpPr>
              <p:cNvPr id="104" name="Rectangle 103">
                <a:extLst>
                  <a:ext uri="{FF2B5EF4-FFF2-40B4-BE49-F238E27FC236}">
                    <a16:creationId xmlns:a16="http://schemas.microsoft.com/office/drawing/2014/main" id="{BE58D348-324B-450F-BA70-2206DF7B6D5D}"/>
                  </a:ext>
                </a:extLst>
              </p:cNvPr>
              <p:cNvSpPr/>
              <p:nvPr/>
            </p:nvSpPr>
            <p:spPr>
              <a:xfrm>
                <a:off x="1731964" y="3309097"/>
                <a:ext cx="493746" cy="207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mn-ea"/>
                  <a:cs typeface="+mn-cs"/>
                </a:endParaRPr>
              </a:p>
            </p:txBody>
          </p:sp>
          <p:sp>
            <p:nvSpPr>
              <p:cNvPr id="105" name="Rectangle 104">
                <a:extLst>
                  <a:ext uri="{FF2B5EF4-FFF2-40B4-BE49-F238E27FC236}">
                    <a16:creationId xmlns:a16="http://schemas.microsoft.com/office/drawing/2014/main" id="{D58101B5-F567-43F3-85A2-A85ACF9531CD}"/>
                  </a:ext>
                </a:extLst>
              </p:cNvPr>
              <p:cNvSpPr/>
              <p:nvPr/>
            </p:nvSpPr>
            <p:spPr>
              <a:xfrm>
                <a:off x="1731962" y="1415457"/>
                <a:ext cx="493746" cy="289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mn-ea"/>
                  <a:cs typeface="+mn-cs"/>
                </a:endParaRPr>
              </a:p>
            </p:txBody>
          </p:sp>
          <p:sp>
            <p:nvSpPr>
              <p:cNvPr id="106" name="Oval 105">
                <a:extLst>
                  <a:ext uri="{FF2B5EF4-FFF2-40B4-BE49-F238E27FC236}">
                    <a16:creationId xmlns:a16="http://schemas.microsoft.com/office/drawing/2014/main" id="{AA662709-73F3-4BC6-AC17-6980EFF6B114}"/>
                  </a:ext>
                </a:extLst>
              </p:cNvPr>
              <p:cNvSpPr/>
              <p:nvPr/>
            </p:nvSpPr>
            <p:spPr>
              <a:xfrm>
                <a:off x="1828806" y="1415457"/>
                <a:ext cx="301448" cy="2255325"/>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73" name="Group 72">
              <a:extLst>
                <a:ext uri="{FF2B5EF4-FFF2-40B4-BE49-F238E27FC236}">
                  <a16:creationId xmlns:a16="http://schemas.microsoft.com/office/drawing/2014/main" id="{ECDBF638-34D8-4D98-804D-CA0C06B1E937}"/>
                </a:ext>
              </a:extLst>
            </p:cNvPr>
            <p:cNvGrpSpPr>
              <a:grpSpLocks noChangeAspect="1"/>
            </p:cNvGrpSpPr>
            <p:nvPr/>
          </p:nvGrpSpPr>
          <p:grpSpPr>
            <a:xfrm flipH="1">
              <a:off x="7782011" y="2460259"/>
              <a:ext cx="393870" cy="297435"/>
              <a:chOff x="1731962" y="1415457"/>
              <a:chExt cx="493748" cy="2255325"/>
            </a:xfrm>
          </p:grpSpPr>
          <p:sp>
            <p:nvSpPr>
              <p:cNvPr id="101" name="Rectangle 100">
                <a:extLst>
                  <a:ext uri="{FF2B5EF4-FFF2-40B4-BE49-F238E27FC236}">
                    <a16:creationId xmlns:a16="http://schemas.microsoft.com/office/drawing/2014/main" id="{A06CB108-8897-4822-A871-D759B2DBFE0D}"/>
                  </a:ext>
                </a:extLst>
              </p:cNvPr>
              <p:cNvSpPr/>
              <p:nvPr/>
            </p:nvSpPr>
            <p:spPr>
              <a:xfrm>
                <a:off x="1731964" y="3309097"/>
                <a:ext cx="493746" cy="207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mn-ea"/>
                  <a:cs typeface="+mn-cs"/>
                </a:endParaRPr>
              </a:p>
            </p:txBody>
          </p:sp>
          <p:sp>
            <p:nvSpPr>
              <p:cNvPr id="102" name="Rectangle 101">
                <a:extLst>
                  <a:ext uri="{FF2B5EF4-FFF2-40B4-BE49-F238E27FC236}">
                    <a16:creationId xmlns:a16="http://schemas.microsoft.com/office/drawing/2014/main" id="{8822BC33-81A3-4C9A-87B8-7A55B77FAF35}"/>
                  </a:ext>
                </a:extLst>
              </p:cNvPr>
              <p:cNvSpPr/>
              <p:nvPr/>
            </p:nvSpPr>
            <p:spPr>
              <a:xfrm>
                <a:off x="1731962" y="1415457"/>
                <a:ext cx="493746" cy="289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mn-ea"/>
                  <a:cs typeface="+mn-cs"/>
                </a:endParaRPr>
              </a:p>
            </p:txBody>
          </p:sp>
          <p:sp>
            <p:nvSpPr>
              <p:cNvPr id="103" name="Oval 102">
                <a:extLst>
                  <a:ext uri="{FF2B5EF4-FFF2-40B4-BE49-F238E27FC236}">
                    <a16:creationId xmlns:a16="http://schemas.microsoft.com/office/drawing/2014/main" id="{E0FA4D6D-E351-4B54-AB9D-FA13C292963A}"/>
                  </a:ext>
                </a:extLst>
              </p:cNvPr>
              <p:cNvSpPr/>
              <p:nvPr/>
            </p:nvSpPr>
            <p:spPr>
              <a:xfrm>
                <a:off x="1828806" y="1415457"/>
                <a:ext cx="301448" cy="2255325"/>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74" name="Group 73">
              <a:extLst>
                <a:ext uri="{FF2B5EF4-FFF2-40B4-BE49-F238E27FC236}">
                  <a16:creationId xmlns:a16="http://schemas.microsoft.com/office/drawing/2014/main" id="{B2E3811F-7C0B-4B4D-8970-C0EA4E1F7624}"/>
                </a:ext>
              </a:extLst>
            </p:cNvPr>
            <p:cNvGrpSpPr>
              <a:grpSpLocks noChangeAspect="1"/>
            </p:cNvGrpSpPr>
            <p:nvPr/>
          </p:nvGrpSpPr>
          <p:grpSpPr>
            <a:xfrm flipH="1">
              <a:off x="7781457" y="2759187"/>
              <a:ext cx="393870" cy="297435"/>
              <a:chOff x="1731962" y="1415457"/>
              <a:chExt cx="493748" cy="2255325"/>
            </a:xfrm>
          </p:grpSpPr>
          <p:sp>
            <p:nvSpPr>
              <p:cNvPr id="98" name="Rectangle 97">
                <a:extLst>
                  <a:ext uri="{FF2B5EF4-FFF2-40B4-BE49-F238E27FC236}">
                    <a16:creationId xmlns:a16="http://schemas.microsoft.com/office/drawing/2014/main" id="{A609FFFD-3436-4906-80C1-D36719B3BB13}"/>
                  </a:ext>
                </a:extLst>
              </p:cNvPr>
              <p:cNvSpPr/>
              <p:nvPr/>
            </p:nvSpPr>
            <p:spPr>
              <a:xfrm>
                <a:off x="1731964" y="3309097"/>
                <a:ext cx="493746" cy="207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mn-ea"/>
                  <a:cs typeface="+mn-cs"/>
                </a:endParaRPr>
              </a:p>
            </p:txBody>
          </p:sp>
          <p:sp>
            <p:nvSpPr>
              <p:cNvPr id="99" name="Rectangle 98">
                <a:extLst>
                  <a:ext uri="{FF2B5EF4-FFF2-40B4-BE49-F238E27FC236}">
                    <a16:creationId xmlns:a16="http://schemas.microsoft.com/office/drawing/2014/main" id="{B7C91181-8532-41FB-8B00-A53C1118DB6D}"/>
                  </a:ext>
                </a:extLst>
              </p:cNvPr>
              <p:cNvSpPr/>
              <p:nvPr/>
            </p:nvSpPr>
            <p:spPr>
              <a:xfrm>
                <a:off x="1731962" y="1415457"/>
                <a:ext cx="493746" cy="289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mn-ea"/>
                  <a:cs typeface="+mn-cs"/>
                </a:endParaRPr>
              </a:p>
            </p:txBody>
          </p:sp>
          <p:sp>
            <p:nvSpPr>
              <p:cNvPr id="100" name="Oval 99">
                <a:extLst>
                  <a:ext uri="{FF2B5EF4-FFF2-40B4-BE49-F238E27FC236}">
                    <a16:creationId xmlns:a16="http://schemas.microsoft.com/office/drawing/2014/main" id="{758CE3C9-805C-411B-9585-DC1CB4B0BE49}"/>
                  </a:ext>
                </a:extLst>
              </p:cNvPr>
              <p:cNvSpPr/>
              <p:nvPr/>
            </p:nvSpPr>
            <p:spPr>
              <a:xfrm>
                <a:off x="1828806" y="1415457"/>
                <a:ext cx="301448" cy="2255325"/>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mn-ea"/>
                  <a:cs typeface="+mn-cs"/>
                </a:endParaRPr>
              </a:p>
            </p:txBody>
          </p:sp>
        </p:grpSp>
        <p:sp>
          <p:nvSpPr>
            <p:cNvPr id="75" name="Oval 74">
              <a:extLst>
                <a:ext uri="{FF2B5EF4-FFF2-40B4-BE49-F238E27FC236}">
                  <a16:creationId xmlns:a16="http://schemas.microsoft.com/office/drawing/2014/main" id="{8916D452-3825-4060-9D71-2AAD97ED2860}"/>
                </a:ext>
              </a:extLst>
            </p:cNvPr>
            <p:cNvSpPr/>
            <p:nvPr/>
          </p:nvSpPr>
          <p:spPr>
            <a:xfrm flipH="1">
              <a:off x="6831046" y="1542550"/>
              <a:ext cx="212225" cy="1569709"/>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mn-ea"/>
                <a:cs typeface="+mn-cs"/>
              </a:endParaRPr>
            </a:p>
          </p:txBody>
        </p:sp>
        <p:sp>
          <p:nvSpPr>
            <p:cNvPr id="76" name="TextBox 75">
              <a:extLst>
                <a:ext uri="{FF2B5EF4-FFF2-40B4-BE49-F238E27FC236}">
                  <a16:creationId xmlns:a16="http://schemas.microsoft.com/office/drawing/2014/main" id="{981F1CF4-2AAC-4660-B5BD-5E6AE745036A}"/>
                </a:ext>
              </a:extLst>
            </p:cNvPr>
            <p:cNvSpPr txBox="1"/>
            <p:nvPr/>
          </p:nvSpPr>
          <p:spPr>
            <a:xfrm>
              <a:off x="3889241" y="1097101"/>
              <a:ext cx="909940" cy="503703"/>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000000"/>
                  </a:solidFill>
                  <a:effectLst/>
                  <a:uLnTx/>
                  <a:uFillTx/>
                  <a:latin typeface="Arial" charset="0"/>
                  <a:ea typeface="+mn-ea"/>
                  <a:cs typeface="+mn-cs"/>
                </a:rPr>
                <a:t>Focusing lens</a:t>
              </a:r>
            </a:p>
          </p:txBody>
        </p:sp>
        <p:sp>
          <p:nvSpPr>
            <p:cNvPr id="77" name="TextBox 76">
              <a:extLst>
                <a:ext uri="{FF2B5EF4-FFF2-40B4-BE49-F238E27FC236}">
                  <a16:creationId xmlns:a16="http://schemas.microsoft.com/office/drawing/2014/main" id="{17BF4241-B2DC-43FF-A5EE-D67E3106D6F3}"/>
                </a:ext>
              </a:extLst>
            </p:cNvPr>
            <p:cNvSpPr txBox="1"/>
            <p:nvPr/>
          </p:nvSpPr>
          <p:spPr>
            <a:xfrm>
              <a:off x="6338599" y="1271801"/>
              <a:ext cx="1068698" cy="346296"/>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000000"/>
                  </a:solidFill>
                  <a:effectLst/>
                  <a:uLnTx/>
                  <a:uFillTx/>
                  <a:latin typeface="Arial" charset="0"/>
                  <a:ea typeface="+mn-ea"/>
                  <a:cs typeface="+mn-cs"/>
                </a:rPr>
                <a:t>Collimator</a:t>
              </a:r>
            </a:p>
          </p:txBody>
        </p:sp>
        <p:cxnSp>
          <p:nvCxnSpPr>
            <p:cNvPr id="78" name="Straight Connector 77">
              <a:extLst>
                <a:ext uri="{FF2B5EF4-FFF2-40B4-BE49-F238E27FC236}">
                  <a16:creationId xmlns:a16="http://schemas.microsoft.com/office/drawing/2014/main" id="{833860AD-960D-4918-85E8-84D5C2AF1A0B}"/>
                </a:ext>
              </a:extLst>
            </p:cNvPr>
            <p:cNvCxnSpPr>
              <a:cxnSpLocks/>
              <a:stCxn id="75" idx="0"/>
              <a:endCxn id="69" idx="0"/>
            </p:cNvCxnSpPr>
            <p:nvPr/>
          </p:nvCxnSpPr>
          <p:spPr>
            <a:xfrm flipV="1">
              <a:off x="6937158" y="1539874"/>
              <a:ext cx="377124" cy="2676"/>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D1C7361-9A55-4D8D-ADC2-B189FE3CC581}"/>
                </a:ext>
              </a:extLst>
            </p:cNvPr>
            <p:cNvCxnSpPr>
              <a:cxnSpLocks/>
              <a:stCxn id="69" idx="4"/>
              <a:endCxn id="112" idx="2"/>
            </p:cNvCxnSpPr>
            <p:nvPr/>
          </p:nvCxnSpPr>
          <p:spPr>
            <a:xfrm flipV="1">
              <a:off x="7314282" y="1711075"/>
              <a:ext cx="783791" cy="14871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F5515BE4-7947-4D3A-B576-C7FC8F714A00}"/>
                </a:ext>
              </a:extLst>
            </p:cNvPr>
            <p:cNvSpPr/>
            <p:nvPr/>
          </p:nvSpPr>
          <p:spPr>
            <a:xfrm flipH="1">
              <a:off x="7192412" y="1851743"/>
              <a:ext cx="240469" cy="319918"/>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Arial"/>
                <a:ea typeface="+mn-ea"/>
                <a:cs typeface="+mn-cs"/>
              </a:endParaRPr>
            </a:p>
          </p:txBody>
        </p:sp>
        <p:sp>
          <p:nvSpPr>
            <p:cNvPr id="81" name="Oval 80">
              <a:extLst>
                <a:ext uri="{FF2B5EF4-FFF2-40B4-BE49-F238E27FC236}">
                  <a16:creationId xmlns:a16="http://schemas.microsoft.com/office/drawing/2014/main" id="{998610E7-0678-4685-83E6-088DB2097972}"/>
                </a:ext>
              </a:extLst>
            </p:cNvPr>
            <p:cNvSpPr/>
            <p:nvPr/>
          </p:nvSpPr>
          <p:spPr>
            <a:xfrm flipH="1">
              <a:off x="7187607" y="2161980"/>
              <a:ext cx="240469" cy="319918"/>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Arial"/>
                <a:ea typeface="+mn-ea"/>
                <a:cs typeface="+mn-cs"/>
              </a:endParaRPr>
            </a:p>
          </p:txBody>
        </p:sp>
        <p:sp>
          <p:nvSpPr>
            <p:cNvPr id="82" name="Oval 81">
              <a:extLst>
                <a:ext uri="{FF2B5EF4-FFF2-40B4-BE49-F238E27FC236}">
                  <a16:creationId xmlns:a16="http://schemas.microsoft.com/office/drawing/2014/main" id="{AD38D40C-7120-49A9-A829-BA665AAE954F}"/>
                </a:ext>
              </a:extLst>
            </p:cNvPr>
            <p:cNvSpPr/>
            <p:nvPr/>
          </p:nvSpPr>
          <p:spPr>
            <a:xfrm flipH="1">
              <a:off x="7187306" y="2472423"/>
              <a:ext cx="240469" cy="319918"/>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Arial"/>
                <a:ea typeface="+mn-ea"/>
                <a:cs typeface="+mn-cs"/>
              </a:endParaRPr>
            </a:p>
          </p:txBody>
        </p:sp>
        <p:sp>
          <p:nvSpPr>
            <p:cNvPr id="83" name="Oval 82">
              <a:extLst>
                <a:ext uri="{FF2B5EF4-FFF2-40B4-BE49-F238E27FC236}">
                  <a16:creationId xmlns:a16="http://schemas.microsoft.com/office/drawing/2014/main" id="{66449386-2C48-4ECE-AB6F-5B20325B5F7A}"/>
                </a:ext>
              </a:extLst>
            </p:cNvPr>
            <p:cNvSpPr/>
            <p:nvPr/>
          </p:nvSpPr>
          <p:spPr>
            <a:xfrm flipH="1">
              <a:off x="7192412" y="2792341"/>
              <a:ext cx="240469" cy="319918"/>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84" name="Straight Connector 83">
              <a:extLst>
                <a:ext uri="{FF2B5EF4-FFF2-40B4-BE49-F238E27FC236}">
                  <a16:creationId xmlns:a16="http://schemas.microsoft.com/office/drawing/2014/main" id="{2317B694-4B23-4823-B078-92C302A8E5E0}"/>
                </a:ext>
              </a:extLst>
            </p:cNvPr>
            <p:cNvCxnSpPr>
              <a:cxnSpLocks/>
              <a:endCxn id="112" idx="2"/>
            </p:cNvCxnSpPr>
            <p:nvPr/>
          </p:nvCxnSpPr>
          <p:spPr>
            <a:xfrm>
              <a:off x="7299190" y="1542550"/>
              <a:ext cx="798883" cy="168525"/>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BA88115-8FE3-4DAF-896A-599D45030C75}"/>
                </a:ext>
              </a:extLst>
            </p:cNvPr>
            <p:cNvCxnSpPr>
              <a:cxnSpLocks/>
            </p:cNvCxnSpPr>
            <p:nvPr/>
          </p:nvCxnSpPr>
          <p:spPr>
            <a:xfrm flipV="1">
              <a:off x="6924932" y="1861611"/>
              <a:ext cx="377124" cy="2676"/>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1D4571D1-238E-416C-8898-1ECF0A605E89}"/>
                </a:ext>
              </a:extLst>
            </p:cNvPr>
            <p:cNvCxnSpPr>
              <a:cxnSpLocks/>
            </p:cNvCxnSpPr>
            <p:nvPr/>
          </p:nvCxnSpPr>
          <p:spPr>
            <a:xfrm flipV="1">
              <a:off x="6930416" y="2154809"/>
              <a:ext cx="377124" cy="2676"/>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1D1264E3-D5D1-4337-8ED9-E58A056B6A09}"/>
                </a:ext>
              </a:extLst>
            </p:cNvPr>
            <p:cNvCxnSpPr>
              <a:cxnSpLocks/>
            </p:cNvCxnSpPr>
            <p:nvPr/>
          </p:nvCxnSpPr>
          <p:spPr>
            <a:xfrm flipV="1">
              <a:off x="6924871" y="2471671"/>
              <a:ext cx="377124" cy="2676"/>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CEB34DDF-5476-48A4-82F7-81FE0ED17848}"/>
                </a:ext>
              </a:extLst>
            </p:cNvPr>
            <p:cNvCxnSpPr>
              <a:cxnSpLocks/>
            </p:cNvCxnSpPr>
            <p:nvPr/>
          </p:nvCxnSpPr>
          <p:spPr>
            <a:xfrm flipV="1">
              <a:off x="6937158" y="2788326"/>
              <a:ext cx="377124" cy="2676"/>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5825B6AA-07A1-47AC-8EC2-795FFDF0C670}"/>
                </a:ext>
              </a:extLst>
            </p:cNvPr>
            <p:cNvCxnSpPr>
              <a:cxnSpLocks/>
            </p:cNvCxnSpPr>
            <p:nvPr/>
          </p:nvCxnSpPr>
          <p:spPr>
            <a:xfrm flipV="1">
              <a:off x="6931770" y="3110920"/>
              <a:ext cx="377124" cy="2676"/>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FB3A49CB-632E-4CBB-89FA-4B2A0FF4E077}"/>
                </a:ext>
              </a:extLst>
            </p:cNvPr>
            <p:cNvCxnSpPr>
              <a:cxnSpLocks/>
              <a:stCxn id="81" idx="0"/>
            </p:cNvCxnSpPr>
            <p:nvPr/>
          </p:nvCxnSpPr>
          <p:spPr>
            <a:xfrm flipV="1">
              <a:off x="7307841" y="2021676"/>
              <a:ext cx="802458" cy="140304"/>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6F2A30CD-1D07-4014-BE36-31CDB1F90E38}"/>
                </a:ext>
              </a:extLst>
            </p:cNvPr>
            <p:cNvCxnSpPr>
              <a:cxnSpLocks/>
            </p:cNvCxnSpPr>
            <p:nvPr/>
          </p:nvCxnSpPr>
          <p:spPr>
            <a:xfrm>
              <a:off x="7311416" y="1853149"/>
              <a:ext cx="798883" cy="168525"/>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A4DE1D7B-D4E1-41D0-AFE1-8955EC3E5BC4}"/>
                </a:ext>
              </a:extLst>
            </p:cNvPr>
            <p:cNvCxnSpPr>
              <a:cxnSpLocks/>
              <a:stCxn id="81" idx="4"/>
            </p:cNvCxnSpPr>
            <p:nvPr/>
          </p:nvCxnSpPr>
          <p:spPr>
            <a:xfrm flipV="1">
              <a:off x="7307841" y="2309704"/>
              <a:ext cx="802458" cy="172194"/>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EDDCF9BD-B5B4-4CD2-B619-183F0A19C4DA}"/>
                </a:ext>
              </a:extLst>
            </p:cNvPr>
            <p:cNvCxnSpPr>
              <a:cxnSpLocks/>
            </p:cNvCxnSpPr>
            <p:nvPr/>
          </p:nvCxnSpPr>
          <p:spPr>
            <a:xfrm>
              <a:off x="7311416" y="2141177"/>
              <a:ext cx="798883" cy="168525"/>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9EC2AB58-48C3-4AF6-9334-6CFDE3750ED3}"/>
                </a:ext>
              </a:extLst>
            </p:cNvPr>
            <p:cNvCxnSpPr>
              <a:cxnSpLocks/>
            </p:cNvCxnSpPr>
            <p:nvPr/>
          </p:nvCxnSpPr>
          <p:spPr>
            <a:xfrm flipV="1">
              <a:off x="7309500" y="2636775"/>
              <a:ext cx="783791" cy="14871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E1C1591-76C4-49DC-8DFE-A87DBB8E9B16}"/>
                </a:ext>
              </a:extLst>
            </p:cNvPr>
            <p:cNvCxnSpPr>
              <a:cxnSpLocks/>
            </p:cNvCxnSpPr>
            <p:nvPr/>
          </p:nvCxnSpPr>
          <p:spPr>
            <a:xfrm>
              <a:off x="7294408" y="2468250"/>
              <a:ext cx="798883" cy="168525"/>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C0CCD91-8AFB-4B01-8D09-155EA64370AA}"/>
                </a:ext>
              </a:extLst>
            </p:cNvPr>
            <p:cNvCxnSpPr>
              <a:cxnSpLocks/>
            </p:cNvCxnSpPr>
            <p:nvPr/>
          </p:nvCxnSpPr>
          <p:spPr>
            <a:xfrm flipV="1">
              <a:off x="7290842" y="2963663"/>
              <a:ext cx="783791" cy="14871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897B38E-911E-4176-8037-50DAB008F518}"/>
                </a:ext>
              </a:extLst>
            </p:cNvPr>
            <p:cNvCxnSpPr>
              <a:cxnSpLocks/>
            </p:cNvCxnSpPr>
            <p:nvPr/>
          </p:nvCxnSpPr>
          <p:spPr>
            <a:xfrm>
              <a:off x="7275750" y="2795138"/>
              <a:ext cx="798883" cy="168525"/>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1DD00C67-A069-4C91-A612-CA06212A60FF}"/>
              </a:ext>
            </a:extLst>
          </p:cNvPr>
          <p:cNvGrpSpPr/>
          <p:nvPr/>
        </p:nvGrpSpPr>
        <p:grpSpPr>
          <a:xfrm>
            <a:off x="4721204" y="2849041"/>
            <a:ext cx="2747182" cy="1181324"/>
            <a:chOff x="4407171" y="3932016"/>
            <a:chExt cx="5620015" cy="2416679"/>
          </a:xfrm>
        </p:grpSpPr>
        <p:cxnSp>
          <p:nvCxnSpPr>
            <p:cNvPr id="117" name="Straight Connector 116">
              <a:extLst>
                <a:ext uri="{FF2B5EF4-FFF2-40B4-BE49-F238E27FC236}">
                  <a16:creationId xmlns:a16="http://schemas.microsoft.com/office/drawing/2014/main" id="{07741F77-D2B0-4F1F-9D2D-F51A79752802}"/>
                </a:ext>
              </a:extLst>
            </p:cNvPr>
            <p:cNvCxnSpPr>
              <a:cxnSpLocks/>
            </p:cNvCxnSpPr>
            <p:nvPr/>
          </p:nvCxnSpPr>
          <p:spPr>
            <a:xfrm>
              <a:off x="5129720" y="5222975"/>
              <a:ext cx="4897466" cy="26638"/>
            </a:xfrm>
            <a:prstGeom prst="line">
              <a:avLst/>
            </a:prstGeom>
            <a:ln w="31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77EE80F5-F733-43ED-ACCD-CB75B40E84E5}"/>
                </a:ext>
              </a:extLst>
            </p:cNvPr>
            <p:cNvSpPr txBox="1"/>
            <p:nvPr/>
          </p:nvSpPr>
          <p:spPr>
            <a:xfrm>
              <a:off x="4407171" y="3932016"/>
              <a:ext cx="1362744" cy="818520"/>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000000"/>
                  </a:solidFill>
                  <a:effectLst/>
                  <a:uLnTx/>
                  <a:uFillTx/>
                  <a:latin typeface="Arial" charset="0"/>
                  <a:ea typeface="+mn-ea"/>
                  <a:cs typeface="+mn-cs"/>
                </a:rPr>
                <a:t>Moving diffuser –fills up the pupil for angular diversity</a:t>
              </a:r>
              <a:endParaRPr kumimoji="0" lang="en-US" sz="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9" name="TextBox 118">
              <a:extLst>
                <a:ext uri="{FF2B5EF4-FFF2-40B4-BE49-F238E27FC236}">
                  <a16:creationId xmlns:a16="http://schemas.microsoft.com/office/drawing/2014/main" id="{A552B54F-03E4-4871-B0E8-64F8F09F849C}"/>
                </a:ext>
              </a:extLst>
            </p:cNvPr>
            <p:cNvSpPr txBox="1"/>
            <p:nvPr/>
          </p:nvSpPr>
          <p:spPr>
            <a:xfrm>
              <a:off x="7234739" y="4072180"/>
              <a:ext cx="909940" cy="503704"/>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000000"/>
                  </a:solidFill>
                  <a:effectLst/>
                  <a:uLnTx/>
                  <a:uFillTx/>
                  <a:latin typeface="Arial" charset="0"/>
                  <a:ea typeface="+mn-ea"/>
                  <a:cs typeface="+mn-cs"/>
                </a:rPr>
                <a:t>Fly’s eye array</a:t>
              </a:r>
              <a:endParaRPr kumimoji="0" lang="en-US" sz="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0" name="Arrow: Right 119">
              <a:extLst>
                <a:ext uri="{FF2B5EF4-FFF2-40B4-BE49-F238E27FC236}">
                  <a16:creationId xmlns:a16="http://schemas.microsoft.com/office/drawing/2014/main" id="{44D733B1-42C5-4128-B60C-50D18340E363}"/>
                </a:ext>
              </a:extLst>
            </p:cNvPr>
            <p:cNvSpPr/>
            <p:nvPr/>
          </p:nvSpPr>
          <p:spPr>
            <a:xfrm>
              <a:off x="8499805" y="4984974"/>
              <a:ext cx="1452206" cy="540502"/>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a:ea typeface="+mn-ea"/>
                  <a:cs typeface="+mn-cs"/>
                </a:rPr>
                <a:t>To DMD</a:t>
              </a:r>
            </a:p>
          </p:txBody>
        </p:sp>
        <p:sp>
          <p:nvSpPr>
            <p:cNvPr id="121" name="Rectangle 120">
              <a:extLst>
                <a:ext uri="{FF2B5EF4-FFF2-40B4-BE49-F238E27FC236}">
                  <a16:creationId xmlns:a16="http://schemas.microsoft.com/office/drawing/2014/main" id="{6F162062-AB60-43D6-9874-9D0883312712}"/>
                </a:ext>
              </a:extLst>
            </p:cNvPr>
            <p:cNvSpPr/>
            <p:nvPr/>
          </p:nvSpPr>
          <p:spPr>
            <a:xfrm flipH="1">
              <a:off x="7122370" y="4706111"/>
              <a:ext cx="393868" cy="27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mn-ea"/>
                <a:cs typeface="+mn-cs"/>
              </a:endParaRPr>
            </a:p>
          </p:txBody>
        </p:sp>
        <p:sp>
          <p:nvSpPr>
            <p:cNvPr id="122" name="Rectangle 121">
              <a:extLst>
                <a:ext uri="{FF2B5EF4-FFF2-40B4-BE49-F238E27FC236}">
                  <a16:creationId xmlns:a16="http://schemas.microsoft.com/office/drawing/2014/main" id="{47B15095-4C29-4584-B77F-E6A85AC58E27}"/>
                </a:ext>
              </a:extLst>
            </p:cNvPr>
            <p:cNvSpPr/>
            <p:nvPr/>
          </p:nvSpPr>
          <p:spPr>
            <a:xfrm flipH="1">
              <a:off x="7122372" y="4456375"/>
              <a:ext cx="393868" cy="38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mn-ea"/>
                <a:cs typeface="+mn-cs"/>
              </a:endParaRPr>
            </a:p>
          </p:txBody>
        </p:sp>
        <p:sp>
          <p:nvSpPr>
            <p:cNvPr id="123" name="Oval 122">
              <a:extLst>
                <a:ext uri="{FF2B5EF4-FFF2-40B4-BE49-F238E27FC236}">
                  <a16:creationId xmlns:a16="http://schemas.microsoft.com/office/drawing/2014/main" id="{9E62B4C7-8023-45CB-AAF7-ABD35BCA7A12}"/>
                </a:ext>
              </a:extLst>
            </p:cNvPr>
            <p:cNvSpPr/>
            <p:nvPr/>
          </p:nvSpPr>
          <p:spPr>
            <a:xfrm flipH="1">
              <a:off x="7209140" y="4456375"/>
              <a:ext cx="240469" cy="319918"/>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24" name="Group 123">
              <a:extLst>
                <a:ext uri="{FF2B5EF4-FFF2-40B4-BE49-F238E27FC236}">
                  <a16:creationId xmlns:a16="http://schemas.microsoft.com/office/drawing/2014/main" id="{6E80818D-5DD1-4787-954E-2279A9B86B06}"/>
                </a:ext>
              </a:extLst>
            </p:cNvPr>
            <p:cNvGrpSpPr>
              <a:grpSpLocks noChangeAspect="1"/>
            </p:cNvGrpSpPr>
            <p:nvPr/>
          </p:nvGrpSpPr>
          <p:grpSpPr>
            <a:xfrm flipH="1">
              <a:off x="7796549" y="4478858"/>
              <a:ext cx="393870" cy="297435"/>
              <a:chOff x="1731962" y="1415457"/>
              <a:chExt cx="493748" cy="2255325"/>
            </a:xfrm>
          </p:grpSpPr>
          <p:sp>
            <p:nvSpPr>
              <p:cNvPr id="162" name="Rectangle 161">
                <a:extLst>
                  <a:ext uri="{FF2B5EF4-FFF2-40B4-BE49-F238E27FC236}">
                    <a16:creationId xmlns:a16="http://schemas.microsoft.com/office/drawing/2014/main" id="{5493B2B7-1275-443C-B9B3-D4B552C75292}"/>
                  </a:ext>
                </a:extLst>
              </p:cNvPr>
              <p:cNvSpPr/>
              <p:nvPr/>
            </p:nvSpPr>
            <p:spPr>
              <a:xfrm>
                <a:off x="1731964" y="3309097"/>
                <a:ext cx="493746" cy="207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mn-ea"/>
                  <a:cs typeface="+mn-cs"/>
                </a:endParaRPr>
              </a:p>
            </p:txBody>
          </p:sp>
          <p:sp>
            <p:nvSpPr>
              <p:cNvPr id="163" name="Rectangle 162">
                <a:extLst>
                  <a:ext uri="{FF2B5EF4-FFF2-40B4-BE49-F238E27FC236}">
                    <a16:creationId xmlns:a16="http://schemas.microsoft.com/office/drawing/2014/main" id="{7A6A052D-3916-469B-9A8C-592DB6B67682}"/>
                  </a:ext>
                </a:extLst>
              </p:cNvPr>
              <p:cNvSpPr/>
              <p:nvPr/>
            </p:nvSpPr>
            <p:spPr>
              <a:xfrm>
                <a:off x="1731962" y="1415457"/>
                <a:ext cx="493746" cy="289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mn-ea"/>
                  <a:cs typeface="+mn-cs"/>
                </a:endParaRPr>
              </a:p>
            </p:txBody>
          </p:sp>
          <p:sp>
            <p:nvSpPr>
              <p:cNvPr id="164" name="Oval 163">
                <a:extLst>
                  <a:ext uri="{FF2B5EF4-FFF2-40B4-BE49-F238E27FC236}">
                    <a16:creationId xmlns:a16="http://schemas.microsoft.com/office/drawing/2014/main" id="{A7DBD4A6-15E4-4DDC-A411-4566B51A67E8}"/>
                  </a:ext>
                </a:extLst>
              </p:cNvPr>
              <p:cNvSpPr/>
              <p:nvPr/>
            </p:nvSpPr>
            <p:spPr>
              <a:xfrm>
                <a:off x="1828806" y="1415457"/>
                <a:ext cx="301448" cy="2255325"/>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25" name="Group 124">
              <a:extLst>
                <a:ext uri="{FF2B5EF4-FFF2-40B4-BE49-F238E27FC236}">
                  <a16:creationId xmlns:a16="http://schemas.microsoft.com/office/drawing/2014/main" id="{9841FD7B-0DEA-44D8-B63B-B8E106B1232D}"/>
                </a:ext>
              </a:extLst>
            </p:cNvPr>
            <p:cNvGrpSpPr>
              <a:grpSpLocks noChangeAspect="1"/>
            </p:cNvGrpSpPr>
            <p:nvPr/>
          </p:nvGrpSpPr>
          <p:grpSpPr>
            <a:xfrm flipH="1">
              <a:off x="7798213" y="4780554"/>
              <a:ext cx="393870" cy="297435"/>
              <a:chOff x="1731962" y="1415457"/>
              <a:chExt cx="493748" cy="2255325"/>
            </a:xfrm>
          </p:grpSpPr>
          <p:sp>
            <p:nvSpPr>
              <p:cNvPr id="159" name="Rectangle 158">
                <a:extLst>
                  <a:ext uri="{FF2B5EF4-FFF2-40B4-BE49-F238E27FC236}">
                    <a16:creationId xmlns:a16="http://schemas.microsoft.com/office/drawing/2014/main" id="{E6608A2D-5750-4C5B-B7FD-F0F26BEAC2B0}"/>
                  </a:ext>
                </a:extLst>
              </p:cNvPr>
              <p:cNvSpPr/>
              <p:nvPr/>
            </p:nvSpPr>
            <p:spPr>
              <a:xfrm>
                <a:off x="1731964" y="3309097"/>
                <a:ext cx="493746" cy="207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mn-ea"/>
                  <a:cs typeface="+mn-cs"/>
                </a:endParaRPr>
              </a:p>
            </p:txBody>
          </p:sp>
          <p:sp>
            <p:nvSpPr>
              <p:cNvPr id="160" name="Rectangle 159">
                <a:extLst>
                  <a:ext uri="{FF2B5EF4-FFF2-40B4-BE49-F238E27FC236}">
                    <a16:creationId xmlns:a16="http://schemas.microsoft.com/office/drawing/2014/main" id="{43B5D4E2-CFA9-4F10-A5C2-5AED329B558F}"/>
                  </a:ext>
                </a:extLst>
              </p:cNvPr>
              <p:cNvSpPr/>
              <p:nvPr/>
            </p:nvSpPr>
            <p:spPr>
              <a:xfrm>
                <a:off x="1731962" y="1415457"/>
                <a:ext cx="493746" cy="289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mn-ea"/>
                  <a:cs typeface="+mn-cs"/>
                </a:endParaRPr>
              </a:p>
            </p:txBody>
          </p:sp>
          <p:sp>
            <p:nvSpPr>
              <p:cNvPr id="161" name="Oval 160">
                <a:extLst>
                  <a:ext uri="{FF2B5EF4-FFF2-40B4-BE49-F238E27FC236}">
                    <a16:creationId xmlns:a16="http://schemas.microsoft.com/office/drawing/2014/main" id="{5E87453C-4743-4B11-A35C-47518266F1C1}"/>
                  </a:ext>
                </a:extLst>
              </p:cNvPr>
              <p:cNvSpPr/>
              <p:nvPr/>
            </p:nvSpPr>
            <p:spPr>
              <a:xfrm>
                <a:off x="1828806" y="1415457"/>
                <a:ext cx="301448" cy="2255325"/>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26" name="Group 125">
              <a:extLst>
                <a:ext uri="{FF2B5EF4-FFF2-40B4-BE49-F238E27FC236}">
                  <a16:creationId xmlns:a16="http://schemas.microsoft.com/office/drawing/2014/main" id="{3BBCDAA9-FDF1-474A-92A3-8A5264137ABA}"/>
                </a:ext>
              </a:extLst>
            </p:cNvPr>
            <p:cNvGrpSpPr>
              <a:grpSpLocks noChangeAspect="1"/>
            </p:cNvGrpSpPr>
            <p:nvPr/>
          </p:nvGrpSpPr>
          <p:grpSpPr>
            <a:xfrm flipH="1">
              <a:off x="7797657" y="5078773"/>
              <a:ext cx="393870" cy="297435"/>
              <a:chOff x="1731962" y="1415457"/>
              <a:chExt cx="493748" cy="2255325"/>
            </a:xfrm>
          </p:grpSpPr>
          <p:sp>
            <p:nvSpPr>
              <p:cNvPr id="156" name="Rectangle 155">
                <a:extLst>
                  <a:ext uri="{FF2B5EF4-FFF2-40B4-BE49-F238E27FC236}">
                    <a16:creationId xmlns:a16="http://schemas.microsoft.com/office/drawing/2014/main" id="{C15A65A5-98D3-436D-8516-02186C3F754A}"/>
                  </a:ext>
                </a:extLst>
              </p:cNvPr>
              <p:cNvSpPr/>
              <p:nvPr/>
            </p:nvSpPr>
            <p:spPr>
              <a:xfrm>
                <a:off x="1731964" y="3309097"/>
                <a:ext cx="493746" cy="207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mn-ea"/>
                  <a:cs typeface="+mn-cs"/>
                </a:endParaRPr>
              </a:p>
            </p:txBody>
          </p:sp>
          <p:sp>
            <p:nvSpPr>
              <p:cNvPr id="157" name="Rectangle 156">
                <a:extLst>
                  <a:ext uri="{FF2B5EF4-FFF2-40B4-BE49-F238E27FC236}">
                    <a16:creationId xmlns:a16="http://schemas.microsoft.com/office/drawing/2014/main" id="{CD1EB61B-BED3-4F8B-83B4-5753B5BF71F9}"/>
                  </a:ext>
                </a:extLst>
              </p:cNvPr>
              <p:cNvSpPr/>
              <p:nvPr/>
            </p:nvSpPr>
            <p:spPr>
              <a:xfrm>
                <a:off x="1731962" y="1415457"/>
                <a:ext cx="493746" cy="289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mn-ea"/>
                  <a:cs typeface="+mn-cs"/>
                </a:endParaRPr>
              </a:p>
            </p:txBody>
          </p:sp>
          <p:sp>
            <p:nvSpPr>
              <p:cNvPr id="158" name="Oval 157">
                <a:extLst>
                  <a:ext uri="{FF2B5EF4-FFF2-40B4-BE49-F238E27FC236}">
                    <a16:creationId xmlns:a16="http://schemas.microsoft.com/office/drawing/2014/main" id="{8178A5D6-CE90-4843-BC3B-C66BB93ECFFE}"/>
                  </a:ext>
                </a:extLst>
              </p:cNvPr>
              <p:cNvSpPr/>
              <p:nvPr/>
            </p:nvSpPr>
            <p:spPr>
              <a:xfrm>
                <a:off x="1828806" y="1415457"/>
                <a:ext cx="301448" cy="2255325"/>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27" name="Group 126">
              <a:extLst>
                <a:ext uri="{FF2B5EF4-FFF2-40B4-BE49-F238E27FC236}">
                  <a16:creationId xmlns:a16="http://schemas.microsoft.com/office/drawing/2014/main" id="{CE746DDD-9AC7-48AB-BCB5-4CFED3CE713A}"/>
                </a:ext>
              </a:extLst>
            </p:cNvPr>
            <p:cNvGrpSpPr>
              <a:grpSpLocks noChangeAspect="1"/>
            </p:cNvGrpSpPr>
            <p:nvPr/>
          </p:nvGrpSpPr>
          <p:grpSpPr>
            <a:xfrm flipH="1">
              <a:off x="7797103" y="5376760"/>
              <a:ext cx="393870" cy="297435"/>
              <a:chOff x="1731962" y="1415457"/>
              <a:chExt cx="493748" cy="2255325"/>
            </a:xfrm>
          </p:grpSpPr>
          <p:sp>
            <p:nvSpPr>
              <p:cNvPr id="153" name="Rectangle 152">
                <a:extLst>
                  <a:ext uri="{FF2B5EF4-FFF2-40B4-BE49-F238E27FC236}">
                    <a16:creationId xmlns:a16="http://schemas.microsoft.com/office/drawing/2014/main" id="{32D77DC7-B61A-40DC-9C79-A82E61E98FD9}"/>
                  </a:ext>
                </a:extLst>
              </p:cNvPr>
              <p:cNvSpPr/>
              <p:nvPr/>
            </p:nvSpPr>
            <p:spPr>
              <a:xfrm>
                <a:off x="1731964" y="3309097"/>
                <a:ext cx="493746" cy="207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mn-ea"/>
                  <a:cs typeface="+mn-cs"/>
                </a:endParaRPr>
              </a:p>
            </p:txBody>
          </p:sp>
          <p:sp>
            <p:nvSpPr>
              <p:cNvPr id="154" name="Rectangle 153">
                <a:extLst>
                  <a:ext uri="{FF2B5EF4-FFF2-40B4-BE49-F238E27FC236}">
                    <a16:creationId xmlns:a16="http://schemas.microsoft.com/office/drawing/2014/main" id="{56178C35-D8A1-49AB-BE02-FFE278F1EB21}"/>
                  </a:ext>
                </a:extLst>
              </p:cNvPr>
              <p:cNvSpPr/>
              <p:nvPr/>
            </p:nvSpPr>
            <p:spPr>
              <a:xfrm>
                <a:off x="1731962" y="1415457"/>
                <a:ext cx="493746" cy="289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mn-ea"/>
                  <a:cs typeface="+mn-cs"/>
                </a:endParaRPr>
              </a:p>
            </p:txBody>
          </p:sp>
          <p:sp>
            <p:nvSpPr>
              <p:cNvPr id="155" name="Oval 154">
                <a:extLst>
                  <a:ext uri="{FF2B5EF4-FFF2-40B4-BE49-F238E27FC236}">
                    <a16:creationId xmlns:a16="http://schemas.microsoft.com/office/drawing/2014/main" id="{81DDEE42-098A-4846-995F-556D221ED3F8}"/>
                  </a:ext>
                </a:extLst>
              </p:cNvPr>
              <p:cNvSpPr/>
              <p:nvPr/>
            </p:nvSpPr>
            <p:spPr>
              <a:xfrm>
                <a:off x="1828806" y="1415457"/>
                <a:ext cx="301448" cy="2255325"/>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28" name="Group 127">
              <a:extLst>
                <a:ext uri="{FF2B5EF4-FFF2-40B4-BE49-F238E27FC236}">
                  <a16:creationId xmlns:a16="http://schemas.microsoft.com/office/drawing/2014/main" id="{E49D1A3F-27D1-4D48-9B75-79103C5686DE}"/>
                </a:ext>
              </a:extLst>
            </p:cNvPr>
            <p:cNvGrpSpPr>
              <a:grpSpLocks noChangeAspect="1"/>
            </p:cNvGrpSpPr>
            <p:nvPr/>
          </p:nvGrpSpPr>
          <p:grpSpPr>
            <a:xfrm flipH="1">
              <a:off x="7796549" y="5675688"/>
              <a:ext cx="393870" cy="297435"/>
              <a:chOff x="1731962" y="1415457"/>
              <a:chExt cx="493748" cy="2255325"/>
            </a:xfrm>
          </p:grpSpPr>
          <p:sp>
            <p:nvSpPr>
              <p:cNvPr id="150" name="Rectangle 149">
                <a:extLst>
                  <a:ext uri="{FF2B5EF4-FFF2-40B4-BE49-F238E27FC236}">
                    <a16:creationId xmlns:a16="http://schemas.microsoft.com/office/drawing/2014/main" id="{3F10310A-E9BF-4B94-84AE-5C5519A70968}"/>
                  </a:ext>
                </a:extLst>
              </p:cNvPr>
              <p:cNvSpPr/>
              <p:nvPr/>
            </p:nvSpPr>
            <p:spPr>
              <a:xfrm>
                <a:off x="1731964" y="3309097"/>
                <a:ext cx="493746" cy="207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mn-ea"/>
                  <a:cs typeface="+mn-cs"/>
                </a:endParaRPr>
              </a:p>
            </p:txBody>
          </p:sp>
          <p:sp>
            <p:nvSpPr>
              <p:cNvPr id="151" name="Rectangle 150">
                <a:extLst>
                  <a:ext uri="{FF2B5EF4-FFF2-40B4-BE49-F238E27FC236}">
                    <a16:creationId xmlns:a16="http://schemas.microsoft.com/office/drawing/2014/main" id="{3EEE47C2-A547-444C-A503-56901133E477}"/>
                  </a:ext>
                </a:extLst>
              </p:cNvPr>
              <p:cNvSpPr/>
              <p:nvPr/>
            </p:nvSpPr>
            <p:spPr>
              <a:xfrm>
                <a:off x="1731962" y="1415457"/>
                <a:ext cx="493746" cy="289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mn-ea"/>
                  <a:cs typeface="+mn-cs"/>
                </a:endParaRPr>
              </a:p>
            </p:txBody>
          </p:sp>
          <p:sp>
            <p:nvSpPr>
              <p:cNvPr id="152" name="Oval 151">
                <a:extLst>
                  <a:ext uri="{FF2B5EF4-FFF2-40B4-BE49-F238E27FC236}">
                    <a16:creationId xmlns:a16="http://schemas.microsoft.com/office/drawing/2014/main" id="{3B0C6CC3-A3F1-4278-A937-E9085B69F8A7}"/>
                  </a:ext>
                </a:extLst>
              </p:cNvPr>
              <p:cNvSpPr/>
              <p:nvPr/>
            </p:nvSpPr>
            <p:spPr>
              <a:xfrm>
                <a:off x="1828806" y="1415457"/>
                <a:ext cx="301448" cy="2255325"/>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mn-ea"/>
                  <a:cs typeface="+mn-cs"/>
                </a:endParaRPr>
              </a:p>
            </p:txBody>
          </p:sp>
        </p:grpSp>
        <p:cxnSp>
          <p:nvCxnSpPr>
            <p:cNvPr id="129" name="Straight Connector 128">
              <a:extLst>
                <a:ext uri="{FF2B5EF4-FFF2-40B4-BE49-F238E27FC236}">
                  <a16:creationId xmlns:a16="http://schemas.microsoft.com/office/drawing/2014/main" id="{85BFEBDE-5D48-4797-8342-C9305666BFEE}"/>
                </a:ext>
              </a:extLst>
            </p:cNvPr>
            <p:cNvCxnSpPr>
              <a:cxnSpLocks/>
              <a:endCxn id="123" idx="0"/>
            </p:cNvCxnSpPr>
            <p:nvPr/>
          </p:nvCxnSpPr>
          <p:spPr>
            <a:xfrm flipV="1">
              <a:off x="5494020" y="4456375"/>
              <a:ext cx="1835354" cy="4777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C9D44C34-9641-4AD5-85B4-93F03FC132A9}"/>
                </a:ext>
              </a:extLst>
            </p:cNvPr>
            <p:cNvCxnSpPr>
              <a:cxnSpLocks/>
              <a:stCxn id="123" idx="4"/>
              <a:endCxn id="164" idx="2"/>
            </p:cNvCxnSpPr>
            <p:nvPr/>
          </p:nvCxnSpPr>
          <p:spPr>
            <a:xfrm flipV="1">
              <a:off x="7329374" y="4627576"/>
              <a:ext cx="783791" cy="14871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31" name="Oval 130">
              <a:extLst>
                <a:ext uri="{FF2B5EF4-FFF2-40B4-BE49-F238E27FC236}">
                  <a16:creationId xmlns:a16="http://schemas.microsoft.com/office/drawing/2014/main" id="{7F24CA4F-5028-464F-8609-672F355666C7}"/>
                </a:ext>
              </a:extLst>
            </p:cNvPr>
            <p:cNvSpPr/>
            <p:nvPr/>
          </p:nvSpPr>
          <p:spPr>
            <a:xfrm flipH="1">
              <a:off x="7207504" y="4768244"/>
              <a:ext cx="240469" cy="319918"/>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Arial"/>
                <a:ea typeface="+mn-ea"/>
                <a:cs typeface="+mn-cs"/>
              </a:endParaRPr>
            </a:p>
          </p:txBody>
        </p:sp>
        <p:sp>
          <p:nvSpPr>
            <p:cNvPr id="132" name="Oval 131">
              <a:extLst>
                <a:ext uri="{FF2B5EF4-FFF2-40B4-BE49-F238E27FC236}">
                  <a16:creationId xmlns:a16="http://schemas.microsoft.com/office/drawing/2014/main" id="{9E60B0FC-3249-4E77-AC14-42C330164F8F}"/>
                </a:ext>
              </a:extLst>
            </p:cNvPr>
            <p:cNvSpPr/>
            <p:nvPr/>
          </p:nvSpPr>
          <p:spPr>
            <a:xfrm flipH="1">
              <a:off x="7202699" y="5078481"/>
              <a:ext cx="240469" cy="319918"/>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Arial"/>
                <a:ea typeface="+mn-ea"/>
                <a:cs typeface="+mn-cs"/>
              </a:endParaRPr>
            </a:p>
          </p:txBody>
        </p:sp>
        <p:sp>
          <p:nvSpPr>
            <p:cNvPr id="133" name="Oval 132">
              <a:extLst>
                <a:ext uri="{FF2B5EF4-FFF2-40B4-BE49-F238E27FC236}">
                  <a16:creationId xmlns:a16="http://schemas.microsoft.com/office/drawing/2014/main" id="{67F6AA5B-00A3-4C68-A34A-CEDA9CC2B637}"/>
                </a:ext>
              </a:extLst>
            </p:cNvPr>
            <p:cNvSpPr/>
            <p:nvPr/>
          </p:nvSpPr>
          <p:spPr>
            <a:xfrm flipH="1">
              <a:off x="7202398" y="5388924"/>
              <a:ext cx="240469" cy="319918"/>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Arial"/>
                <a:ea typeface="+mn-ea"/>
                <a:cs typeface="+mn-cs"/>
              </a:endParaRPr>
            </a:p>
          </p:txBody>
        </p:sp>
        <p:sp>
          <p:nvSpPr>
            <p:cNvPr id="134" name="Oval 133">
              <a:extLst>
                <a:ext uri="{FF2B5EF4-FFF2-40B4-BE49-F238E27FC236}">
                  <a16:creationId xmlns:a16="http://schemas.microsoft.com/office/drawing/2014/main" id="{9B8F8021-D86B-4D6B-ACC0-EB75783E1445}"/>
                </a:ext>
              </a:extLst>
            </p:cNvPr>
            <p:cNvSpPr/>
            <p:nvPr/>
          </p:nvSpPr>
          <p:spPr>
            <a:xfrm flipH="1">
              <a:off x="7207504" y="5708842"/>
              <a:ext cx="240469" cy="319918"/>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135" name="Straight Connector 134">
              <a:extLst>
                <a:ext uri="{FF2B5EF4-FFF2-40B4-BE49-F238E27FC236}">
                  <a16:creationId xmlns:a16="http://schemas.microsoft.com/office/drawing/2014/main" id="{74954888-A387-46A0-AA76-2E4953BCE15C}"/>
                </a:ext>
              </a:extLst>
            </p:cNvPr>
            <p:cNvCxnSpPr>
              <a:cxnSpLocks/>
              <a:endCxn id="164" idx="2"/>
            </p:cNvCxnSpPr>
            <p:nvPr/>
          </p:nvCxnSpPr>
          <p:spPr>
            <a:xfrm>
              <a:off x="7314282" y="4459051"/>
              <a:ext cx="798883" cy="168525"/>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A2B2B26D-400C-4D34-90B3-C069AE310A9B}"/>
                </a:ext>
              </a:extLst>
            </p:cNvPr>
            <p:cNvCxnSpPr>
              <a:cxnSpLocks/>
            </p:cNvCxnSpPr>
            <p:nvPr/>
          </p:nvCxnSpPr>
          <p:spPr>
            <a:xfrm flipV="1">
              <a:off x="6940024" y="4778112"/>
              <a:ext cx="377124" cy="2676"/>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5D2B71FB-05F3-4DC3-A137-AD1033C1E47A}"/>
                </a:ext>
              </a:extLst>
            </p:cNvPr>
            <p:cNvCxnSpPr>
              <a:cxnSpLocks/>
            </p:cNvCxnSpPr>
            <p:nvPr/>
          </p:nvCxnSpPr>
          <p:spPr>
            <a:xfrm flipV="1">
              <a:off x="6945508" y="5071310"/>
              <a:ext cx="377124" cy="2676"/>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4C0B5C31-2524-445C-B167-6EE854A7B4DB}"/>
                </a:ext>
              </a:extLst>
            </p:cNvPr>
            <p:cNvCxnSpPr>
              <a:cxnSpLocks/>
            </p:cNvCxnSpPr>
            <p:nvPr/>
          </p:nvCxnSpPr>
          <p:spPr>
            <a:xfrm flipV="1">
              <a:off x="6939963" y="5388172"/>
              <a:ext cx="377124" cy="2676"/>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95289A2C-2FAA-4C72-AFAC-9A130AA76A72}"/>
                </a:ext>
              </a:extLst>
            </p:cNvPr>
            <p:cNvCxnSpPr>
              <a:cxnSpLocks/>
            </p:cNvCxnSpPr>
            <p:nvPr/>
          </p:nvCxnSpPr>
          <p:spPr>
            <a:xfrm flipV="1">
              <a:off x="6952250" y="5704827"/>
              <a:ext cx="377124" cy="2676"/>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B3708ED0-AAFE-4816-896E-49399010CEBA}"/>
                </a:ext>
              </a:extLst>
            </p:cNvPr>
            <p:cNvCxnSpPr>
              <a:cxnSpLocks/>
            </p:cNvCxnSpPr>
            <p:nvPr/>
          </p:nvCxnSpPr>
          <p:spPr>
            <a:xfrm>
              <a:off x="5415632" y="6008421"/>
              <a:ext cx="1908354" cy="1900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1BAC7BDF-0E66-4482-B100-D8D9A3EADDEE}"/>
                </a:ext>
              </a:extLst>
            </p:cNvPr>
            <p:cNvCxnSpPr>
              <a:cxnSpLocks/>
              <a:stCxn id="132" idx="0"/>
            </p:cNvCxnSpPr>
            <p:nvPr/>
          </p:nvCxnSpPr>
          <p:spPr>
            <a:xfrm flipV="1">
              <a:off x="7322933" y="4938177"/>
              <a:ext cx="802458" cy="140304"/>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7D582DEE-2AA8-4C69-9D6B-9479A78F67A9}"/>
                </a:ext>
              </a:extLst>
            </p:cNvPr>
            <p:cNvCxnSpPr>
              <a:cxnSpLocks/>
            </p:cNvCxnSpPr>
            <p:nvPr/>
          </p:nvCxnSpPr>
          <p:spPr>
            <a:xfrm>
              <a:off x="7326508" y="4769650"/>
              <a:ext cx="798883" cy="168525"/>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26601D88-AF34-4EA1-A079-646F50BEF716}"/>
                </a:ext>
              </a:extLst>
            </p:cNvPr>
            <p:cNvCxnSpPr>
              <a:cxnSpLocks/>
              <a:stCxn id="132" idx="4"/>
            </p:cNvCxnSpPr>
            <p:nvPr/>
          </p:nvCxnSpPr>
          <p:spPr>
            <a:xfrm flipV="1">
              <a:off x="7322933" y="5226205"/>
              <a:ext cx="802458" cy="172194"/>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DF28C286-94E0-4C44-ACBE-F6AFAA8DDA62}"/>
                </a:ext>
              </a:extLst>
            </p:cNvPr>
            <p:cNvCxnSpPr>
              <a:cxnSpLocks/>
            </p:cNvCxnSpPr>
            <p:nvPr/>
          </p:nvCxnSpPr>
          <p:spPr>
            <a:xfrm>
              <a:off x="7326508" y="5057678"/>
              <a:ext cx="798883" cy="168525"/>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DD9B63D6-3C92-4DD0-B7CF-E6D2D9EADFC8}"/>
                </a:ext>
              </a:extLst>
            </p:cNvPr>
            <p:cNvCxnSpPr>
              <a:cxnSpLocks/>
            </p:cNvCxnSpPr>
            <p:nvPr/>
          </p:nvCxnSpPr>
          <p:spPr>
            <a:xfrm flipV="1">
              <a:off x="7324592" y="5553276"/>
              <a:ext cx="783791" cy="14871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26E5CB0F-15BC-496B-A5E9-5362D07A5716}"/>
                </a:ext>
              </a:extLst>
            </p:cNvPr>
            <p:cNvCxnSpPr>
              <a:cxnSpLocks/>
            </p:cNvCxnSpPr>
            <p:nvPr/>
          </p:nvCxnSpPr>
          <p:spPr>
            <a:xfrm>
              <a:off x="7309500" y="5384751"/>
              <a:ext cx="798883" cy="168525"/>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FB00D571-77B6-49DA-A17D-92ABA48687A4}"/>
                </a:ext>
              </a:extLst>
            </p:cNvPr>
            <p:cNvCxnSpPr>
              <a:cxnSpLocks/>
            </p:cNvCxnSpPr>
            <p:nvPr/>
          </p:nvCxnSpPr>
          <p:spPr>
            <a:xfrm flipV="1">
              <a:off x="7305934" y="5880164"/>
              <a:ext cx="783791" cy="14871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E12D2274-8B13-4EED-9250-A4779DAEFFFB}"/>
                </a:ext>
              </a:extLst>
            </p:cNvPr>
            <p:cNvCxnSpPr>
              <a:cxnSpLocks/>
            </p:cNvCxnSpPr>
            <p:nvPr/>
          </p:nvCxnSpPr>
          <p:spPr>
            <a:xfrm>
              <a:off x="7290842" y="5711639"/>
              <a:ext cx="798883" cy="168525"/>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49" name="Freeform: Shape 148">
              <a:extLst>
                <a:ext uri="{FF2B5EF4-FFF2-40B4-BE49-F238E27FC236}">
                  <a16:creationId xmlns:a16="http://schemas.microsoft.com/office/drawing/2014/main" id="{E6989046-D05D-4D3C-AFEE-E75E15100F5E}"/>
                </a:ext>
              </a:extLst>
            </p:cNvPr>
            <p:cNvSpPr/>
            <p:nvPr/>
          </p:nvSpPr>
          <p:spPr>
            <a:xfrm>
              <a:off x="5719091" y="4161755"/>
              <a:ext cx="1158240" cy="2186940"/>
            </a:xfrm>
            <a:custGeom>
              <a:avLst/>
              <a:gdLst>
                <a:gd name="connsiteX0" fmla="*/ 1051560 w 1158240"/>
                <a:gd name="connsiteY0" fmla="*/ 2194560 h 2194560"/>
                <a:gd name="connsiteX1" fmla="*/ 0 w 1158240"/>
                <a:gd name="connsiteY1" fmla="*/ 1577340 h 2194560"/>
                <a:gd name="connsiteX2" fmla="*/ 38100 w 1158240"/>
                <a:gd name="connsiteY2" fmla="*/ 0 h 2194560"/>
                <a:gd name="connsiteX3" fmla="*/ 1158240 w 1158240"/>
                <a:gd name="connsiteY3" fmla="*/ 495300 h 2194560"/>
                <a:gd name="connsiteX4" fmla="*/ 1051560 w 1158240"/>
                <a:gd name="connsiteY4" fmla="*/ 2194560 h 2194560"/>
                <a:gd name="connsiteX0" fmla="*/ 1173480 w 1173480"/>
                <a:gd name="connsiteY0" fmla="*/ 2194560 h 2194560"/>
                <a:gd name="connsiteX1" fmla="*/ 0 w 1173480"/>
                <a:gd name="connsiteY1" fmla="*/ 1577340 h 2194560"/>
                <a:gd name="connsiteX2" fmla="*/ 38100 w 1173480"/>
                <a:gd name="connsiteY2" fmla="*/ 0 h 2194560"/>
                <a:gd name="connsiteX3" fmla="*/ 1158240 w 1173480"/>
                <a:gd name="connsiteY3" fmla="*/ 495300 h 2194560"/>
                <a:gd name="connsiteX4" fmla="*/ 1173480 w 1173480"/>
                <a:gd name="connsiteY4" fmla="*/ 2194560 h 2194560"/>
                <a:gd name="connsiteX0" fmla="*/ 1120140 w 1158240"/>
                <a:gd name="connsiteY0" fmla="*/ 2186940 h 2186940"/>
                <a:gd name="connsiteX1" fmla="*/ 0 w 1158240"/>
                <a:gd name="connsiteY1" fmla="*/ 1577340 h 2186940"/>
                <a:gd name="connsiteX2" fmla="*/ 38100 w 1158240"/>
                <a:gd name="connsiteY2" fmla="*/ 0 h 2186940"/>
                <a:gd name="connsiteX3" fmla="*/ 1158240 w 1158240"/>
                <a:gd name="connsiteY3" fmla="*/ 495300 h 2186940"/>
                <a:gd name="connsiteX4" fmla="*/ 1120140 w 1158240"/>
                <a:gd name="connsiteY4" fmla="*/ 2186940 h 218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 h="2186940">
                  <a:moveTo>
                    <a:pt x="1120140" y="2186940"/>
                  </a:moveTo>
                  <a:lnTo>
                    <a:pt x="0" y="1577340"/>
                  </a:lnTo>
                  <a:lnTo>
                    <a:pt x="38100" y="0"/>
                  </a:lnTo>
                  <a:lnTo>
                    <a:pt x="1158240" y="495300"/>
                  </a:lnTo>
                  <a:lnTo>
                    <a:pt x="1120140" y="2186940"/>
                  </a:lnTo>
                  <a:close/>
                </a:path>
              </a:pathLst>
            </a:cu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Arial"/>
                <a:ea typeface="+mn-ea"/>
                <a:cs typeface="+mn-cs"/>
              </a:endParaRPr>
            </a:p>
          </p:txBody>
        </p:sp>
      </p:grpSp>
      <p:cxnSp>
        <p:nvCxnSpPr>
          <p:cNvPr id="165" name="Straight Connector 164">
            <a:extLst>
              <a:ext uri="{FF2B5EF4-FFF2-40B4-BE49-F238E27FC236}">
                <a16:creationId xmlns:a16="http://schemas.microsoft.com/office/drawing/2014/main" id="{FCB72453-F057-403F-AE09-2D10BDA651E9}"/>
              </a:ext>
            </a:extLst>
          </p:cNvPr>
          <p:cNvCxnSpPr>
            <a:cxnSpLocks/>
          </p:cNvCxnSpPr>
          <p:nvPr/>
        </p:nvCxnSpPr>
        <p:spPr>
          <a:xfrm flipV="1">
            <a:off x="4343203" y="2661101"/>
            <a:ext cx="0" cy="1875325"/>
          </a:xfrm>
          <a:prstGeom prst="line">
            <a:avLst/>
          </a:prstGeom>
        </p:spPr>
        <p:style>
          <a:lnRef idx="1">
            <a:schemeClr val="accent1"/>
          </a:lnRef>
          <a:fillRef idx="0">
            <a:schemeClr val="accent1"/>
          </a:fillRef>
          <a:effectRef idx="0">
            <a:schemeClr val="accent1"/>
          </a:effectRef>
          <a:fontRef idx="minor">
            <a:schemeClr val="tx1"/>
          </a:fontRef>
        </p:style>
      </p:cxnSp>
      <p:sp>
        <p:nvSpPr>
          <p:cNvPr id="166" name="TextBox 165">
            <a:extLst>
              <a:ext uri="{FF2B5EF4-FFF2-40B4-BE49-F238E27FC236}">
                <a16:creationId xmlns:a16="http://schemas.microsoft.com/office/drawing/2014/main" id="{61243223-3F26-4CAB-90EC-416C5D31E76A}"/>
              </a:ext>
            </a:extLst>
          </p:cNvPr>
          <p:cNvSpPr txBox="1"/>
          <p:nvPr/>
        </p:nvSpPr>
        <p:spPr>
          <a:xfrm>
            <a:off x="6956743" y="3793261"/>
            <a:ext cx="1495464" cy="80021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 b="0" i="0" u="sng" strike="noStrike" kern="1200" cap="none" spc="0" normalizeH="0" baseline="0" noProof="0" dirty="0">
                <a:ln>
                  <a:noFill/>
                </a:ln>
                <a:solidFill>
                  <a:srgbClr val="000000"/>
                </a:solidFill>
                <a:effectLst/>
                <a:uLnTx/>
                <a:uFillTx/>
                <a:latin typeface="Arial" charset="0"/>
                <a:ea typeface="+mn-ea"/>
                <a:cs typeface="+mn-cs"/>
              </a:rPr>
              <a:t>This architecture has limitations: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mn-cs"/>
              </a:rPr>
              <a:t>Large moving diffuser required (clear aperture)</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400" b="0" i="0" u="none" strike="noStrike" kern="1200" cap="none" spc="0" normalizeH="0" baseline="0" noProof="0" dirty="0">
                <a:ln>
                  <a:noFill/>
                </a:ln>
                <a:solidFill>
                  <a:srgbClr val="000000"/>
                </a:solidFill>
                <a:effectLst/>
                <a:uLnTx/>
                <a:uFillTx/>
                <a:latin typeface="Arial" charset="0"/>
                <a:ea typeface="+mn-ea"/>
                <a:cs typeface="+mn-cs"/>
              </a:rPr>
              <a:t>Cannot use wheel</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mn-cs"/>
              </a:rPr>
              <a:t>Limit on pupil size and/or F/#</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mn-cs"/>
              </a:rPr>
              <a:t>May need higher density fly’s eye array for spatial diversity</a:t>
            </a:r>
          </a:p>
          <a:p>
            <a:pPr marL="285750" marR="0" lvl="0" indent="-285750" algn="l" defTabSz="914400" rtl="0" eaLnBrk="1" fontAlgn="base" latinLnBrk="0" hangingPunct="1">
              <a:lnSpc>
                <a:spcPct val="100000"/>
              </a:lnSpc>
              <a:spcBef>
                <a:spcPct val="0"/>
              </a:spcBef>
              <a:spcAft>
                <a:spcPct val="0"/>
              </a:spcAft>
              <a:buClrTx/>
              <a:buSzTx/>
              <a:buFontTx/>
              <a:buChar char="-"/>
              <a:tabLst/>
              <a:defRPr/>
            </a:pPr>
            <a:endParaRPr kumimoji="0" lang="en-US" sz="600" b="0" i="0" u="none" strike="noStrike" kern="1200" cap="none" spc="0" normalizeH="0" baseline="0" noProof="0" dirty="0">
              <a:ln>
                <a:noFill/>
              </a:ln>
              <a:solidFill>
                <a:srgbClr val="000000"/>
              </a:solidFill>
              <a:effectLst/>
              <a:uLnTx/>
              <a:uFillTx/>
              <a:latin typeface="Arial" charset="0"/>
              <a:ea typeface="+mn-ea"/>
              <a:cs typeface="+mn-cs"/>
            </a:endParaRPr>
          </a:p>
        </p:txBody>
      </p:sp>
      <p:cxnSp>
        <p:nvCxnSpPr>
          <p:cNvPr id="167" name="Straight Arrow Connector 166">
            <a:extLst>
              <a:ext uri="{FF2B5EF4-FFF2-40B4-BE49-F238E27FC236}">
                <a16:creationId xmlns:a16="http://schemas.microsoft.com/office/drawing/2014/main" id="{7CD2CB6F-510A-411B-9527-9A279F036F28}"/>
              </a:ext>
            </a:extLst>
          </p:cNvPr>
          <p:cNvCxnSpPr>
            <a:cxnSpLocks/>
          </p:cNvCxnSpPr>
          <p:nvPr/>
        </p:nvCxnSpPr>
        <p:spPr>
          <a:xfrm>
            <a:off x="5421707" y="3941579"/>
            <a:ext cx="454274" cy="238861"/>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8" name="Straight Arrow Connector 167">
            <a:extLst>
              <a:ext uri="{FF2B5EF4-FFF2-40B4-BE49-F238E27FC236}">
                <a16:creationId xmlns:a16="http://schemas.microsoft.com/office/drawing/2014/main" id="{506CD084-F4B0-413F-8AAC-556FDE19487E}"/>
              </a:ext>
            </a:extLst>
          </p:cNvPr>
          <p:cNvCxnSpPr>
            <a:cxnSpLocks/>
          </p:cNvCxnSpPr>
          <p:nvPr/>
        </p:nvCxnSpPr>
        <p:spPr>
          <a:xfrm flipH="1">
            <a:off x="6008012" y="3744886"/>
            <a:ext cx="9624" cy="431796"/>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B3D99DF4-7F5F-4916-A9FC-1DFBA7A3F1E5}"/>
              </a:ext>
            </a:extLst>
          </p:cNvPr>
          <p:cNvCxnSpPr>
            <a:cxnSpLocks/>
          </p:cNvCxnSpPr>
          <p:nvPr/>
        </p:nvCxnSpPr>
        <p:spPr>
          <a:xfrm flipV="1">
            <a:off x="1189912" y="2497663"/>
            <a:ext cx="674210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27047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5E5BB-E44E-45FC-8D86-F3AF5C1E1B12}"/>
              </a:ext>
            </a:extLst>
          </p:cNvPr>
          <p:cNvSpPr>
            <a:spLocks noGrp="1"/>
          </p:cNvSpPr>
          <p:nvPr>
            <p:ph type="title"/>
          </p:nvPr>
        </p:nvSpPr>
        <p:spPr/>
        <p:txBody>
          <a:bodyPr/>
          <a:lstStyle/>
          <a:p>
            <a:r>
              <a:rPr lang="en-US" sz="2000" dirty="0"/>
              <a:t>Typical illuminator design process for speckle reduction</a:t>
            </a:r>
          </a:p>
        </p:txBody>
      </p:sp>
      <p:sp>
        <p:nvSpPr>
          <p:cNvPr id="4" name="Slide Number Placeholder 3">
            <a:extLst>
              <a:ext uri="{FF2B5EF4-FFF2-40B4-BE49-F238E27FC236}">
                <a16:creationId xmlns:a16="http://schemas.microsoft.com/office/drawing/2014/main" id="{A9A99D10-96A6-420E-8728-366909F276CD}"/>
              </a:ext>
            </a:extLst>
          </p:cNvPr>
          <p:cNvSpPr>
            <a:spLocks noGrp="1"/>
          </p:cNvSpPr>
          <p:nvPr>
            <p:ph type="sldNum" sz="quarter" idx="10"/>
          </p:nvPr>
        </p:nvSpPr>
        <p:spPr/>
        <p:txBody>
          <a:bodyPr/>
          <a:lstStyle/>
          <a:p>
            <a:pPr marL="0" marR="0" lvl="0" indent="0" algn="r" defTabSz="914378" rtl="0" eaLnBrk="1" fontAlgn="base" latinLnBrk="0" hangingPunct="1">
              <a:lnSpc>
                <a:spcPct val="100000"/>
              </a:lnSpc>
              <a:spcBef>
                <a:spcPct val="0"/>
              </a:spcBef>
              <a:spcAft>
                <a:spcPct val="0"/>
              </a:spcAft>
              <a:buClrTx/>
              <a:buSzTx/>
              <a:buFontTx/>
              <a:buNone/>
              <a:tabLst/>
              <a:defRPr/>
            </a:pPr>
            <a:fld id="{2B97888F-6AF7-4263-B69D-592D8C33BAC7}" type="slidenum">
              <a:rPr kumimoji="0" lang="en-US" sz="667"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378" rtl="0" eaLnBrk="1" fontAlgn="base" latinLnBrk="0" hangingPunct="1">
                <a:lnSpc>
                  <a:spcPct val="100000"/>
                </a:lnSpc>
                <a:spcBef>
                  <a:spcPct val="0"/>
                </a:spcBef>
                <a:spcAft>
                  <a:spcPct val="0"/>
                </a:spcAft>
                <a:buClrTx/>
                <a:buSzTx/>
                <a:buFontTx/>
                <a:buNone/>
                <a:tabLst/>
                <a:defRPr/>
              </a:pPr>
              <a:t>45</a:t>
            </a:fld>
            <a:endParaRPr kumimoji="0" lang="en-US" sz="667"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Slide Number Placeholder 3">
            <a:extLst>
              <a:ext uri="{FF2B5EF4-FFF2-40B4-BE49-F238E27FC236}">
                <a16:creationId xmlns:a16="http://schemas.microsoft.com/office/drawing/2014/main" id="{10A4FDB4-66A0-45C4-AFF8-E8D6DEFF9DC3}"/>
              </a:ext>
            </a:extLst>
          </p:cNvPr>
          <p:cNvSpPr txBox="1">
            <a:spLocks/>
          </p:cNvSpPr>
          <p:nvPr/>
        </p:nvSpPr>
        <p:spPr bwMode="auto">
          <a:xfrm>
            <a:off x="6662682" y="3655729"/>
            <a:ext cx="2133600" cy="154782"/>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defPPr>
              <a:defRPr lang="en-US"/>
            </a:defPPr>
            <a:lvl1pPr algn="r" rtl="0" fontAlgn="base">
              <a:spcBef>
                <a:spcPct val="0"/>
              </a:spcBef>
              <a:spcAft>
                <a:spcPct val="0"/>
              </a:spcAft>
              <a:defRPr sz="667" kern="1200">
                <a:solidFill>
                  <a:schemeClr val="tx1"/>
                </a:solidFill>
                <a:latin typeface="Arial" charset="0"/>
                <a:ea typeface="+mn-ea"/>
                <a:cs typeface="+mn-cs"/>
              </a:defRPr>
            </a:lvl1pPr>
            <a:lvl2pPr marL="380895" algn="l" rtl="0" fontAlgn="base">
              <a:spcBef>
                <a:spcPct val="0"/>
              </a:spcBef>
              <a:spcAft>
                <a:spcPct val="0"/>
              </a:spcAft>
              <a:defRPr kern="1200">
                <a:solidFill>
                  <a:schemeClr val="tx1"/>
                </a:solidFill>
                <a:latin typeface="Arial" charset="0"/>
                <a:ea typeface="+mn-ea"/>
                <a:cs typeface="+mn-cs"/>
              </a:defRPr>
            </a:lvl2pPr>
            <a:lvl3pPr marL="761790" algn="l" rtl="0" fontAlgn="base">
              <a:spcBef>
                <a:spcPct val="0"/>
              </a:spcBef>
              <a:spcAft>
                <a:spcPct val="0"/>
              </a:spcAft>
              <a:defRPr kern="1200">
                <a:solidFill>
                  <a:schemeClr val="tx1"/>
                </a:solidFill>
                <a:latin typeface="Arial" charset="0"/>
                <a:ea typeface="+mn-ea"/>
                <a:cs typeface="+mn-cs"/>
              </a:defRPr>
            </a:lvl3pPr>
            <a:lvl4pPr marL="1142683" algn="l" rtl="0" fontAlgn="base">
              <a:spcBef>
                <a:spcPct val="0"/>
              </a:spcBef>
              <a:spcAft>
                <a:spcPct val="0"/>
              </a:spcAft>
              <a:defRPr kern="1200">
                <a:solidFill>
                  <a:schemeClr val="tx1"/>
                </a:solidFill>
                <a:latin typeface="Arial" charset="0"/>
                <a:ea typeface="+mn-ea"/>
                <a:cs typeface="+mn-cs"/>
              </a:defRPr>
            </a:lvl4pPr>
            <a:lvl5pPr marL="1523573" algn="l" rtl="0" fontAlgn="base">
              <a:spcBef>
                <a:spcPct val="0"/>
              </a:spcBef>
              <a:spcAft>
                <a:spcPct val="0"/>
              </a:spcAft>
              <a:defRPr kern="1200">
                <a:solidFill>
                  <a:schemeClr val="tx1"/>
                </a:solidFill>
                <a:latin typeface="Arial" charset="0"/>
                <a:ea typeface="+mn-ea"/>
                <a:cs typeface="+mn-cs"/>
              </a:defRPr>
            </a:lvl5pPr>
            <a:lvl6pPr marL="1904467" algn="l" defTabSz="761790" rtl="0" eaLnBrk="1" latinLnBrk="0" hangingPunct="1">
              <a:defRPr kern="1200">
                <a:solidFill>
                  <a:schemeClr val="tx1"/>
                </a:solidFill>
                <a:latin typeface="Arial" charset="0"/>
                <a:ea typeface="+mn-ea"/>
                <a:cs typeface="+mn-cs"/>
              </a:defRPr>
            </a:lvl6pPr>
            <a:lvl7pPr marL="2285362" algn="l" defTabSz="761790" rtl="0" eaLnBrk="1" latinLnBrk="0" hangingPunct="1">
              <a:defRPr kern="1200">
                <a:solidFill>
                  <a:schemeClr val="tx1"/>
                </a:solidFill>
                <a:latin typeface="Arial" charset="0"/>
                <a:ea typeface="+mn-ea"/>
                <a:cs typeface="+mn-cs"/>
              </a:defRPr>
            </a:lvl7pPr>
            <a:lvl8pPr marL="2666253" algn="l" defTabSz="761790" rtl="0" eaLnBrk="1" latinLnBrk="0" hangingPunct="1">
              <a:defRPr kern="1200">
                <a:solidFill>
                  <a:schemeClr val="tx1"/>
                </a:solidFill>
                <a:latin typeface="Arial" charset="0"/>
                <a:ea typeface="+mn-ea"/>
                <a:cs typeface="+mn-cs"/>
              </a:defRPr>
            </a:lvl8pPr>
            <a:lvl9pPr marL="3047146" algn="l" defTabSz="761790" rtl="0" eaLnBrk="1" latinLnBrk="0" hangingPunct="1">
              <a:defRPr kern="1200">
                <a:solidFill>
                  <a:schemeClr val="tx1"/>
                </a:solidFill>
                <a:latin typeface="Arial" charset="0"/>
                <a:ea typeface="+mn-ea"/>
                <a:cs typeface="+mn-cs"/>
              </a:defRPr>
            </a:lvl9pPr>
          </a:lstStyle>
          <a:p>
            <a:pPr marL="0" marR="0" lvl="0" indent="0" algn="r" defTabSz="914378" rtl="0" eaLnBrk="1" fontAlgn="base" latinLnBrk="0" hangingPunct="1">
              <a:lnSpc>
                <a:spcPct val="100000"/>
              </a:lnSpc>
              <a:spcBef>
                <a:spcPct val="0"/>
              </a:spcBef>
              <a:spcAft>
                <a:spcPct val="0"/>
              </a:spcAft>
              <a:buClrTx/>
              <a:buSzTx/>
              <a:buFontTx/>
              <a:buNone/>
              <a:tabLst/>
              <a:defRPr/>
            </a:pPr>
            <a:fld id="{2B97888F-6AF7-4263-B69D-592D8C33BAC7}" type="slidenum">
              <a:rPr kumimoji="0" lang="en-US" sz="667"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378" rtl="0" eaLnBrk="1" fontAlgn="base" latinLnBrk="0" hangingPunct="1">
                <a:lnSpc>
                  <a:spcPct val="100000"/>
                </a:lnSpc>
                <a:spcBef>
                  <a:spcPct val="0"/>
                </a:spcBef>
                <a:spcAft>
                  <a:spcPct val="0"/>
                </a:spcAft>
                <a:buClrTx/>
                <a:buSzTx/>
                <a:buFontTx/>
                <a:buNone/>
                <a:tabLst/>
                <a:defRPr/>
              </a:pPr>
              <a:t>45</a:t>
            </a:fld>
            <a:endParaRPr kumimoji="0" lang="en-US" sz="667" b="0"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6" name="Group 5">
            <a:extLst>
              <a:ext uri="{FF2B5EF4-FFF2-40B4-BE49-F238E27FC236}">
                <a16:creationId xmlns:a16="http://schemas.microsoft.com/office/drawing/2014/main" id="{03A8734F-B548-4E56-8EBD-47A810CBF5DF}"/>
              </a:ext>
            </a:extLst>
          </p:cNvPr>
          <p:cNvGrpSpPr>
            <a:grpSpLocks noChangeAspect="1"/>
          </p:cNvGrpSpPr>
          <p:nvPr/>
        </p:nvGrpSpPr>
        <p:grpSpPr>
          <a:xfrm>
            <a:off x="1642005" y="1388346"/>
            <a:ext cx="3743741" cy="2778635"/>
            <a:chOff x="275766" y="1589038"/>
            <a:chExt cx="5726154" cy="4249996"/>
          </a:xfrm>
        </p:grpSpPr>
        <p:grpSp>
          <p:nvGrpSpPr>
            <p:cNvPr id="7" name="Group 6">
              <a:extLst>
                <a:ext uri="{FF2B5EF4-FFF2-40B4-BE49-F238E27FC236}">
                  <a16:creationId xmlns:a16="http://schemas.microsoft.com/office/drawing/2014/main" id="{B690755C-6CB6-41FC-ACCF-3E6498396DE1}"/>
                </a:ext>
              </a:extLst>
            </p:cNvPr>
            <p:cNvGrpSpPr>
              <a:grpSpLocks noChangeAspect="1"/>
            </p:cNvGrpSpPr>
            <p:nvPr/>
          </p:nvGrpSpPr>
          <p:grpSpPr>
            <a:xfrm>
              <a:off x="415230" y="4552176"/>
              <a:ext cx="1206407" cy="1207008"/>
              <a:chOff x="2808301" y="357188"/>
              <a:chExt cx="4164000" cy="4166077"/>
            </a:xfrm>
          </p:grpSpPr>
          <p:pic>
            <p:nvPicPr>
              <p:cNvPr id="43" name="Picture 42">
                <a:extLst>
                  <a:ext uri="{FF2B5EF4-FFF2-40B4-BE49-F238E27FC236}">
                    <a16:creationId xmlns:a16="http://schemas.microsoft.com/office/drawing/2014/main" id="{55023437-18FC-4557-AAE2-EF1BC1B78C87}"/>
                  </a:ext>
                </a:extLst>
              </p:cNvPr>
              <p:cNvPicPr>
                <a:picLocks noChangeAspect="1"/>
              </p:cNvPicPr>
              <p:nvPr/>
            </p:nvPicPr>
            <p:blipFill rotWithShape="1">
              <a:blip r:embed="rId2"/>
              <a:srcRect l="14097" t="5208" r="40343" b="34044"/>
              <a:stretch/>
            </p:blipFill>
            <p:spPr>
              <a:xfrm>
                <a:off x="2808301" y="357188"/>
                <a:ext cx="4164000" cy="4166077"/>
              </a:xfrm>
              <a:prstGeom prst="rect">
                <a:avLst/>
              </a:prstGeom>
            </p:spPr>
          </p:pic>
          <p:sp>
            <p:nvSpPr>
              <p:cNvPr id="44" name="Freeform: Shape 43">
                <a:extLst>
                  <a:ext uri="{FF2B5EF4-FFF2-40B4-BE49-F238E27FC236}">
                    <a16:creationId xmlns:a16="http://schemas.microsoft.com/office/drawing/2014/main" id="{91C0160D-69DA-401B-9A39-84A7F96D6B31}"/>
                  </a:ext>
                </a:extLst>
              </p:cNvPr>
              <p:cNvSpPr/>
              <p:nvPr/>
            </p:nvSpPr>
            <p:spPr>
              <a:xfrm>
                <a:off x="3785616" y="469392"/>
                <a:ext cx="2200656" cy="3919728"/>
              </a:xfrm>
              <a:custGeom>
                <a:avLst/>
                <a:gdLst>
                  <a:gd name="connsiteX0" fmla="*/ 6096 w 2200656"/>
                  <a:gd name="connsiteY0" fmla="*/ 188976 h 3919728"/>
                  <a:gd name="connsiteX1" fmla="*/ 0 w 2200656"/>
                  <a:gd name="connsiteY1" fmla="*/ 3919728 h 3919728"/>
                  <a:gd name="connsiteX2" fmla="*/ 2194560 w 2200656"/>
                  <a:gd name="connsiteY2" fmla="*/ 3712464 h 3919728"/>
                  <a:gd name="connsiteX3" fmla="*/ 2200656 w 2200656"/>
                  <a:gd name="connsiteY3" fmla="*/ 0 h 3919728"/>
                  <a:gd name="connsiteX4" fmla="*/ 6096 w 2200656"/>
                  <a:gd name="connsiteY4" fmla="*/ 188976 h 391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656" h="3919728">
                    <a:moveTo>
                      <a:pt x="6096" y="188976"/>
                    </a:moveTo>
                    <a:lnTo>
                      <a:pt x="0" y="3919728"/>
                    </a:lnTo>
                    <a:lnTo>
                      <a:pt x="2194560" y="3712464"/>
                    </a:lnTo>
                    <a:lnTo>
                      <a:pt x="2200656" y="0"/>
                    </a:lnTo>
                    <a:lnTo>
                      <a:pt x="6096" y="188976"/>
                    </a:lnTo>
                    <a:close/>
                  </a:path>
                </a:pathLst>
              </a:custGeom>
              <a:noFill/>
              <a:ln w="95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8" name="Group 7">
              <a:extLst>
                <a:ext uri="{FF2B5EF4-FFF2-40B4-BE49-F238E27FC236}">
                  <a16:creationId xmlns:a16="http://schemas.microsoft.com/office/drawing/2014/main" id="{03693365-228F-45EC-A858-76ADDDD55DD1}"/>
                </a:ext>
              </a:extLst>
            </p:cNvPr>
            <p:cNvGrpSpPr>
              <a:grpSpLocks noChangeAspect="1"/>
            </p:cNvGrpSpPr>
            <p:nvPr/>
          </p:nvGrpSpPr>
          <p:grpSpPr>
            <a:xfrm>
              <a:off x="414329" y="3298700"/>
              <a:ext cx="1192520" cy="1188442"/>
              <a:chOff x="2949419" y="521494"/>
              <a:chExt cx="4141468" cy="4127306"/>
            </a:xfrm>
          </p:grpSpPr>
          <p:pic>
            <p:nvPicPr>
              <p:cNvPr id="41" name="Picture 40">
                <a:extLst>
                  <a:ext uri="{FF2B5EF4-FFF2-40B4-BE49-F238E27FC236}">
                    <a16:creationId xmlns:a16="http://schemas.microsoft.com/office/drawing/2014/main" id="{5A8593CC-048A-4A34-B142-A9E5B6AD4EBE}"/>
                  </a:ext>
                </a:extLst>
              </p:cNvPr>
              <p:cNvPicPr>
                <a:picLocks noChangeAspect="1"/>
              </p:cNvPicPr>
              <p:nvPr/>
            </p:nvPicPr>
            <p:blipFill rotWithShape="1">
              <a:blip r:embed="rId3"/>
              <a:srcRect l="13904" t="5382" r="40782" b="34436"/>
              <a:stretch/>
            </p:blipFill>
            <p:spPr>
              <a:xfrm>
                <a:off x="2949419" y="521494"/>
                <a:ext cx="4141468" cy="4127306"/>
              </a:xfrm>
              <a:prstGeom prst="rect">
                <a:avLst/>
              </a:prstGeom>
            </p:spPr>
          </p:pic>
          <p:sp>
            <p:nvSpPr>
              <p:cNvPr id="42" name="Freeform: Shape 41">
                <a:extLst>
                  <a:ext uri="{FF2B5EF4-FFF2-40B4-BE49-F238E27FC236}">
                    <a16:creationId xmlns:a16="http://schemas.microsoft.com/office/drawing/2014/main" id="{8E6316BD-26FF-45F7-924E-4D91DA4D1610}"/>
                  </a:ext>
                </a:extLst>
              </p:cNvPr>
              <p:cNvSpPr/>
              <p:nvPr/>
            </p:nvSpPr>
            <p:spPr>
              <a:xfrm>
                <a:off x="3938016" y="621792"/>
                <a:ext cx="2200656" cy="3919728"/>
              </a:xfrm>
              <a:custGeom>
                <a:avLst/>
                <a:gdLst>
                  <a:gd name="connsiteX0" fmla="*/ 6096 w 2200656"/>
                  <a:gd name="connsiteY0" fmla="*/ 188976 h 3919728"/>
                  <a:gd name="connsiteX1" fmla="*/ 0 w 2200656"/>
                  <a:gd name="connsiteY1" fmla="*/ 3919728 h 3919728"/>
                  <a:gd name="connsiteX2" fmla="*/ 2194560 w 2200656"/>
                  <a:gd name="connsiteY2" fmla="*/ 3712464 h 3919728"/>
                  <a:gd name="connsiteX3" fmla="*/ 2200656 w 2200656"/>
                  <a:gd name="connsiteY3" fmla="*/ 0 h 3919728"/>
                  <a:gd name="connsiteX4" fmla="*/ 6096 w 2200656"/>
                  <a:gd name="connsiteY4" fmla="*/ 188976 h 391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656" h="3919728">
                    <a:moveTo>
                      <a:pt x="6096" y="188976"/>
                    </a:moveTo>
                    <a:lnTo>
                      <a:pt x="0" y="3919728"/>
                    </a:lnTo>
                    <a:lnTo>
                      <a:pt x="2194560" y="3712464"/>
                    </a:lnTo>
                    <a:lnTo>
                      <a:pt x="2200656" y="0"/>
                    </a:lnTo>
                    <a:lnTo>
                      <a:pt x="6096" y="188976"/>
                    </a:lnTo>
                    <a:close/>
                  </a:path>
                </a:pathLst>
              </a:custGeom>
              <a:noFill/>
              <a:ln w="952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9" name="Group 8">
              <a:extLst>
                <a:ext uri="{FF2B5EF4-FFF2-40B4-BE49-F238E27FC236}">
                  <a16:creationId xmlns:a16="http://schemas.microsoft.com/office/drawing/2014/main" id="{058D3668-7FE2-428D-A1F8-12F285FCB357}"/>
                </a:ext>
              </a:extLst>
            </p:cNvPr>
            <p:cNvGrpSpPr>
              <a:grpSpLocks noChangeAspect="1"/>
            </p:cNvGrpSpPr>
            <p:nvPr/>
          </p:nvGrpSpPr>
          <p:grpSpPr>
            <a:xfrm>
              <a:off x="426812" y="2076601"/>
              <a:ext cx="1191907" cy="1188442"/>
              <a:chOff x="2804160" y="365760"/>
              <a:chExt cx="4194048" cy="4181856"/>
            </a:xfrm>
          </p:grpSpPr>
          <p:pic>
            <p:nvPicPr>
              <p:cNvPr id="39" name="Picture 38">
                <a:extLst>
                  <a:ext uri="{FF2B5EF4-FFF2-40B4-BE49-F238E27FC236}">
                    <a16:creationId xmlns:a16="http://schemas.microsoft.com/office/drawing/2014/main" id="{D9459FF5-79D2-49C7-A002-6F6B7F5F0A78}"/>
                  </a:ext>
                </a:extLst>
              </p:cNvPr>
              <p:cNvPicPr>
                <a:picLocks noChangeAspect="1"/>
              </p:cNvPicPr>
              <p:nvPr/>
            </p:nvPicPr>
            <p:blipFill rotWithShape="1">
              <a:blip r:embed="rId4"/>
              <a:srcRect l="13913" t="5333" r="40198" b="33689"/>
              <a:stretch/>
            </p:blipFill>
            <p:spPr>
              <a:xfrm>
                <a:off x="2804160" y="365760"/>
                <a:ext cx="4194048" cy="4181856"/>
              </a:xfrm>
              <a:prstGeom prst="rect">
                <a:avLst/>
              </a:prstGeom>
              <a:ln w="9525">
                <a:noFill/>
              </a:ln>
            </p:spPr>
          </p:pic>
          <p:sp>
            <p:nvSpPr>
              <p:cNvPr id="40" name="Freeform: Shape 39">
                <a:extLst>
                  <a:ext uri="{FF2B5EF4-FFF2-40B4-BE49-F238E27FC236}">
                    <a16:creationId xmlns:a16="http://schemas.microsoft.com/office/drawing/2014/main" id="{A2C4A9EF-8F12-4AD8-B741-FA061A765C5D}"/>
                  </a:ext>
                </a:extLst>
              </p:cNvPr>
              <p:cNvSpPr/>
              <p:nvPr/>
            </p:nvSpPr>
            <p:spPr>
              <a:xfrm>
                <a:off x="3760478" y="469391"/>
                <a:ext cx="2200657" cy="3919729"/>
              </a:xfrm>
              <a:custGeom>
                <a:avLst/>
                <a:gdLst>
                  <a:gd name="connsiteX0" fmla="*/ 6096 w 2200656"/>
                  <a:gd name="connsiteY0" fmla="*/ 188976 h 3919728"/>
                  <a:gd name="connsiteX1" fmla="*/ 0 w 2200656"/>
                  <a:gd name="connsiteY1" fmla="*/ 3919728 h 3919728"/>
                  <a:gd name="connsiteX2" fmla="*/ 2194560 w 2200656"/>
                  <a:gd name="connsiteY2" fmla="*/ 3712464 h 3919728"/>
                  <a:gd name="connsiteX3" fmla="*/ 2200656 w 2200656"/>
                  <a:gd name="connsiteY3" fmla="*/ 0 h 3919728"/>
                  <a:gd name="connsiteX4" fmla="*/ 6096 w 2200656"/>
                  <a:gd name="connsiteY4" fmla="*/ 188976 h 391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656" h="3919728">
                    <a:moveTo>
                      <a:pt x="6096" y="188976"/>
                    </a:moveTo>
                    <a:lnTo>
                      <a:pt x="0" y="3919728"/>
                    </a:lnTo>
                    <a:lnTo>
                      <a:pt x="2194560" y="3712464"/>
                    </a:lnTo>
                    <a:lnTo>
                      <a:pt x="2200656" y="0"/>
                    </a:lnTo>
                    <a:lnTo>
                      <a:pt x="6096" y="188976"/>
                    </a:lnTo>
                    <a:close/>
                  </a:path>
                </a:pathLst>
              </a:custGeom>
              <a:noFill/>
              <a:ln w="95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0" name="Group 9">
              <a:extLst>
                <a:ext uri="{FF2B5EF4-FFF2-40B4-BE49-F238E27FC236}">
                  <a16:creationId xmlns:a16="http://schemas.microsoft.com/office/drawing/2014/main" id="{6B62DFA1-CBD2-499D-91C1-3088F3FD446C}"/>
                </a:ext>
              </a:extLst>
            </p:cNvPr>
            <p:cNvGrpSpPr>
              <a:grpSpLocks noChangeAspect="1"/>
            </p:cNvGrpSpPr>
            <p:nvPr/>
          </p:nvGrpSpPr>
          <p:grpSpPr>
            <a:xfrm>
              <a:off x="1891048" y="2054794"/>
              <a:ext cx="1239912" cy="1229501"/>
              <a:chOff x="4440736" y="335756"/>
              <a:chExt cx="4208771" cy="4173432"/>
            </a:xfrm>
          </p:grpSpPr>
          <p:pic>
            <p:nvPicPr>
              <p:cNvPr id="37" name="Picture 36">
                <a:extLst>
                  <a:ext uri="{FF2B5EF4-FFF2-40B4-BE49-F238E27FC236}">
                    <a16:creationId xmlns:a16="http://schemas.microsoft.com/office/drawing/2014/main" id="{108C917C-5ABD-4D11-8D7A-6302D366966D}"/>
                  </a:ext>
                </a:extLst>
              </p:cNvPr>
              <p:cNvPicPr>
                <a:picLocks noChangeAspect="1"/>
              </p:cNvPicPr>
              <p:nvPr/>
            </p:nvPicPr>
            <p:blipFill rotWithShape="1">
              <a:blip r:embed="rId5"/>
              <a:srcRect l="15190" t="5104" r="38761" b="34041"/>
              <a:stretch/>
            </p:blipFill>
            <p:spPr>
              <a:xfrm>
                <a:off x="4440736" y="335756"/>
                <a:ext cx="4208771" cy="4173432"/>
              </a:xfrm>
              <a:prstGeom prst="rect">
                <a:avLst/>
              </a:prstGeom>
              <a:ln>
                <a:noFill/>
              </a:ln>
            </p:spPr>
          </p:pic>
          <p:sp>
            <p:nvSpPr>
              <p:cNvPr id="38" name="Oval 37">
                <a:extLst>
                  <a:ext uri="{FF2B5EF4-FFF2-40B4-BE49-F238E27FC236}">
                    <a16:creationId xmlns:a16="http://schemas.microsoft.com/office/drawing/2014/main" id="{44BC7D86-62D9-4530-9C2A-D3E5ED80F119}"/>
                  </a:ext>
                </a:extLst>
              </p:cNvPr>
              <p:cNvSpPr/>
              <p:nvPr/>
            </p:nvSpPr>
            <p:spPr>
              <a:xfrm>
                <a:off x="5598148" y="1402939"/>
                <a:ext cx="2064544" cy="2033205"/>
              </a:xfrm>
              <a:prstGeom prst="ellipse">
                <a:avLst/>
              </a:prstGeom>
              <a:noFill/>
              <a:ln w="95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Arial"/>
                  <a:ea typeface="+mn-ea"/>
                  <a:cs typeface="+mn-cs"/>
                </a:endParaRPr>
              </a:p>
            </p:txBody>
          </p:sp>
        </p:grpSp>
        <p:sp>
          <p:nvSpPr>
            <p:cNvPr id="11" name="TextBox 10">
              <a:extLst>
                <a:ext uri="{FF2B5EF4-FFF2-40B4-BE49-F238E27FC236}">
                  <a16:creationId xmlns:a16="http://schemas.microsoft.com/office/drawing/2014/main" id="{22DBB4AD-5642-4B10-9C0A-EE836B539253}"/>
                </a:ext>
              </a:extLst>
            </p:cNvPr>
            <p:cNvSpPr txBox="1"/>
            <p:nvPr/>
          </p:nvSpPr>
          <p:spPr>
            <a:xfrm>
              <a:off x="275766" y="1655241"/>
              <a:ext cx="1480124" cy="470753"/>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mn-ea"/>
                  <a:cs typeface="+mn-cs"/>
                </a:rPr>
                <a:t>Spot @ Tunnel</a:t>
              </a:r>
            </a:p>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mn-ea"/>
                  <a:cs typeface="+mn-cs"/>
                </a:rPr>
                <a:t>(1° static diffuser)</a:t>
              </a:r>
            </a:p>
          </p:txBody>
        </p:sp>
        <p:sp>
          <p:nvSpPr>
            <p:cNvPr id="12" name="TextBox 11">
              <a:extLst>
                <a:ext uri="{FF2B5EF4-FFF2-40B4-BE49-F238E27FC236}">
                  <a16:creationId xmlns:a16="http://schemas.microsoft.com/office/drawing/2014/main" id="{E219C9D7-2510-47EA-8EC3-AEC215593625}"/>
                </a:ext>
              </a:extLst>
            </p:cNvPr>
            <p:cNvSpPr txBox="1"/>
            <p:nvPr/>
          </p:nvSpPr>
          <p:spPr>
            <a:xfrm>
              <a:off x="1712518" y="1631822"/>
              <a:ext cx="1697878" cy="470753"/>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mn-ea"/>
                  <a:cs typeface="+mn-cs"/>
                </a:rPr>
                <a:t>F/2.4 Illum. Pupil </a:t>
              </a:r>
            </a:p>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mn-ea"/>
                  <a:cs typeface="+mn-cs"/>
                </a:rPr>
                <a:t>(no angular diffusion)</a:t>
              </a:r>
            </a:p>
          </p:txBody>
        </p:sp>
        <p:sp>
          <p:nvSpPr>
            <p:cNvPr id="13" name="Oval 12">
              <a:extLst>
                <a:ext uri="{FF2B5EF4-FFF2-40B4-BE49-F238E27FC236}">
                  <a16:creationId xmlns:a16="http://schemas.microsoft.com/office/drawing/2014/main" id="{A6126B69-8672-417A-B7D0-4B54EC4CDE44}"/>
                </a:ext>
              </a:extLst>
            </p:cNvPr>
            <p:cNvSpPr/>
            <p:nvPr/>
          </p:nvSpPr>
          <p:spPr>
            <a:xfrm>
              <a:off x="2237138" y="2364526"/>
              <a:ext cx="589301" cy="622331"/>
            </a:xfrm>
            <a:prstGeom prst="ellipse">
              <a:avLst/>
            </a:prstGeom>
            <a:noFill/>
            <a:ln w="9525">
              <a:solidFill>
                <a:schemeClr val="bg1">
                  <a:lumMod val="9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Arial"/>
                <a:ea typeface="+mn-ea"/>
                <a:cs typeface="+mn-cs"/>
              </a:endParaRPr>
            </a:p>
          </p:txBody>
        </p:sp>
        <p:sp>
          <p:nvSpPr>
            <p:cNvPr id="14" name="Oval 13">
              <a:extLst>
                <a:ext uri="{FF2B5EF4-FFF2-40B4-BE49-F238E27FC236}">
                  <a16:creationId xmlns:a16="http://schemas.microsoft.com/office/drawing/2014/main" id="{7752097E-2F66-41ED-BD1C-63674341EC15}"/>
                </a:ext>
              </a:extLst>
            </p:cNvPr>
            <p:cNvSpPr/>
            <p:nvPr/>
          </p:nvSpPr>
          <p:spPr>
            <a:xfrm>
              <a:off x="2234654" y="3608256"/>
              <a:ext cx="590704" cy="623813"/>
            </a:xfrm>
            <a:prstGeom prst="ellipse">
              <a:avLst/>
            </a:prstGeom>
            <a:noFill/>
            <a:ln w="9525">
              <a:solidFill>
                <a:schemeClr val="bg1">
                  <a:lumMod val="9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5" name="Group 14">
              <a:extLst>
                <a:ext uri="{FF2B5EF4-FFF2-40B4-BE49-F238E27FC236}">
                  <a16:creationId xmlns:a16="http://schemas.microsoft.com/office/drawing/2014/main" id="{9186C54A-ADED-4782-8DD4-C805DF2DE5C0}"/>
                </a:ext>
              </a:extLst>
            </p:cNvPr>
            <p:cNvGrpSpPr>
              <a:grpSpLocks noChangeAspect="1"/>
            </p:cNvGrpSpPr>
            <p:nvPr/>
          </p:nvGrpSpPr>
          <p:grpSpPr>
            <a:xfrm>
              <a:off x="1883389" y="3299357"/>
              <a:ext cx="1215970" cy="1223908"/>
              <a:chOff x="4440737" y="342900"/>
              <a:chExt cx="4153194" cy="4180308"/>
            </a:xfrm>
          </p:grpSpPr>
          <p:pic>
            <p:nvPicPr>
              <p:cNvPr id="35" name="Picture 34">
                <a:extLst>
                  <a:ext uri="{FF2B5EF4-FFF2-40B4-BE49-F238E27FC236}">
                    <a16:creationId xmlns:a16="http://schemas.microsoft.com/office/drawing/2014/main" id="{18869299-4EEE-489B-B8C8-CAE363B878C6}"/>
                  </a:ext>
                </a:extLst>
              </p:cNvPr>
              <p:cNvPicPr>
                <a:picLocks noChangeAspect="1"/>
              </p:cNvPicPr>
              <p:nvPr/>
            </p:nvPicPr>
            <p:blipFill rotWithShape="1">
              <a:blip r:embed="rId6"/>
              <a:srcRect l="15190" t="5208" r="39368" b="33836"/>
              <a:stretch/>
            </p:blipFill>
            <p:spPr>
              <a:xfrm>
                <a:off x="4440737" y="342900"/>
                <a:ext cx="4153194" cy="4180308"/>
              </a:xfrm>
              <a:prstGeom prst="rect">
                <a:avLst/>
              </a:prstGeom>
            </p:spPr>
          </p:pic>
          <p:sp>
            <p:nvSpPr>
              <p:cNvPr id="36" name="Oval 35">
                <a:extLst>
                  <a:ext uri="{FF2B5EF4-FFF2-40B4-BE49-F238E27FC236}">
                    <a16:creationId xmlns:a16="http://schemas.microsoft.com/office/drawing/2014/main" id="{88BDF310-FE45-4B04-BAA0-72E587D616FA}"/>
                  </a:ext>
                </a:extLst>
              </p:cNvPr>
              <p:cNvSpPr/>
              <p:nvPr/>
            </p:nvSpPr>
            <p:spPr>
              <a:xfrm>
                <a:off x="5598148" y="1402939"/>
                <a:ext cx="2064544" cy="2033205"/>
              </a:xfrm>
              <a:prstGeom prst="ellipse">
                <a:avLst/>
              </a:prstGeom>
              <a:noFill/>
              <a:ln w="95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6" name="Group 15">
              <a:extLst>
                <a:ext uri="{FF2B5EF4-FFF2-40B4-BE49-F238E27FC236}">
                  <a16:creationId xmlns:a16="http://schemas.microsoft.com/office/drawing/2014/main" id="{0B6AD52A-E060-4C81-92E6-C4A54EF1AF54}"/>
                </a:ext>
              </a:extLst>
            </p:cNvPr>
            <p:cNvGrpSpPr>
              <a:grpSpLocks noChangeAspect="1"/>
            </p:cNvGrpSpPr>
            <p:nvPr/>
          </p:nvGrpSpPr>
          <p:grpSpPr>
            <a:xfrm>
              <a:off x="1883390" y="4552176"/>
              <a:ext cx="1229150" cy="1223908"/>
              <a:chOff x="4436888" y="328612"/>
              <a:chExt cx="4212620" cy="4194653"/>
            </a:xfrm>
          </p:grpSpPr>
          <p:pic>
            <p:nvPicPr>
              <p:cNvPr id="33" name="Picture 32">
                <a:extLst>
                  <a:ext uri="{FF2B5EF4-FFF2-40B4-BE49-F238E27FC236}">
                    <a16:creationId xmlns:a16="http://schemas.microsoft.com/office/drawing/2014/main" id="{FACD5731-4DEE-40D2-A865-786AA344E896}"/>
                  </a:ext>
                </a:extLst>
              </p:cNvPr>
              <p:cNvPicPr>
                <a:picLocks noChangeAspect="1"/>
              </p:cNvPicPr>
              <p:nvPr/>
            </p:nvPicPr>
            <p:blipFill rotWithShape="1">
              <a:blip r:embed="rId7"/>
              <a:srcRect l="15148" t="5000" r="38760" b="33835"/>
              <a:stretch/>
            </p:blipFill>
            <p:spPr>
              <a:xfrm>
                <a:off x="4436888" y="328612"/>
                <a:ext cx="4212620" cy="4194653"/>
              </a:xfrm>
              <a:prstGeom prst="rect">
                <a:avLst/>
              </a:prstGeom>
            </p:spPr>
          </p:pic>
          <p:sp>
            <p:nvSpPr>
              <p:cNvPr id="34" name="Oval 33">
                <a:extLst>
                  <a:ext uri="{FF2B5EF4-FFF2-40B4-BE49-F238E27FC236}">
                    <a16:creationId xmlns:a16="http://schemas.microsoft.com/office/drawing/2014/main" id="{B6B0F803-E2A2-41B8-BB2A-B6CAB49B4AB3}"/>
                  </a:ext>
                </a:extLst>
              </p:cNvPr>
              <p:cNvSpPr/>
              <p:nvPr/>
            </p:nvSpPr>
            <p:spPr>
              <a:xfrm>
                <a:off x="5598148" y="1402939"/>
                <a:ext cx="2064544" cy="2033205"/>
              </a:xfrm>
              <a:prstGeom prst="ellipse">
                <a:avLst/>
              </a:prstGeom>
              <a:noFill/>
              <a:ln w="95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Arial"/>
                  <a:ea typeface="+mn-ea"/>
                  <a:cs typeface="+mn-cs"/>
                </a:endParaRPr>
              </a:p>
            </p:txBody>
          </p:sp>
        </p:grpSp>
        <p:sp>
          <p:nvSpPr>
            <p:cNvPr id="17" name="Rectangle 10">
              <a:extLst>
                <a:ext uri="{FF2B5EF4-FFF2-40B4-BE49-F238E27FC236}">
                  <a16:creationId xmlns:a16="http://schemas.microsoft.com/office/drawing/2014/main" id="{F5A8D1B2-100E-429B-B9C6-7CDAFA6E7394}"/>
                </a:ext>
              </a:extLst>
            </p:cNvPr>
            <p:cNvSpPr/>
            <p:nvPr/>
          </p:nvSpPr>
          <p:spPr>
            <a:xfrm>
              <a:off x="4428838" y="2319338"/>
              <a:ext cx="475622" cy="847437"/>
            </a:xfrm>
            <a:custGeom>
              <a:avLst/>
              <a:gdLst>
                <a:gd name="connsiteX0" fmla="*/ 0 w 1600200"/>
                <a:gd name="connsiteY0" fmla="*/ 0 h 2622550"/>
                <a:gd name="connsiteX1" fmla="*/ 1600200 w 1600200"/>
                <a:gd name="connsiteY1" fmla="*/ 0 h 2622550"/>
                <a:gd name="connsiteX2" fmla="*/ 1600200 w 1600200"/>
                <a:gd name="connsiteY2" fmla="*/ 2622550 h 2622550"/>
                <a:gd name="connsiteX3" fmla="*/ 0 w 1600200"/>
                <a:gd name="connsiteY3" fmla="*/ 2622550 h 2622550"/>
                <a:gd name="connsiteX4" fmla="*/ 0 w 1600200"/>
                <a:gd name="connsiteY4" fmla="*/ 0 h 2622550"/>
                <a:gd name="connsiteX0" fmla="*/ 0 w 1600200"/>
                <a:gd name="connsiteY0" fmla="*/ 107950 h 2730500"/>
                <a:gd name="connsiteX1" fmla="*/ 1593850 w 1600200"/>
                <a:gd name="connsiteY1" fmla="*/ 0 h 2730500"/>
                <a:gd name="connsiteX2" fmla="*/ 1600200 w 1600200"/>
                <a:gd name="connsiteY2" fmla="*/ 2730500 h 2730500"/>
                <a:gd name="connsiteX3" fmla="*/ 0 w 1600200"/>
                <a:gd name="connsiteY3" fmla="*/ 2730500 h 2730500"/>
                <a:gd name="connsiteX4" fmla="*/ 0 w 1600200"/>
                <a:gd name="connsiteY4" fmla="*/ 107950 h 2730500"/>
                <a:gd name="connsiteX0" fmla="*/ 0 w 1600200"/>
                <a:gd name="connsiteY0" fmla="*/ 107950 h 2851150"/>
                <a:gd name="connsiteX1" fmla="*/ 1593850 w 1600200"/>
                <a:gd name="connsiteY1" fmla="*/ 0 h 2851150"/>
                <a:gd name="connsiteX2" fmla="*/ 1600200 w 1600200"/>
                <a:gd name="connsiteY2" fmla="*/ 2730500 h 2851150"/>
                <a:gd name="connsiteX3" fmla="*/ 0 w 1600200"/>
                <a:gd name="connsiteY3" fmla="*/ 2851150 h 2851150"/>
                <a:gd name="connsiteX4" fmla="*/ 0 w 1600200"/>
                <a:gd name="connsiteY4" fmla="*/ 107950 h 2851150"/>
                <a:gd name="connsiteX0" fmla="*/ 0 w 1600200"/>
                <a:gd name="connsiteY0" fmla="*/ 133350 h 2851150"/>
                <a:gd name="connsiteX1" fmla="*/ 1593850 w 1600200"/>
                <a:gd name="connsiteY1" fmla="*/ 0 h 2851150"/>
                <a:gd name="connsiteX2" fmla="*/ 1600200 w 1600200"/>
                <a:gd name="connsiteY2" fmla="*/ 2730500 h 2851150"/>
                <a:gd name="connsiteX3" fmla="*/ 0 w 1600200"/>
                <a:gd name="connsiteY3" fmla="*/ 2851150 h 2851150"/>
                <a:gd name="connsiteX4" fmla="*/ 0 w 1600200"/>
                <a:gd name="connsiteY4" fmla="*/ 133350 h 2851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200" h="2851150">
                  <a:moveTo>
                    <a:pt x="0" y="133350"/>
                  </a:moveTo>
                  <a:lnTo>
                    <a:pt x="1593850" y="0"/>
                  </a:lnTo>
                  <a:cubicBezTo>
                    <a:pt x="1595967" y="910167"/>
                    <a:pt x="1598083" y="1820333"/>
                    <a:pt x="1600200" y="2730500"/>
                  </a:cubicBezTo>
                  <a:lnTo>
                    <a:pt x="0" y="2851150"/>
                  </a:lnTo>
                  <a:lnTo>
                    <a:pt x="0" y="133350"/>
                  </a:lnTo>
                  <a:close/>
                </a:path>
              </a:pathLst>
            </a:custGeom>
            <a:noFill/>
            <a:ln w="95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Arial"/>
                <a:ea typeface="+mn-ea"/>
                <a:cs typeface="+mn-cs"/>
              </a:endParaRPr>
            </a:p>
          </p:txBody>
        </p:sp>
        <p:sp>
          <p:nvSpPr>
            <p:cNvPr id="18" name="TextBox 17">
              <a:extLst>
                <a:ext uri="{FF2B5EF4-FFF2-40B4-BE49-F238E27FC236}">
                  <a16:creationId xmlns:a16="http://schemas.microsoft.com/office/drawing/2014/main" id="{810B3D69-E7C0-44AB-9ED3-21FD7530ED6B}"/>
                </a:ext>
              </a:extLst>
            </p:cNvPr>
            <p:cNvSpPr txBox="1"/>
            <p:nvPr/>
          </p:nvSpPr>
          <p:spPr>
            <a:xfrm>
              <a:off x="3305400" y="1589038"/>
              <a:ext cx="2696520" cy="470753"/>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mn-ea"/>
                  <a:cs typeface="+mn-cs"/>
                </a:rPr>
                <a:t>w/ 1.5° stationary diversity diffuser</a:t>
              </a:r>
            </a:p>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mn-ea"/>
                  <a:cs typeface="+mn-cs"/>
                </a:rPr>
                <a:t>Note: Angles don’t change</a:t>
              </a:r>
            </a:p>
          </p:txBody>
        </p:sp>
        <p:sp>
          <p:nvSpPr>
            <p:cNvPr id="19" name="TextBox 18">
              <a:extLst>
                <a:ext uri="{FF2B5EF4-FFF2-40B4-BE49-F238E27FC236}">
                  <a16:creationId xmlns:a16="http://schemas.microsoft.com/office/drawing/2014/main" id="{2DFB76F3-BED4-4750-A5C7-651A0F45AB40}"/>
                </a:ext>
              </a:extLst>
            </p:cNvPr>
            <p:cNvSpPr txBox="1"/>
            <p:nvPr/>
          </p:nvSpPr>
          <p:spPr>
            <a:xfrm>
              <a:off x="3204820" y="3645678"/>
              <a:ext cx="2797100" cy="470753"/>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mn-ea"/>
                  <a:cs typeface="+mn-cs"/>
                </a:rPr>
                <a:t>w/ 2.0° stationary diversity diffuser</a:t>
              </a:r>
            </a:p>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mn-ea"/>
                  <a:cs typeface="+mn-cs"/>
                </a:rPr>
                <a:t>Note: Angles don’t change</a:t>
              </a:r>
            </a:p>
          </p:txBody>
        </p:sp>
        <p:sp>
          <p:nvSpPr>
            <p:cNvPr id="20" name="Rectangle 10">
              <a:extLst>
                <a:ext uri="{FF2B5EF4-FFF2-40B4-BE49-F238E27FC236}">
                  <a16:creationId xmlns:a16="http://schemas.microsoft.com/office/drawing/2014/main" id="{47E2ADFD-48A6-4353-9E49-09BC4C3DA434}"/>
                </a:ext>
              </a:extLst>
            </p:cNvPr>
            <p:cNvSpPr/>
            <p:nvPr/>
          </p:nvSpPr>
          <p:spPr>
            <a:xfrm>
              <a:off x="4405287" y="4138876"/>
              <a:ext cx="475622" cy="847437"/>
            </a:xfrm>
            <a:custGeom>
              <a:avLst/>
              <a:gdLst>
                <a:gd name="connsiteX0" fmla="*/ 0 w 1600200"/>
                <a:gd name="connsiteY0" fmla="*/ 0 h 2622550"/>
                <a:gd name="connsiteX1" fmla="*/ 1600200 w 1600200"/>
                <a:gd name="connsiteY1" fmla="*/ 0 h 2622550"/>
                <a:gd name="connsiteX2" fmla="*/ 1600200 w 1600200"/>
                <a:gd name="connsiteY2" fmla="*/ 2622550 h 2622550"/>
                <a:gd name="connsiteX3" fmla="*/ 0 w 1600200"/>
                <a:gd name="connsiteY3" fmla="*/ 2622550 h 2622550"/>
                <a:gd name="connsiteX4" fmla="*/ 0 w 1600200"/>
                <a:gd name="connsiteY4" fmla="*/ 0 h 2622550"/>
                <a:gd name="connsiteX0" fmla="*/ 0 w 1600200"/>
                <a:gd name="connsiteY0" fmla="*/ 107950 h 2730500"/>
                <a:gd name="connsiteX1" fmla="*/ 1593850 w 1600200"/>
                <a:gd name="connsiteY1" fmla="*/ 0 h 2730500"/>
                <a:gd name="connsiteX2" fmla="*/ 1600200 w 1600200"/>
                <a:gd name="connsiteY2" fmla="*/ 2730500 h 2730500"/>
                <a:gd name="connsiteX3" fmla="*/ 0 w 1600200"/>
                <a:gd name="connsiteY3" fmla="*/ 2730500 h 2730500"/>
                <a:gd name="connsiteX4" fmla="*/ 0 w 1600200"/>
                <a:gd name="connsiteY4" fmla="*/ 107950 h 2730500"/>
                <a:gd name="connsiteX0" fmla="*/ 0 w 1600200"/>
                <a:gd name="connsiteY0" fmla="*/ 107950 h 2851150"/>
                <a:gd name="connsiteX1" fmla="*/ 1593850 w 1600200"/>
                <a:gd name="connsiteY1" fmla="*/ 0 h 2851150"/>
                <a:gd name="connsiteX2" fmla="*/ 1600200 w 1600200"/>
                <a:gd name="connsiteY2" fmla="*/ 2730500 h 2851150"/>
                <a:gd name="connsiteX3" fmla="*/ 0 w 1600200"/>
                <a:gd name="connsiteY3" fmla="*/ 2851150 h 2851150"/>
                <a:gd name="connsiteX4" fmla="*/ 0 w 1600200"/>
                <a:gd name="connsiteY4" fmla="*/ 107950 h 2851150"/>
                <a:gd name="connsiteX0" fmla="*/ 0 w 1600200"/>
                <a:gd name="connsiteY0" fmla="*/ 133350 h 2851150"/>
                <a:gd name="connsiteX1" fmla="*/ 1593850 w 1600200"/>
                <a:gd name="connsiteY1" fmla="*/ 0 h 2851150"/>
                <a:gd name="connsiteX2" fmla="*/ 1600200 w 1600200"/>
                <a:gd name="connsiteY2" fmla="*/ 2730500 h 2851150"/>
                <a:gd name="connsiteX3" fmla="*/ 0 w 1600200"/>
                <a:gd name="connsiteY3" fmla="*/ 2851150 h 2851150"/>
                <a:gd name="connsiteX4" fmla="*/ 0 w 1600200"/>
                <a:gd name="connsiteY4" fmla="*/ 133350 h 2851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200" h="2851150">
                  <a:moveTo>
                    <a:pt x="0" y="133350"/>
                  </a:moveTo>
                  <a:lnTo>
                    <a:pt x="1593850" y="0"/>
                  </a:lnTo>
                  <a:cubicBezTo>
                    <a:pt x="1595967" y="910167"/>
                    <a:pt x="1598083" y="1820333"/>
                    <a:pt x="1600200" y="2730500"/>
                  </a:cubicBezTo>
                  <a:lnTo>
                    <a:pt x="0" y="2851150"/>
                  </a:lnTo>
                  <a:lnTo>
                    <a:pt x="0" y="133350"/>
                  </a:lnTo>
                  <a:close/>
                </a:path>
              </a:pathLst>
            </a:custGeom>
            <a:noFill/>
            <a:ln w="95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Arial"/>
                <a:ea typeface="+mn-ea"/>
                <a:cs typeface="+mn-cs"/>
              </a:endParaRPr>
            </a:p>
          </p:txBody>
        </p:sp>
        <p:sp>
          <p:nvSpPr>
            <p:cNvPr id="21" name="TextBox 20">
              <a:extLst>
                <a:ext uri="{FF2B5EF4-FFF2-40B4-BE49-F238E27FC236}">
                  <a16:creationId xmlns:a16="http://schemas.microsoft.com/office/drawing/2014/main" id="{59DF476D-48FE-414E-BDE4-C10CC6B10428}"/>
                </a:ext>
              </a:extLst>
            </p:cNvPr>
            <p:cNvSpPr txBox="1"/>
            <p:nvPr/>
          </p:nvSpPr>
          <p:spPr>
            <a:xfrm>
              <a:off x="4643096" y="4967507"/>
              <a:ext cx="809897" cy="470753"/>
            </a:xfrm>
            <a:prstGeom prst="rect">
              <a:avLst/>
            </a:prstGeom>
            <a:noFill/>
          </p:spPr>
          <p:txBody>
            <a:bodyPr wrap="squar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mn-ea"/>
                  <a:cs typeface="+mn-cs"/>
                </a:rPr>
                <a:t>1.3% loss</a:t>
              </a:r>
            </a:p>
          </p:txBody>
        </p:sp>
        <p:sp>
          <p:nvSpPr>
            <p:cNvPr id="22" name="TextBox 21">
              <a:extLst>
                <a:ext uri="{FF2B5EF4-FFF2-40B4-BE49-F238E27FC236}">
                  <a16:creationId xmlns:a16="http://schemas.microsoft.com/office/drawing/2014/main" id="{68C26424-ECAA-480F-B2B5-01CFA96B9657}"/>
                </a:ext>
              </a:extLst>
            </p:cNvPr>
            <p:cNvSpPr txBox="1"/>
            <p:nvPr/>
          </p:nvSpPr>
          <p:spPr>
            <a:xfrm>
              <a:off x="3735448" y="5533045"/>
              <a:ext cx="2126610" cy="305989"/>
            </a:xfrm>
            <a:prstGeom prst="rect">
              <a:avLst/>
            </a:prstGeom>
            <a:noFill/>
          </p:spPr>
          <p:txBody>
            <a:bodyPr wrap="squar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mn-ea"/>
                  <a:cs typeface="+mn-cs"/>
                </a:rPr>
                <a:t>(Blue &amp; Green not shown)</a:t>
              </a:r>
            </a:p>
          </p:txBody>
        </p:sp>
        <p:grpSp>
          <p:nvGrpSpPr>
            <p:cNvPr id="23" name="Group 22">
              <a:extLst>
                <a:ext uri="{FF2B5EF4-FFF2-40B4-BE49-F238E27FC236}">
                  <a16:creationId xmlns:a16="http://schemas.microsoft.com/office/drawing/2014/main" id="{5D7D943F-FB68-4FBD-B0E1-E9571E5BF06F}"/>
                </a:ext>
              </a:extLst>
            </p:cNvPr>
            <p:cNvGrpSpPr>
              <a:grpSpLocks noChangeAspect="1"/>
            </p:cNvGrpSpPr>
            <p:nvPr/>
          </p:nvGrpSpPr>
          <p:grpSpPr>
            <a:xfrm>
              <a:off x="3888845" y="2108796"/>
              <a:ext cx="1340380" cy="1338894"/>
              <a:chOff x="2580913" y="271463"/>
              <a:chExt cx="4169932" cy="4165310"/>
            </a:xfrm>
          </p:grpSpPr>
          <p:pic>
            <p:nvPicPr>
              <p:cNvPr id="31" name="Picture 30">
                <a:extLst>
                  <a:ext uri="{FF2B5EF4-FFF2-40B4-BE49-F238E27FC236}">
                    <a16:creationId xmlns:a16="http://schemas.microsoft.com/office/drawing/2014/main" id="{03C4D85D-6A2D-4FE5-A618-429AFEF49921}"/>
                  </a:ext>
                </a:extLst>
              </p:cNvPr>
              <p:cNvPicPr>
                <a:picLocks noChangeAspect="1"/>
              </p:cNvPicPr>
              <p:nvPr/>
            </p:nvPicPr>
            <p:blipFill rotWithShape="1">
              <a:blip r:embed="rId8"/>
              <a:srcRect l="14032" t="5104" r="40343" b="34160"/>
              <a:stretch/>
            </p:blipFill>
            <p:spPr>
              <a:xfrm>
                <a:off x="2580913" y="271463"/>
                <a:ext cx="4169932" cy="4165310"/>
              </a:xfrm>
              <a:prstGeom prst="rect">
                <a:avLst/>
              </a:prstGeom>
            </p:spPr>
          </p:pic>
          <p:sp>
            <p:nvSpPr>
              <p:cNvPr id="32" name="Freeform: Shape 31">
                <a:extLst>
                  <a:ext uri="{FF2B5EF4-FFF2-40B4-BE49-F238E27FC236}">
                    <a16:creationId xmlns:a16="http://schemas.microsoft.com/office/drawing/2014/main" id="{A767A77A-62C8-4678-BD28-2923E1233201}"/>
                  </a:ext>
                </a:extLst>
              </p:cNvPr>
              <p:cNvSpPr/>
              <p:nvPr/>
            </p:nvSpPr>
            <p:spPr>
              <a:xfrm>
                <a:off x="3541934" y="390811"/>
                <a:ext cx="2200655" cy="3919727"/>
              </a:xfrm>
              <a:custGeom>
                <a:avLst/>
                <a:gdLst>
                  <a:gd name="connsiteX0" fmla="*/ 6096 w 2200656"/>
                  <a:gd name="connsiteY0" fmla="*/ 188976 h 3919728"/>
                  <a:gd name="connsiteX1" fmla="*/ 0 w 2200656"/>
                  <a:gd name="connsiteY1" fmla="*/ 3919728 h 3919728"/>
                  <a:gd name="connsiteX2" fmla="*/ 2194560 w 2200656"/>
                  <a:gd name="connsiteY2" fmla="*/ 3712464 h 3919728"/>
                  <a:gd name="connsiteX3" fmla="*/ 2200656 w 2200656"/>
                  <a:gd name="connsiteY3" fmla="*/ 0 h 3919728"/>
                  <a:gd name="connsiteX4" fmla="*/ 6096 w 2200656"/>
                  <a:gd name="connsiteY4" fmla="*/ 188976 h 391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656" h="3919728">
                    <a:moveTo>
                      <a:pt x="6096" y="188976"/>
                    </a:moveTo>
                    <a:lnTo>
                      <a:pt x="0" y="3919728"/>
                    </a:lnTo>
                    <a:lnTo>
                      <a:pt x="2194560" y="3712464"/>
                    </a:lnTo>
                    <a:lnTo>
                      <a:pt x="2200656" y="0"/>
                    </a:lnTo>
                    <a:lnTo>
                      <a:pt x="6096" y="188976"/>
                    </a:lnTo>
                    <a:close/>
                  </a:path>
                </a:pathLst>
              </a:custGeom>
              <a:noFill/>
              <a:ln w="95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Arial"/>
                  <a:ea typeface="+mn-ea"/>
                  <a:cs typeface="+mn-cs"/>
                </a:endParaRPr>
              </a:p>
            </p:txBody>
          </p:sp>
        </p:grpSp>
        <p:sp>
          <p:nvSpPr>
            <p:cNvPr id="24" name="TextBox 23">
              <a:extLst>
                <a:ext uri="{FF2B5EF4-FFF2-40B4-BE49-F238E27FC236}">
                  <a16:creationId xmlns:a16="http://schemas.microsoft.com/office/drawing/2014/main" id="{4D0F2122-0CA1-428E-9A37-666708AC5056}"/>
                </a:ext>
              </a:extLst>
            </p:cNvPr>
            <p:cNvSpPr txBox="1"/>
            <p:nvPr/>
          </p:nvSpPr>
          <p:spPr>
            <a:xfrm>
              <a:off x="4510833" y="3357755"/>
              <a:ext cx="880439" cy="305989"/>
            </a:xfrm>
            <a:prstGeom prst="rect">
              <a:avLst/>
            </a:prstGeom>
            <a:noFill/>
          </p:spPr>
          <p:txBody>
            <a:bodyPr wrap="square" rtlCol="0">
              <a:sp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mn-ea"/>
                  <a:cs typeface="+mn-cs"/>
                </a:rPr>
                <a:t>0.9% loss</a:t>
              </a:r>
            </a:p>
          </p:txBody>
        </p:sp>
        <p:grpSp>
          <p:nvGrpSpPr>
            <p:cNvPr id="25" name="Group 24">
              <a:extLst>
                <a:ext uri="{FF2B5EF4-FFF2-40B4-BE49-F238E27FC236}">
                  <a16:creationId xmlns:a16="http://schemas.microsoft.com/office/drawing/2014/main" id="{D08EBD74-BAFE-4CCE-878C-1AEBA20B4F8E}"/>
                </a:ext>
              </a:extLst>
            </p:cNvPr>
            <p:cNvGrpSpPr>
              <a:grpSpLocks noChangeAspect="1"/>
            </p:cNvGrpSpPr>
            <p:nvPr/>
          </p:nvGrpSpPr>
          <p:grpSpPr>
            <a:xfrm>
              <a:off x="3888845" y="4031103"/>
              <a:ext cx="1369303" cy="1363903"/>
              <a:chOff x="2569043" y="271463"/>
              <a:chExt cx="4181802" cy="4165310"/>
            </a:xfrm>
          </p:grpSpPr>
          <p:pic>
            <p:nvPicPr>
              <p:cNvPr id="29" name="Picture 28">
                <a:extLst>
                  <a:ext uri="{FF2B5EF4-FFF2-40B4-BE49-F238E27FC236}">
                    <a16:creationId xmlns:a16="http://schemas.microsoft.com/office/drawing/2014/main" id="{A8D22DC3-5655-40B1-81D1-E933E3059114}"/>
                  </a:ext>
                </a:extLst>
              </p:cNvPr>
              <p:cNvPicPr>
                <a:picLocks noChangeAspect="1"/>
              </p:cNvPicPr>
              <p:nvPr/>
            </p:nvPicPr>
            <p:blipFill rotWithShape="1">
              <a:blip r:embed="rId9"/>
              <a:srcRect l="13903" t="5104" r="40343" b="34160"/>
              <a:stretch/>
            </p:blipFill>
            <p:spPr>
              <a:xfrm>
                <a:off x="2569043" y="271463"/>
                <a:ext cx="4181802" cy="4165310"/>
              </a:xfrm>
              <a:prstGeom prst="rect">
                <a:avLst/>
              </a:prstGeom>
            </p:spPr>
          </p:pic>
          <p:sp>
            <p:nvSpPr>
              <p:cNvPr id="30" name="Freeform: Shape 29">
                <a:extLst>
                  <a:ext uri="{FF2B5EF4-FFF2-40B4-BE49-F238E27FC236}">
                    <a16:creationId xmlns:a16="http://schemas.microsoft.com/office/drawing/2014/main" id="{633F1B83-619B-4D7E-A4C0-32B057F1CCA0}"/>
                  </a:ext>
                </a:extLst>
              </p:cNvPr>
              <p:cNvSpPr/>
              <p:nvPr/>
            </p:nvSpPr>
            <p:spPr>
              <a:xfrm>
                <a:off x="3564160" y="390811"/>
                <a:ext cx="2200656" cy="3919728"/>
              </a:xfrm>
              <a:custGeom>
                <a:avLst/>
                <a:gdLst>
                  <a:gd name="connsiteX0" fmla="*/ 6096 w 2200656"/>
                  <a:gd name="connsiteY0" fmla="*/ 188976 h 3919728"/>
                  <a:gd name="connsiteX1" fmla="*/ 0 w 2200656"/>
                  <a:gd name="connsiteY1" fmla="*/ 3919728 h 3919728"/>
                  <a:gd name="connsiteX2" fmla="*/ 2194560 w 2200656"/>
                  <a:gd name="connsiteY2" fmla="*/ 3712464 h 3919728"/>
                  <a:gd name="connsiteX3" fmla="*/ 2200656 w 2200656"/>
                  <a:gd name="connsiteY3" fmla="*/ 0 h 3919728"/>
                  <a:gd name="connsiteX4" fmla="*/ 6096 w 2200656"/>
                  <a:gd name="connsiteY4" fmla="*/ 188976 h 391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656" h="3919728">
                    <a:moveTo>
                      <a:pt x="6096" y="188976"/>
                    </a:moveTo>
                    <a:lnTo>
                      <a:pt x="0" y="3919728"/>
                    </a:lnTo>
                    <a:lnTo>
                      <a:pt x="2194560" y="3712464"/>
                    </a:lnTo>
                    <a:lnTo>
                      <a:pt x="2200656" y="0"/>
                    </a:lnTo>
                    <a:lnTo>
                      <a:pt x="6096" y="188976"/>
                    </a:lnTo>
                    <a:close/>
                  </a:path>
                </a:pathLst>
              </a:custGeom>
              <a:noFill/>
              <a:ln w="95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Arial"/>
                  <a:ea typeface="+mn-ea"/>
                  <a:cs typeface="+mn-cs"/>
                </a:endParaRPr>
              </a:p>
            </p:txBody>
          </p:sp>
        </p:grpSp>
        <p:sp>
          <p:nvSpPr>
            <p:cNvPr id="26" name="TextBox 25">
              <a:extLst>
                <a:ext uri="{FF2B5EF4-FFF2-40B4-BE49-F238E27FC236}">
                  <a16:creationId xmlns:a16="http://schemas.microsoft.com/office/drawing/2014/main" id="{8A52C122-1168-4F90-82EA-3B7167A820F2}"/>
                </a:ext>
              </a:extLst>
            </p:cNvPr>
            <p:cNvSpPr txBox="1"/>
            <p:nvPr/>
          </p:nvSpPr>
          <p:spPr>
            <a:xfrm>
              <a:off x="4573496" y="5311031"/>
              <a:ext cx="925133" cy="305989"/>
            </a:xfrm>
            <a:prstGeom prst="rect">
              <a:avLst/>
            </a:prstGeom>
            <a:noFill/>
          </p:spPr>
          <p:txBody>
            <a:bodyPr wrap="square" rtlCol="0">
              <a:sp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mn-ea"/>
                  <a:cs typeface="+mn-cs"/>
                </a:rPr>
                <a:t>2.6% loss</a:t>
              </a:r>
            </a:p>
          </p:txBody>
        </p:sp>
        <p:cxnSp>
          <p:nvCxnSpPr>
            <p:cNvPr id="27" name="Straight Arrow Connector 26">
              <a:extLst>
                <a:ext uri="{FF2B5EF4-FFF2-40B4-BE49-F238E27FC236}">
                  <a16:creationId xmlns:a16="http://schemas.microsoft.com/office/drawing/2014/main" id="{4DF6161C-F0D3-4615-B0A5-D508EB807144}"/>
                </a:ext>
              </a:extLst>
            </p:cNvPr>
            <p:cNvCxnSpPr>
              <a:cxnSpLocks/>
            </p:cNvCxnSpPr>
            <p:nvPr/>
          </p:nvCxnSpPr>
          <p:spPr>
            <a:xfrm>
              <a:off x="1458335" y="2521803"/>
              <a:ext cx="2682366" cy="579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DED2DB6-641D-445F-8D77-EE0701393409}"/>
                </a:ext>
              </a:extLst>
            </p:cNvPr>
            <p:cNvCxnSpPr>
              <a:cxnSpLocks/>
            </p:cNvCxnSpPr>
            <p:nvPr/>
          </p:nvCxnSpPr>
          <p:spPr>
            <a:xfrm>
              <a:off x="1440493" y="2661781"/>
              <a:ext cx="2686223" cy="19658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id="{B7F06689-0E21-49E6-839D-8E6A6FC81CA3}"/>
              </a:ext>
            </a:extLst>
          </p:cNvPr>
          <p:cNvSpPr txBox="1"/>
          <p:nvPr/>
        </p:nvSpPr>
        <p:spPr>
          <a:xfrm>
            <a:off x="2358715" y="4122385"/>
            <a:ext cx="4308070" cy="577081"/>
          </a:xfrm>
          <a:prstGeom prst="rect">
            <a:avLst/>
          </a:prstGeom>
          <a:noFill/>
        </p:spPr>
        <p:txBody>
          <a:bodyPr wrap="square" rtlCol="0">
            <a:sp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r>
              <a:rPr kumimoji="0" lang="en-US" sz="1050" b="0" i="1" u="none" strike="noStrike" kern="1200" cap="none" spc="0" normalizeH="0" baseline="0" noProof="0" dirty="0">
                <a:ln>
                  <a:noFill/>
                </a:ln>
                <a:solidFill>
                  <a:srgbClr val="000000"/>
                </a:solidFill>
                <a:effectLst/>
                <a:uLnTx/>
                <a:uFillTx/>
                <a:latin typeface="Arial" charset="0"/>
                <a:ea typeface="+mn-ea"/>
                <a:cs typeface="+mn-cs"/>
              </a:rPr>
              <a:t>Note: These angles vary based on design (shown as example only). Gaussian diffusers (FWHM) examples.</a:t>
            </a:r>
          </a:p>
          <a:p>
            <a:pPr marL="0" marR="0" lvl="0" indent="0" algn="l" defTabSz="914378" rtl="0" eaLnBrk="1" fontAlgn="base" latinLnBrk="0" hangingPunct="1">
              <a:lnSpc>
                <a:spcPct val="100000"/>
              </a:lnSpc>
              <a:spcBef>
                <a:spcPct val="0"/>
              </a:spcBef>
              <a:spcAft>
                <a:spcPct val="0"/>
              </a:spcAft>
              <a:buClrTx/>
              <a:buSzTx/>
              <a:buFontTx/>
              <a:buNone/>
              <a:tabLst/>
              <a:defRPr/>
            </a:pPr>
            <a:r>
              <a:rPr kumimoji="0" lang="en-US" sz="1050" b="0" i="1" u="none" strike="noStrike" kern="1200" cap="none" spc="0" normalizeH="0" baseline="0" noProof="0" dirty="0">
                <a:ln>
                  <a:noFill/>
                </a:ln>
                <a:solidFill>
                  <a:srgbClr val="000000"/>
                </a:solidFill>
                <a:effectLst/>
                <a:uLnTx/>
                <a:uFillTx/>
                <a:latin typeface="Arial" charset="0"/>
                <a:ea typeface="+mn-ea"/>
                <a:cs typeface="+mn-cs"/>
              </a:rPr>
              <a:t>Modeled using </a:t>
            </a:r>
            <a:r>
              <a:rPr kumimoji="0" lang="en-US" sz="1050" b="0" i="1" u="none" strike="noStrike" kern="1200" cap="none" spc="0" normalizeH="0" baseline="0" noProof="0" dirty="0" err="1">
                <a:ln>
                  <a:noFill/>
                </a:ln>
                <a:solidFill>
                  <a:srgbClr val="000000"/>
                </a:solidFill>
                <a:effectLst/>
                <a:uLnTx/>
                <a:uFillTx/>
                <a:latin typeface="Arial" charset="0"/>
                <a:ea typeface="+mn-ea"/>
                <a:cs typeface="+mn-cs"/>
              </a:rPr>
              <a:t>Zemax</a:t>
            </a:r>
            <a:r>
              <a:rPr kumimoji="0" lang="en-US" sz="1050" b="0" i="1" u="none" strike="noStrike" kern="1200" cap="none" spc="0" normalizeH="0" baseline="0" noProof="0" dirty="0">
                <a:ln>
                  <a:noFill/>
                </a:ln>
                <a:solidFill>
                  <a:srgbClr val="000000"/>
                </a:solidFill>
                <a:effectLst/>
                <a:uLnTx/>
                <a:uFillTx/>
                <a:latin typeface="Arial" charset="0"/>
                <a:ea typeface="+mn-ea"/>
                <a:cs typeface="+mn-cs"/>
              </a:rPr>
              <a:t> non-sequential.</a:t>
            </a:r>
          </a:p>
        </p:txBody>
      </p:sp>
      <p:grpSp>
        <p:nvGrpSpPr>
          <p:cNvPr id="46" name="Group 45">
            <a:extLst>
              <a:ext uri="{FF2B5EF4-FFF2-40B4-BE49-F238E27FC236}">
                <a16:creationId xmlns:a16="http://schemas.microsoft.com/office/drawing/2014/main" id="{BF69C783-1200-4E3E-9778-0613CBCFC5BE}"/>
              </a:ext>
            </a:extLst>
          </p:cNvPr>
          <p:cNvGrpSpPr>
            <a:grpSpLocks noChangeAspect="1"/>
          </p:cNvGrpSpPr>
          <p:nvPr/>
        </p:nvGrpSpPr>
        <p:grpSpPr>
          <a:xfrm>
            <a:off x="5340406" y="2022002"/>
            <a:ext cx="3803595" cy="1490625"/>
            <a:chOff x="305513" y="1310007"/>
            <a:chExt cx="9508689" cy="3726447"/>
          </a:xfrm>
        </p:grpSpPr>
        <p:grpSp>
          <p:nvGrpSpPr>
            <p:cNvPr id="47" name="Group 46">
              <a:extLst>
                <a:ext uri="{FF2B5EF4-FFF2-40B4-BE49-F238E27FC236}">
                  <a16:creationId xmlns:a16="http://schemas.microsoft.com/office/drawing/2014/main" id="{C82FD1BE-487C-4690-B45D-0E82DEE752F7}"/>
                </a:ext>
              </a:extLst>
            </p:cNvPr>
            <p:cNvGrpSpPr>
              <a:grpSpLocks noChangeAspect="1"/>
            </p:cNvGrpSpPr>
            <p:nvPr/>
          </p:nvGrpSpPr>
          <p:grpSpPr>
            <a:xfrm>
              <a:off x="6974706" y="2377440"/>
              <a:ext cx="2103120" cy="2103120"/>
              <a:chOff x="3965909" y="332798"/>
              <a:chExt cx="4124307" cy="4124310"/>
            </a:xfrm>
          </p:grpSpPr>
          <p:pic>
            <p:nvPicPr>
              <p:cNvPr id="60" name="Picture 59">
                <a:extLst>
                  <a:ext uri="{FF2B5EF4-FFF2-40B4-BE49-F238E27FC236}">
                    <a16:creationId xmlns:a16="http://schemas.microsoft.com/office/drawing/2014/main" id="{416D8BF3-1E61-4AC9-B234-7A531CF8C36A}"/>
                  </a:ext>
                </a:extLst>
              </p:cNvPr>
              <p:cNvPicPr>
                <a:picLocks noChangeAspect="1"/>
              </p:cNvPicPr>
              <p:nvPr/>
            </p:nvPicPr>
            <p:blipFill rotWithShape="1">
              <a:blip r:embed="rId10"/>
              <a:srcRect l="15522" t="4853" r="39352" b="35009"/>
              <a:stretch/>
            </p:blipFill>
            <p:spPr>
              <a:xfrm>
                <a:off x="3965909" y="332798"/>
                <a:ext cx="4124307" cy="4124310"/>
              </a:xfrm>
              <a:prstGeom prst="rect">
                <a:avLst/>
              </a:prstGeom>
            </p:spPr>
          </p:pic>
          <p:sp>
            <p:nvSpPr>
              <p:cNvPr id="61" name="Oval 60">
                <a:extLst>
                  <a:ext uri="{FF2B5EF4-FFF2-40B4-BE49-F238E27FC236}">
                    <a16:creationId xmlns:a16="http://schemas.microsoft.com/office/drawing/2014/main" id="{B0C1D2CE-99F4-4CF8-9748-62AEEC537C13}"/>
                  </a:ext>
                </a:extLst>
              </p:cNvPr>
              <p:cNvSpPr/>
              <p:nvPr/>
            </p:nvSpPr>
            <p:spPr>
              <a:xfrm>
                <a:off x="5107338" y="1395793"/>
                <a:ext cx="2029969" cy="2033206"/>
              </a:xfrm>
              <a:prstGeom prst="ellipse">
                <a:avLst/>
              </a:prstGeom>
              <a:noFill/>
              <a:ln w="95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48" name="Group 47">
              <a:extLst>
                <a:ext uri="{FF2B5EF4-FFF2-40B4-BE49-F238E27FC236}">
                  <a16:creationId xmlns:a16="http://schemas.microsoft.com/office/drawing/2014/main" id="{F03C4136-075B-4DD9-9C00-637471087565}"/>
                </a:ext>
              </a:extLst>
            </p:cNvPr>
            <p:cNvGrpSpPr>
              <a:grpSpLocks noChangeAspect="1"/>
            </p:cNvGrpSpPr>
            <p:nvPr/>
          </p:nvGrpSpPr>
          <p:grpSpPr>
            <a:xfrm>
              <a:off x="3664829" y="2371834"/>
              <a:ext cx="2103120" cy="2103120"/>
              <a:chOff x="3210615" y="378618"/>
              <a:chExt cx="4143375" cy="4107549"/>
            </a:xfrm>
          </p:grpSpPr>
          <p:pic>
            <p:nvPicPr>
              <p:cNvPr id="58" name="Picture 57">
                <a:extLst>
                  <a:ext uri="{FF2B5EF4-FFF2-40B4-BE49-F238E27FC236}">
                    <a16:creationId xmlns:a16="http://schemas.microsoft.com/office/drawing/2014/main" id="{8ABE5869-85B9-43F4-B0E5-9D6BA7D40626}"/>
                  </a:ext>
                </a:extLst>
              </p:cNvPr>
              <p:cNvPicPr>
                <a:picLocks noChangeAspect="1"/>
              </p:cNvPicPr>
              <p:nvPr/>
            </p:nvPicPr>
            <p:blipFill rotWithShape="1">
              <a:blip r:embed="rId11"/>
              <a:srcRect l="15505" t="5522" r="39161" b="34585"/>
              <a:stretch/>
            </p:blipFill>
            <p:spPr>
              <a:xfrm>
                <a:off x="3210615" y="378618"/>
                <a:ext cx="4143375" cy="4107549"/>
              </a:xfrm>
              <a:prstGeom prst="rect">
                <a:avLst/>
              </a:prstGeom>
            </p:spPr>
          </p:pic>
          <p:sp>
            <p:nvSpPr>
              <p:cNvPr id="59" name="Oval 58">
                <a:extLst>
                  <a:ext uri="{FF2B5EF4-FFF2-40B4-BE49-F238E27FC236}">
                    <a16:creationId xmlns:a16="http://schemas.microsoft.com/office/drawing/2014/main" id="{BD7389D7-DD9B-4E41-BD99-8DF0DA55761D}"/>
                  </a:ext>
                </a:extLst>
              </p:cNvPr>
              <p:cNvSpPr/>
              <p:nvPr/>
            </p:nvSpPr>
            <p:spPr>
              <a:xfrm>
                <a:off x="4353612" y="1395796"/>
                <a:ext cx="2029967" cy="2033204"/>
              </a:xfrm>
              <a:prstGeom prst="ellipse">
                <a:avLst/>
              </a:prstGeom>
              <a:noFill/>
              <a:ln w="95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49" name="Rectangle 48">
              <a:extLst>
                <a:ext uri="{FF2B5EF4-FFF2-40B4-BE49-F238E27FC236}">
                  <a16:creationId xmlns:a16="http://schemas.microsoft.com/office/drawing/2014/main" id="{1A75FDC1-1A8F-4AA0-B68B-1267758E8ECF}"/>
                </a:ext>
              </a:extLst>
            </p:cNvPr>
            <p:cNvSpPr/>
            <p:nvPr/>
          </p:nvSpPr>
          <p:spPr>
            <a:xfrm>
              <a:off x="305513" y="1785285"/>
              <a:ext cx="2433281" cy="461651"/>
            </a:xfrm>
            <a:prstGeom prst="rect">
              <a:avLst/>
            </a:prstGeom>
          </p:spPr>
          <p:txBody>
            <a:bodyPr wrap="none">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5° diffuser wheel only</a:t>
              </a:r>
              <a:endParaRPr kumimoji="0" lang="en-US" sz="600" b="1" i="0" u="none" strike="noStrike" kern="1200" cap="none" spc="0" normalizeH="0" baseline="0" noProof="0" dirty="0">
                <a:ln>
                  <a:noFill/>
                </a:ln>
                <a:solidFill>
                  <a:srgbClr val="000000"/>
                </a:solidFill>
                <a:effectLst/>
                <a:uLnTx/>
                <a:uFillTx/>
                <a:latin typeface="Arial"/>
                <a:ea typeface="+mn-ea"/>
                <a:cs typeface="+mn-cs"/>
              </a:endParaRPr>
            </a:p>
          </p:txBody>
        </p:sp>
        <p:sp>
          <p:nvSpPr>
            <p:cNvPr id="50" name="Rectangle 49">
              <a:extLst>
                <a:ext uri="{FF2B5EF4-FFF2-40B4-BE49-F238E27FC236}">
                  <a16:creationId xmlns:a16="http://schemas.microsoft.com/office/drawing/2014/main" id="{3F1BE907-3736-4DAF-BC87-9EC6041B6BC8}"/>
                </a:ext>
              </a:extLst>
            </p:cNvPr>
            <p:cNvSpPr/>
            <p:nvPr/>
          </p:nvSpPr>
          <p:spPr>
            <a:xfrm>
              <a:off x="3230971" y="1335996"/>
              <a:ext cx="3058437" cy="923301"/>
            </a:xfrm>
            <a:prstGeom prst="rect">
              <a:avLst/>
            </a:prstGeom>
          </p:spPr>
          <p:txBody>
            <a:bodyPr wrap="none">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5° diffuser wheel</a:t>
              </a:r>
            </a:p>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a:t>
              </a:r>
            </a:p>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5° static diffuser after tunnel</a:t>
              </a:r>
              <a:endParaRPr kumimoji="0" lang="en-US" sz="600" b="1" i="0" u="none" strike="noStrike" kern="1200" cap="none" spc="0" normalizeH="0" baseline="0" noProof="0" dirty="0">
                <a:ln>
                  <a:noFill/>
                </a:ln>
                <a:solidFill>
                  <a:srgbClr val="000000"/>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741081A3-53FA-4CB2-A4CF-5A0D69101C50}"/>
                </a:ext>
              </a:extLst>
            </p:cNvPr>
            <p:cNvSpPr/>
            <p:nvPr/>
          </p:nvSpPr>
          <p:spPr>
            <a:xfrm>
              <a:off x="6647569" y="1310007"/>
              <a:ext cx="3166633" cy="923301"/>
            </a:xfrm>
            <a:prstGeom prst="rect">
              <a:avLst/>
            </a:prstGeom>
          </p:spPr>
          <p:txBody>
            <a:bodyPr wrap="none">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5° diffuser wheel</a:t>
              </a:r>
            </a:p>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a:t>
              </a:r>
            </a:p>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10° static diffuser after tunnel</a:t>
              </a:r>
              <a:endParaRPr kumimoji="0" lang="en-US" sz="600" b="1" i="0" u="none" strike="noStrike" kern="1200" cap="none" spc="0" normalizeH="0" baseline="0" noProof="0" dirty="0">
                <a:ln>
                  <a:noFill/>
                </a:ln>
                <a:solidFill>
                  <a:srgbClr val="000000"/>
                </a:solidFill>
                <a:effectLst/>
                <a:uLnTx/>
                <a:uFillTx/>
                <a:latin typeface="Arial"/>
                <a:ea typeface="+mn-ea"/>
                <a:cs typeface="+mn-cs"/>
              </a:endParaRPr>
            </a:p>
          </p:txBody>
        </p:sp>
        <p:sp>
          <p:nvSpPr>
            <p:cNvPr id="52" name="TextBox 51">
              <a:extLst>
                <a:ext uri="{FF2B5EF4-FFF2-40B4-BE49-F238E27FC236}">
                  <a16:creationId xmlns:a16="http://schemas.microsoft.com/office/drawing/2014/main" id="{4ACE6381-F853-43B0-9F10-1CD720FA9286}"/>
                </a:ext>
              </a:extLst>
            </p:cNvPr>
            <p:cNvSpPr txBox="1"/>
            <p:nvPr/>
          </p:nvSpPr>
          <p:spPr>
            <a:xfrm>
              <a:off x="4716387" y="4170326"/>
              <a:ext cx="1213492" cy="384708"/>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solidFill>
                    <a:srgbClr val="FFFFFF"/>
                  </a:solidFill>
                  <a:effectLst/>
                  <a:uLnTx/>
                  <a:uFillTx/>
                  <a:latin typeface="Arial"/>
                  <a:ea typeface="+mn-ea"/>
                  <a:cs typeface="+mn-cs"/>
                </a:rPr>
                <a:t>0.6% loss</a:t>
              </a:r>
            </a:p>
          </p:txBody>
        </p:sp>
        <p:sp>
          <p:nvSpPr>
            <p:cNvPr id="53" name="TextBox 52">
              <a:extLst>
                <a:ext uri="{FF2B5EF4-FFF2-40B4-BE49-F238E27FC236}">
                  <a16:creationId xmlns:a16="http://schemas.microsoft.com/office/drawing/2014/main" id="{0D3B0348-B938-435C-8CA9-D137D7FCCB8E}"/>
                </a:ext>
              </a:extLst>
            </p:cNvPr>
            <p:cNvSpPr txBox="1"/>
            <p:nvPr/>
          </p:nvSpPr>
          <p:spPr>
            <a:xfrm>
              <a:off x="8038255" y="4212167"/>
              <a:ext cx="1213492" cy="384708"/>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solidFill>
                    <a:srgbClr val="FFFFFF"/>
                  </a:solidFill>
                  <a:effectLst/>
                  <a:uLnTx/>
                  <a:uFillTx/>
                  <a:latin typeface="Arial"/>
                  <a:ea typeface="+mn-ea"/>
                  <a:cs typeface="+mn-cs"/>
                </a:rPr>
                <a:t>3.6% loss</a:t>
              </a:r>
            </a:p>
          </p:txBody>
        </p:sp>
        <p:grpSp>
          <p:nvGrpSpPr>
            <p:cNvPr id="54" name="Group 53">
              <a:extLst>
                <a:ext uri="{FF2B5EF4-FFF2-40B4-BE49-F238E27FC236}">
                  <a16:creationId xmlns:a16="http://schemas.microsoft.com/office/drawing/2014/main" id="{274A3209-CD24-41D2-8970-981E0177721B}"/>
                </a:ext>
              </a:extLst>
            </p:cNvPr>
            <p:cNvGrpSpPr>
              <a:grpSpLocks noChangeAspect="1"/>
            </p:cNvGrpSpPr>
            <p:nvPr/>
          </p:nvGrpSpPr>
          <p:grpSpPr>
            <a:xfrm>
              <a:off x="470595" y="2371834"/>
              <a:ext cx="2103120" cy="2103120"/>
              <a:chOff x="4440736" y="335756"/>
              <a:chExt cx="4208771" cy="4173432"/>
            </a:xfrm>
          </p:grpSpPr>
          <p:pic>
            <p:nvPicPr>
              <p:cNvPr id="56" name="Picture 55">
                <a:extLst>
                  <a:ext uri="{FF2B5EF4-FFF2-40B4-BE49-F238E27FC236}">
                    <a16:creationId xmlns:a16="http://schemas.microsoft.com/office/drawing/2014/main" id="{8CB983DB-C83D-4BA8-889F-A29544E9BEEB}"/>
                  </a:ext>
                </a:extLst>
              </p:cNvPr>
              <p:cNvPicPr>
                <a:picLocks noChangeAspect="1"/>
              </p:cNvPicPr>
              <p:nvPr/>
            </p:nvPicPr>
            <p:blipFill rotWithShape="1">
              <a:blip r:embed="rId5"/>
              <a:srcRect l="15190" t="5104" r="38761" b="34041"/>
              <a:stretch/>
            </p:blipFill>
            <p:spPr>
              <a:xfrm>
                <a:off x="4440736" y="335756"/>
                <a:ext cx="4208771" cy="4173432"/>
              </a:xfrm>
              <a:prstGeom prst="rect">
                <a:avLst/>
              </a:prstGeom>
              <a:ln>
                <a:noFill/>
              </a:ln>
            </p:spPr>
          </p:pic>
          <p:sp>
            <p:nvSpPr>
              <p:cNvPr id="57" name="Oval 56">
                <a:extLst>
                  <a:ext uri="{FF2B5EF4-FFF2-40B4-BE49-F238E27FC236}">
                    <a16:creationId xmlns:a16="http://schemas.microsoft.com/office/drawing/2014/main" id="{87C827B4-97FA-48AD-AAD0-115EA31249B7}"/>
                  </a:ext>
                </a:extLst>
              </p:cNvPr>
              <p:cNvSpPr/>
              <p:nvPr/>
            </p:nvSpPr>
            <p:spPr>
              <a:xfrm>
                <a:off x="5598148" y="1402939"/>
                <a:ext cx="2064544" cy="2033205"/>
              </a:xfrm>
              <a:prstGeom prst="ellipse">
                <a:avLst/>
              </a:prstGeom>
              <a:noFill/>
              <a:ln w="95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Arial"/>
                  <a:ea typeface="+mn-ea"/>
                  <a:cs typeface="+mn-cs"/>
                </a:endParaRPr>
              </a:p>
            </p:txBody>
          </p:sp>
        </p:grpSp>
        <p:pic>
          <p:nvPicPr>
            <p:cNvPr id="55" name="Graphic 54" descr="Thumbs up sign">
              <a:extLst>
                <a:ext uri="{FF2B5EF4-FFF2-40B4-BE49-F238E27FC236}">
                  <a16:creationId xmlns:a16="http://schemas.microsoft.com/office/drawing/2014/main" id="{D130DFF6-5743-4611-8C74-C253F6AFA8C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336950" y="4122054"/>
              <a:ext cx="914400" cy="914400"/>
            </a:xfrm>
            <a:prstGeom prst="rect">
              <a:avLst/>
            </a:prstGeom>
          </p:spPr>
        </p:pic>
      </p:grpSp>
      <p:cxnSp>
        <p:nvCxnSpPr>
          <p:cNvPr id="62" name="Straight Arrow Connector 61">
            <a:extLst>
              <a:ext uri="{FF2B5EF4-FFF2-40B4-BE49-F238E27FC236}">
                <a16:creationId xmlns:a16="http://schemas.microsoft.com/office/drawing/2014/main" id="{0F008D56-FFAC-43FC-A823-99B8472C76B9}"/>
              </a:ext>
            </a:extLst>
          </p:cNvPr>
          <p:cNvCxnSpPr>
            <a:cxnSpLocks/>
          </p:cNvCxnSpPr>
          <p:nvPr/>
        </p:nvCxnSpPr>
        <p:spPr>
          <a:xfrm>
            <a:off x="3328129" y="2182027"/>
            <a:ext cx="2226229" cy="5244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585AD2B0-EC98-46D8-AE6C-91366D7C58B8}"/>
              </a:ext>
            </a:extLst>
          </p:cNvPr>
          <p:cNvSpPr/>
          <p:nvPr/>
        </p:nvSpPr>
        <p:spPr>
          <a:xfrm>
            <a:off x="2505377" y="917856"/>
            <a:ext cx="4955203" cy="369332"/>
          </a:xfrm>
          <a:prstGeom prst="rect">
            <a:avLst/>
          </a:prstGeom>
          <a:solidFill>
            <a:srgbClr val="FFFFCC"/>
          </a:solidFill>
        </p:spPr>
        <p:txBody>
          <a:bodyPr wrap="none">
            <a:sp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Expand spot size and fill up pupil uniformly</a:t>
            </a:r>
          </a:p>
        </p:txBody>
      </p:sp>
    </p:spTree>
    <p:extLst>
      <p:ext uri="{BB962C8B-B14F-4D97-AF65-F5344CB8AC3E}">
        <p14:creationId xmlns:p14="http://schemas.microsoft.com/office/powerpoint/2010/main" val="11472026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F0BAA91-74DC-430C-B205-D131EABE0E56}"/>
              </a:ext>
            </a:extLst>
          </p:cNvPr>
          <p:cNvSpPr>
            <a:spLocks noGrp="1"/>
          </p:cNvSpPr>
          <p:nvPr>
            <p:ph type="ctrTitle"/>
          </p:nvPr>
        </p:nvSpPr>
        <p:spPr/>
        <p:txBody>
          <a:bodyPr/>
          <a:lstStyle/>
          <a:p>
            <a:r>
              <a:rPr lang="en-US" dirty="0"/>
              <a:t>Illumination Relay Design </a:t>
            </a:r>
          </a:p>
        </p:txBody>
      </p:sp>
      <p:sp>
        <p:nvSpPr>
          <p:cNvPr id="4" name="Slide Number Placeholder 3">
            <a:extLst>
              <a:ext uri="{FF2B5EF4-FFF2-40B4-BE49-F238E27FC236}">
                <a16:creationId xmlns:a16="http://schemas.microsoft.com/office/drawing/2014/main" id="{A59EB26A-A5C0-410D-BA15-D14F38656F3E}"/>
              </a:ext>
            </a:extLst>
          </p:cNvPr>
          <p:cNvSpPr>
            <a:spLocks noGrp="1"/>
          </p:cNvSpPr>
          <p:nvPr>
            <p:ph type="sldNum" sz="quarter" idx="10"/>
          </p:nvPr>
        </p:nvSpPr>
        <p:spPr/>
        <p:txBody>
          <a:bodyPr/>
          <a:lstStyle/>
          <a:p>
            <a:pPr>
              <a:defRPr/>
            </a:pPr>
            <a:fld id="{2B97888F-6AF7-4263-B69D-592D8C33BAC7}" type="slidenum">
              <a:rPr lang="en-US" smtClean="0"/>
              <a:pPr>
                <a:defRPr/>
              </a:pPr>
              <a:t>46</a:t>
            </a:fld>
            <a:endParaRPr lang="en-US"/>
          </a:p>
        </p:txBody>
      </p:sp>
    </p:spTree>
    <p:extLst>
      <p:ext uri="{BB962C8B-B14F-4D97-AF65-F5344CB8AC3E}">
        <p14:creationId xmlns:p14="http://schemas.microsoft.com/office/powerpoint/2010/main" val="13116642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BB192-C864-40B1-9297-1ADE5A58A2B8}"/>
              </a:ext>
            </a:extLst>
          </p:cNvPr>
          <p:cNvSpPr>
            <a:spLocks noGrp="1"/>
          </p:cNvSpPr>
          <p:nvPr>
            <p:ph type="title"/>
          </p:nvPr>
        </p:nvSpPr>
        <p:spPr/>
        <p:txBody>
          <a:bodyPr/>
          <a:lstStyle/>
          <a:p>
            <a:r>
              <a:rPr lang="en-US" dirty="0"/>
              <a:t>Light Mixing Options</a:t>
            </a:r>
          </a:p>
        </p:txBody>
      </p:sp>
      <p:sp>
        <p:nvSpPr>
          <p:cNvPr id="3" name="Content Placeholder 2">
            <a:extLst>
              <a:ext uri="{FF2B5EF4-FFF2-40B4-BE49-F238E27FC236}">
                <a16:creationId xmlns:a16="http://schemas.microsoft.com/office/drawing/2014/main" id="{A3B54CA3-3712-4FC2-A4C6-22CD17CD3FC2}"/>
              </a:ext>
            </a:extLst>
          </p:cNvPr>
          <p:cNvSpPr>
            <a:spLocks noGrp="1"/>
          </p:cNvSpPr>
          <p:nvPr>
            <p:ph idx="1"/>
          </p:nvPr>
        </p:nvSpPr>
        <p:spPr/>
        <p:txBody>
          <a:bodyPr/>
          <a:lstStyle/>
          <a:p>
            <a:pPr>
              <a:lnSpc>
                <a:spcPct val="90000"/>
              </a:lnSpc>
            </a:pPr>
            <a:r>
              <a:rPr lang="en-US" sz="1600" dirty="0"/>
              <a:t>Illumination optics must illuminate the DMD uniformly for a uniform projected image</a:t>
            </a:r>
          </a:p>
          <a:p>
            <a:pPr>
              <a:lnSpc>
                <a:spcPct val="90000"/>
              </a:lnSpc>
            </a:pPr>
            <a:r>
              <a:rPr lang="en-US" sz="1600" dirty="0"/>
              <a:t>Two methods commonly used to mix/homogenize light: Fly’s eye array and Light tunnel</a:t>
            </a:r>
          </a:p>
          <a:p>
            <a:endParaRPr lang="en-US" sz="1200" dirty="0"/>
          </a:p>
        </p:txBody>
      </p:sp>
      <p:sp>
        <p:nvSpPr>
          <p:cNvPr id="4" name="Slide Number Placeholder 3">
            <a:extLst>
              <a:ext uri="{FF2B5EF4-FFF2-40B4-BE49-F238E27FC236}">
                <a16:creationId xmlns:a16="http://schemas.microsoft.com/office/drawing/2014/main" id="{2689440C-866A-4394-B493-D3E440F2A823}"/>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B97888F-6AF7-4263-B69D-592D8C33BAC7}" type="slidenum">
              <a:rPr kumimoji="0" lang="en-US" sz="7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700" b="0"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63" name="Group 62">
            <a:extLst>
              <a:ext uri="{FF2B5EF4-FFF2-40B4-BE49-F238E27FC236}">
                <a16:creationId xmlns:a16="http://schemas.microsoft.com/office/drawing/2014/main" id="{7162888E-FE29-4C13-8681-592C620907F3}"/>
              </a:ext>
            </a:extLst>
          </p:cNvPr>
          <p:cNvGrpSpPr>
            <a:grpSpLocks noChangeAspect="1"/>
          </p:cNvGrpSpPr>
          <p:nvPr/>
        </p:nvGrpSpPr>
        <p:grpSpPr>
          <a:xfrm>
            <a:off x="472968" y="1846039"/>
            <a:ext cx="3269010" cy="2373615"/>
            <a:chOff x="963500" y="1742919"/>
            <a:chExt cx="2903607" cy="2108297"/>
          </a:xfrm>
        </p:grpSpPr>
        <p:sp>
          <p:nvSpPr>
            <p:cNvPr id="5" name="Rectangle 4">
              <a:extLst>
                <a:ext uri="{FF2B5EF4-FFF2-40B4-BE49-F238E27FC236}">
                  <a16:creationId xmlns:a16="http://schemas.microsoft.com/office/drawing/2014/main" id="{619CE710-07E3-4C9F-A457-CAAEE6D6DD93}"/>
                </a:ext>
              </a:extLst>
            </p:cNvPr>
            <p:cNvSpPr/>
            <p:nvPr/>
          </p:nvSpPr>
          <p:spPr>
            <a:xfrm>
              <a:off x="1851416" y="2706526"/>
              <a:ext cx="1460479" cy="23227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cxnSp>
          <p:nvCxnSpPr>
            <p:cNvPr id="6" name="Straight Arrow Connector 5">
              <a:extLst>
                <a:ext uri="{FF2B5EF4-FFF2-40B4-BE49-F238E27FC236}">
                  <a16:creationId xmlns:a16="http://schemas.microsoft.com/office/drawing/2014/main" id="{1FF5C7EB-43CF-4666-BF82-57157D4918FD}"/>
                </a:ext>
              </a:extLst>
            </p:cNvPr>
            <p:cNvCxnSpPr/>
            <p:nvPr/>
          </p:nvCxnSpPr>
          <p:spPr>
            <a:xfrm>
              <a:off x="1092416" y="2451027"/>
              <a:ext cx="593582" cy="3096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08C8BA69-9871-4BD3-AA64-29D95B1F513B}"/>
                </a:ext>
              </a:extLst>
            </p:cNvPr>
            <p:cNvCxnSpPr/>
            <p:nvPr/>
          </p:nvCxnSpPr>
          <p:spPr>
            <a:xfrm>
              <a:off x="963500" y="2861373"/>
              <a:ext cx="72249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DB00A4E6-5452-4AA0-A994-D9632C971917}"/>
                </a:ext>
              </a:extLst>
            </p:cNvPr>
            <p:cNvCxnSpPr/>
            <p:nvPr/>
          </p:nvCxnSpPr>
          <p:spPr>
            <a:xfrm flipV="1">
              <a:off x="1089835" y="2938797"/>
              <a:ext cx="596163" cy="2787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C7D827A-E182-478E-A7DB-E7E0DBF7AA3C}"/>
                </a:ext>
              </a:extLst>
            </p:cNvPr>
            <p:cNvSpPr txBox="1"/>
            <p:nvPr/>
          </p:nvSpPr>
          <p:spPr>
            <a:xfrm>
              <a:off x="1187656" y="2112672"/>
              <a:ext cx="1039935" cy="56675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charset="0"/>
                  <a:ea typeface="+mn-ea"/>
                  <a:cs typeface="+mn-cs"/>
                </a:rPr>
                <a:t>Non-uniform focused beam input</a:t>
              </a:r>
            </a:p>
          </p:txBody>
        </p:sp>
        <p:cxnSp>
          <p:nvCxnSpPr>
            <p:cNvPr id="10" name="Straight Arrow Connector 9">
              <a:extLst>
                <a:ext uri="{FF2B5EF4-FFF2-40B4-BE49-F238E27FC236}">
                  <a16:creationId xmlns:a16="http://schemas.microsoft.com/office/drawing/2014/main" id="{81670376-CCAB-48F8-AA28-6500A3612B29}"/>
                </a:ext>
              </a:extLst>
            </p:cNvPr>
            <p:cNvCxnSpPr/>
            <p:nvPr/>
          </p:nvCxnSpPr>
          <p:spPr>
            <a:xfrm flipV="1">
              <a:off x="1851416" y="2722009"/>
              <a:ext cx="298081" cy="1393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2CB7D93-529C-47CF-8D80-A6C1A6B5A1E1}"/>
                </a:ext>
              </a:extLst>
            </p:cNvPr>
            <p:cNvCxnSpPr/>
            <p:nvPr/>
          </p:nvCxnSpPr>
          <p:spPr>
            <a:xfrm>
              <a:off x="2149497" y="2760723"/>
              <a:ext cx="210087" cy="17807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FC926EE-B42F-4DDF-858A-2623625FE6B7}"/>
                </a:ext>
              </a:extLst>
            </p:cNvPr>
            <p:cNvCxnSpPr/>
            <p:nvPr/>
          </p:nvCxnSpPr>
          <p:spPr>
            <a:xfrm flipV="1">
              <a:off x="2359584" y="2722009"/>
              <a:ext cx="356149" cy="2167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A08302D-45EB-4CFD-810C-30D07F2D1D65}"/>
                </a:ext>
              </a:extLst>
            </p:cNvPr>
            <p:cNvCxnSpPr/>
            <p:nvPr/>
          </p:nvCxnSpPr>
          <p:spPr>
            <a:xfrm>
              <a:off x="2715733" y="2760722"/>
              <a:ext cx="193559" cy="1780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ABCD6AE-7CFC-4ADF-9CD4-7C9A8C27DFDC}"/>
                </a:ext>
              </a:extLst>
            </p:cNvPr>
            <p:cNvCxnSpPr/>
            <p:nvPr/>
          </p:nvCxnSpPr>
          <p:spPr>
            <a:xfrm flipV="1">
              <a:off x="2909292" y="2722009"/>
              <a:ext cx="301952" cy="16259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BA55BB4-FCF2-4770-B889-8E5370EFFD71}"/>
                </a:ext>
              </a:extLst>
            </p:cNvPr>
            <p:cNvCxnSpPr>
              <a:endCxn id="5" idx="3"/>
            </p:cNvCxnSpPr>
            <p:nvPr/>
          </p:nvCxnSpPr>
          <p:spPr>
            <a:xfrm>
              <a:off x="3211245" y="2760722"/>
              <a:ext cx="100651" cy="619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456676D-5203-45B1-A1B9-4A812FE4888B}"/>
                </a:ext>
              </a:extLst>
            </p:cNvPr>
            <p:cNvSpPr txBox="1"/>
            <p:nvPr/>
          </p:nvSpPr>
          <p:spPr>
            <a:xfrm>
              <a:off x="2827172" y="2289811"/>
              <a:ext cx="1039935" cy="24704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charset="0"/>
                  <a:ea typeface="+mn-ea"/>
                  <a:cs typeface="+mn-cs"/>
                </a:rPr>
                <a:t>Uniform output</a:t>
              </a:r>
            </a:p>
          </p:txBody>
        </p:sp>
        <p:pic>
          <p:nvPicPr>
            <p:cNvPr id="17" name="Picture 2">
              <a:extLst>
                <a:ext uri="{FF2B5EF4-FFF2-40B4-BE49-F238E27FC236}">
                  <a16:creationId xmlns:a16="http://schemas.microsoft.com/office/drawing/2014/main" id="{F5C172D1-E3B5-4E6F-BCA4-CF758E26786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846385" y="3217523"/>
              <a:ext cx="931020" cy="633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a:extLst>
                <a:ext uri="{FF2B5EF4-FFF2-40B4-BE49-F238E27FC236}">
                  <a16:creationId xmlns:a16="http://schemas.microsoft.com/office/drawing/2014/main" id="{167BB6A2-81B0-4ED5-91FD-66DA192877A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425461" y="3217523"/>
              <a:ext cx="901249" cy="538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Straight Arrow Connector 18">
              <a:extLst>
                <a:ext uri="{FF2B5EF4-FFF2-40B4-BE49-F238E27FC236}">
                  <a16:creationId xmlns:a16="http://schemas.microsoft.com/office/drawing/2014/main" id="{8DE4A037-0F67-4038-B9A5-704FE02C644F}"/>
                </a:ext>
              </a:extLst>
            </p:cNvPr>
            <p:cNvCxnSpPr/>
            <p:nvPr/>
          </p:nvCxnSpPr>
          <p:spPr>
            <a:xfrm flipV="1">
              <a:off x="1851416" y="2938797"/>
              <a:ext cx="0" cy="27872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F8358CA-27FA-40A7-B718-A5AB8522FD6C}"/>
                </a:ext>
              </a:extLst>
            </p:cNvPr>
            <p:cNvCxnSpPr/>
            <p:nvPr/>
          </p:nvCxnSpPr>
          <p:spPr>
            <a:xfrm flipV="1">
              <a:off x="3323910" y="2954281"/>
              <a:ext cx="0" cy="27872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283671F-7EFC-4FC3-9143-DD4C7DDA8C24}"/>
                </a:ext>
              </a:extLst>
            </p:cNvPr>
            <p:cNvSpPr txBox="1"/>
            <p:nvPr/>
          </p:nvSpPr>
          <p:spPr>
            <a:xfrm>
              <a:off x="2085469" y="1742919"/>
              <a:ext cx="1094459" cy="290645"/>
            </a:xfrm>
            <a:prstGeom prst="rect">
              <a:avLst/>
            </a:prstGeom>
            <a:solidFill>
              <a:schemeClr val="bg1">
                <a:lumMod val="85000"/>
              </a:schemeClr>
            </a:solidFill>
            <a:ln>
              <a:solidFill>
                <a:schemeClr val="tx2"/>
              </a:solid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Light Tunnel</a:t>
              </a:r>
            </a:p>
          </p:txBody>
        </p:sp>
      </p:grpSp>
      <p:grpSp>
        <p:nvGrpSpPr>
          <p:cNvPr id="64" name="Group 63">
            <a:extLst>
              <a:ext uri="{FF2B5EF4-FFF2-40B4-BE49-F238E27FC236}">
                <a16:creationId xmlns:a16="http://schemas.microsoft.com/office/drawing/2014/main" id="{7E3FA82A-C608-475A-A5F9-4D1C0126F0CD}"/>
              </a:ext>
            </a:extLst>
          </p:cNvPr>
          <p:cNvGrpSpPr>
            <a:grpSpLocks noChangeAspect="1"/>
          </p:cNvGrpSpPr>
          <p:nvPr/>
        </p:nvGrpSpPr>
        <p:grpSpPr>
          <a:xfrm>
            <a:off x="4105002" y="1817463"/>
            <a:ext cx="4696101" cy="2452159"/>
            <a:chOff x="3909696" y="1612669"/>
            <a:chExt cx="4479768" cy="2339197"/>
          </a:xfrm>
        </p:grpSpPr>
        <p:sp>
          <p:nvSpPr>
            <p:cNvPr id="22" name="Oval 21">
              <a:extLst>
                <a:ext uri="{FF2B5EF4-FFF2-40B4-BE49-F238E27FC236}">
                  <a16:creationId xmlns:a16="http://schemas.microsoft.com/office/drawing/2014/main" id="{5F745450-5BA1-490E-8E1B-399ADC4EF212}"/>
                </a:ext>
              </a:extLst>
            </p:cNvPr>
            <p:cNvSpPr/>
            <p:nvPr/>
          </p:nvSpPr>
          <p:spPr>
            <a:xfrm>
              <a:off x="5196092" y="2327144"/>
              <a:ext cx="108393" cy="212649"/>
            </a:xfrm>
            <a:prstGeom prst="ellipse">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23" name="Oval 22">
              <a:extLst>
                <a:ext uri="{FF2B5EF4-FFF2-40B4-BE49-F238E27FC236}">
                  <a16:creationId xmlns:a16="http://schemas.microsoft.com/office/drawing/2014/main" id="{30FC3E6A-BC74-4B73-8975-B6FCCBAD041A}"/>
                </a:ext>
              </a:extLst>
            </p:cNvPr>
            <p:cNvSpPr/>
            <p:nvPr/>
          </p:nvSpPr>
          <p:spPr>
            <a:xfrm>
              <a:off x="5203835" y="2559416"/>
              <a:ext cx="108393" cy="212649"/>
            </a:xfrm>
            <a:prstGeom prst="ellipse">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24" name="Oval 23">
              <a:extLst>
                <a:ext uri="{FF2B5EF4-FFF2-40B4-BE49-F238E27FC236}">
                  <a16:creationId xmlns:a16="http://schemas.microsoft.com/office/drawing/2014/main" id="{DDFBC59E-B0A2-4E63-94B7-1FC1C792BDF2}"/>
                </a:ext>
              </a:extLst>
            </p:cNvPr>
            <p:cNvSpPr/>
            <p:nvPr/>
          </p:nvSpPr>
          <p:spPr>
            <a:xfrm>
              <a:off x="5211577" y="2791687"/>
              <a:ext cx="108393" cy="212649"/>
            </a:xfrm>
            <a:prstGeom prst="ellipse">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25" name="Oval 24">
              <a:extLst>
                <a:ext uri="{FF2B5EF4-FFF2-40B4-BE49-F238E27FC236}">
                  <a16:creationId xmlns:a16="http://schemas.microsoft.com/office/drawing/2014/main" id="{09B9E0D3-A116-4EB7-BA73-EEFDC8348CB1}"/>
                </a:ext>
              </a:extLst>
            </p:cNvPr>
            <p:cNvSpPr/>
            <p:nvPr/>
          </p:nvSpPr>
          <p:spPr>
            <a:xfrm>
              <a:off x="5219319" y="3023958"/>
              <a:ext cx="108393" cy="212649"/>
            </a:xfrm>
            <a:prstGeom prst="ellipse">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26" name="Oval 25">
              <a:extLst>
                <a:ext uri="{FF2B5EF4-FFF2-40B4-BE49-F238E27FC236}">
                  <a16:creationId xmlns:a16="http://schemas.microsoft.com/office/drawing/2014/main" id="{EC490545-C7D0-49DF-B5B5-E70451A9BC67}"/>
                </a:ext>
              </a:extLst>
            </p:cNvPr>
            <p:cNvSpPr/>
            <p:nvPr/>
          </p:nvSpPr>
          <p:spPr>
            <a:xfrm>
              <a:off x="5227062" y="3256229"/>
              <a:ext cx="108393" cy="212649"/>
            </a:xfrm>
            <a:prstGeom prst="ellipse">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27" name="Oval 26">
              <a:extLst>
                <a:ext uri="{FF2B5EF4-FFF2-40B4-BE49-F238E27FC236}">
                  <a16:creationId xmlns:a16="http://schemas.microsoft.com/office/drawing/2014/main" id="{5014F92A-6DE6-4828-9946-BC47606B197C}"/>
                </a:ext>
              </a:extLst>
            </p:cNvPr>
            <p:cNvSpPr/>
            <p:nvPr/>
          </p:nvSpPr>
          <p:spPr>
            <a:xfrm>
              <a:off x="5567726" y="2334887"/>
              <a:ext cx="108393" cy="212649"/>
            </a:xfrm>
            <a:prstGeom prst="ellipse">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28" name="Oval 27">
              <a:extLst>
                <a:ext uri="{FF2B5EF4-FFF2-40B4-BE49-F238E27FC236}">
                  <a16:creationId xmlns:a16="http://schemas.microsoft.com/office/drawing/2014/main" id="{8D6D602B-858D-4FF0-8B6E-D781FBF44D5C}"/>
                </a:ext>
              </a:extLst>
            </p:cNvPr>
            <p:cNvSpPr/>
            <p:nvPr/>
          </p:nvSpPr>
          <p:spPr>
            <a:xfrm>
              <a:off x="5575468" y="2567158"/>
              <a:ext cx="108393" cy="212649"/>
            </a:xfrm>
            <a:prstGeom prst="ellipse">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29" name="Oval 28">
              <a:extLst>
                <a:ext uri="{FF2B5EF4-FFF2-40B4-BE49-F238E27FC236}">
                  <a16:creationId xmlns:a16="http://schemas.microsoft.com/office/drawing/2014/main" id="{BEC43F2C-C924-40CE-B143-805E68405357}"/>
                </a:ext>
              </a:extLst>
            </p:cNvPr>
            <p:cNvSpPr/>
            <p:nvPr/>
          </p:nvSpPr>
          <p:spPr>
            <a:xfrm>
              <a:off x="5583211" y="2799429"/>
              <a:ext cx="108393" cy="212649"/>
            </a:xfrm>
            <a:prstGeom prst="ellipse">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30" name="Oval 29">
              <a:extLst>
                <a:ext uri="{FF2B5EF4-FFF2-40B4-BE49-F238E27FC236}">
                  <a16:creationId xmlns:a16="http://schemas.microsoft.com/office/drawing/2014/main" id="{C3FBBD95-B0CB-4689-94B1-9B135C617B7B}"/>
                </a:ext>
              </a:extLst>
            </p:cNvPr>
            <p:cNvSpPr/>
            <p:nvPr/>
          </p:nvSpPr>
          <p:spPr>
            <a:xfrm>
              <a:off x="5590953" y="3031700"/>
              <a:ext cx="108393" cy="212649"/>
            </a:xfrm>
            <a:prstGeom prst="ellipse">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31" name="Oval 30">
              <a:extLst>
                <a:ext uri="{FF2B5EF4-FFF2-40B4-BE49-F238E27FC236}">
                  <a16:creationId xmlns:a16="http://schemas.microsoft.com/office/drawing/2014/main" id="{C6203D56-964F-44DB-98CB-196074430B2C}"/>
                </a:ext>
              </a:extLst>
            </p:cNvPr>
            <p:cNvSpPr/>
            <p:nvPr/>
          </p:nvSpPr>
          <p:spPr>
            <a:xfrm>
              <a:off x="5598696" y="3263971"/>
              <a:ext cx="108393" cy="212649"/>
            </a:xfrm>
            <a:prstGeom prst="ellipse">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cxnSp>
          <p:nvCxnSpPr>
            <p:cNvPr id="32" name="Straight Connector 31">
              <a:extLst>
                <a:ext uri="{FF2B5EF4-FFF2-40B4-BE49-F238E27FC236}">
                  <a16:creationId xmlns:a16="http://schemas.microsoft.com/office/drawing/2014/main" id="{3E1FE83A-3521-4365-B68D-82C20C3188E9}"/>
                </a:ext>
              </a:extLst>
            </p:cNvPr>
            <p:cNvCxnSpPr>
              <a:stCxn id="22" idx="6"/>
              <a:endCxn id="27" idx="0"/>
            </p:cNvCxnSpPr>
            <p:nvPr/>
          </p:nvCxnSpPr>
          <p:spPr>
            <a:xfrm flipV="1">
              <a:off x="5304485" y="2334887"/>
              <a:ext cx="317437" cy="98582"/>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9E3661-9B7D-44D5-AEA6-D24DB32274D0}"/>
                </a:ext>
              </a:extLst>
            </p:cNvPr>
            <p:cNvCxnSpPr>
              <a:stCxn id="22" idx="6"/>
              <a:endCxn id="27" idx="4"/>
            </p:cNvCxnSpPr>
            <p:nvPr/>
          </p:nvCxnSpPr>
          <p:spPr>
            <a:xfrm>
              <a:off x="5304485" y="2433469"/>
              <a:ext cx="317437" cy="114067"/>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6A37C61-1FDC-4217-8D55-BF451E4DCCE9}"/>
                </a:ext>
              </a:extLst>
            </p:cNvPr>
            <p:cNvCxnSpPr/>
            <p:nvPr/>
          </p:nvCxnSpPr>
          <p:spPr>
            <a:xfrm flipV="1">
              <a:off x="5312228" y="2574900"/>
              <a:ext cx="317437" cy="98582"/>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BCCC44F-E615-40A5-A000-36D26192A2C0}"/>
                </a:ext>
              </a:extLst>
            </p:cNvPr>
            <p:cNvCxnSpPr/>
            <p:nvPr/>
          </p:nvCxnSpPr>
          <p:spPr>
            <a:xfrm>
              <a:off x="5312228" y="2673482"/>
              <a:ext cx="317437" cy="114067"/>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1AC9E3F-10F7-43D5-B6E4-898C7123E76D}"/>
                </a:ext>
              </a:extLst>
            </p:cNvPr>
            <p:cNvCxnSpPr/>
            <p:nvPr/>
          </p:nvCxnSpPr>
          <p:spPr>
            <a:xfrm flipV="1">
              <a:off x="5319970" y="2814914"/>
              <a:ext cx="317437" cy="98582"/>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E335C89-8155-43C7-905A-FF18430498F5}"/>
                </a:ext>
              </a:extLst>
            </p:cNvPr>
            <p:cNvCxnSpPr/>
            <p:nvPr/>
          </p:nvCxnSpPr>
          <p:spPr>
            <a:xfrm>
              <a:off x="5319970" y="2913496"/>
              <a:ext cx="317437" cy="114067"/>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25D1999-BD5E-41A2-A9F0-E6A4855DD663}"/>
                </a:ext>
              </a:extLst>
            </p:cNvPr>
            <p:cNvCxnSpPr/>
            <p:nvPr/>
          </p:nvCxnSpPr>
          <p:spPr>
            <a:xfrm flipV="1">
              <a:off x="5327713" y="3054927"/>
              <a:ext cx="317437" cy="98582"/>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1F13C0D-32C8-4E84-B07D-9158854F63D8}"/>
                </a:ext>
              </a:extLst>
            </p:cNvPr>
            <p:cNvCxnSpPr/>
            <p:nvPr/>
          </p:nvCxnSpPr>
          <p:spPr>
            <a:xfrm>
              <a:off x="5327713" y="3153510"/>
              <a:ext cx="317437" cy="114067"/>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400D4ED-AF5D-44CB-B28A-367C63950EF0}"/>
                </a:ext>
              </a:extLst>
            </p:cNvPr>
            <p:cNvCxnSpPr/>
            <p:nvPr/>
          </p:nvCxnSpPr>
          <p:spPr>
            <a:xfrm flipV="1">
              <a:off x="5335455" y="3294941"/>
              <a:ext cx="317437" cy="98582"/>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40C35F7-43B7-4C6A-8529-8FA9B9CB5424}"/>
                </a:ext>
              </a:extLst>
            </p:cNvPr>
            <p:cNvCxnSpPr/>
            <p:nvPr/>
          </p:nvCxnSpPr>
          <p:spPr>
            <a:xfrm>
              <a:off x="5335455" y="3393523"/>
              <a:ext cx="317437" cy="114067"/>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74BCB11-A6F8-4A88-8DCD-22F03999928B}"/>
                </a:ext>
              </a:extLst>
            </p:cNvPr>
            <p:cNvCxnSpPr>
              <a:stCxn id="43" idx="7"/>
            </p:cNvCxnSpPr>
            <p:nvPr/>
          </p:nvCxnSpPr>
          <p:spPr>
            <a:xfrm>
              <a:off x="6016944" y="2448088"/>
              <a:ext cx="1439920" cy="467477"/>
            </a:xfrm>
            <a:prstGeom prst="line">
              <a:avLst/>
            </a:prstGeom>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23F3C3EC-1578-466F-BE49-2ECF4AE9F7CB}"/>
                </a:ext>
              </a:extLst>
            </p:cNvPr>
            <p:cNvSpPr/>
            <p:nvPr/>
          </p:nvSpPr>
          <p:spPr>
            <a:xfrm>
              <a:off x="5792255" y="2254453"/>
              <a:ext cx="263241" cy="1322223"/>
            </a:xfrm>
            <a:prstGeom prst="ellipse">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cxnSp>
          <p:nvCxnSpPr>
            <p:cNvPr id="44" name="Straight Connector 43">
              <a:extLst>
                <a:ext uri="{FF2B5EF4-FFF2-40B4-BE49-F238E27FC236}">
                  <a16:creationId xmlns:a16="http://schemas.microsoft.com/office/drawing/2014/main" id="{B76CD764-1421-4779-801D-287877DD5782}"/>
                </a:ext>
              </a:extLst>
            </p:cNvPr>
            <p:cNvCxnSpPr>
              <a:stCxn id="43" idx="5"/>
            </p:cNvCxnSpPr>
            <p:nvPr/>
          </p:nvCxnSpPr>
          <p:spPr>
            <a:xfrm flipV="1">
              <a:off x="6016944" y="2946539"/>
              <a:ext cx="1439920" cy="436502"/>
            </a:xfrm>
            <a:prstGeom prst="line">
              <a:avLst/>
            </a:prstGeom>
          </p:spPr>
          <p:style>
            <a:lnRef idx="1">
              <a:schemeClr val="accent1"/>
            </a:lnRef>
            <a:fillRef idx="0">
              <a:schemeClr val="accent1"/>
            </a:fillRef>
            <a:effectRef idx="0">
              <a:schemeClr val="accent1"/>
            </a:effectRef>
            <a:fontRef idx="minor">
              <a:schemeClr val="tx1"/>
            </a:fontRef>
          </p:style>
        </p:cxnSp>
        <p:pic>
          <p:nvPicPr>
            <p:cNvPr id="45" name="Picture 2">
              <a:extLst>
                <a:ext uri="{FF2B5EF4-FFF2-40B4-BE49-F238E27FC236}">
                  <a16:creationId xmlns:a16="http://schemas.microsoft.com/office/drawing/2014/main" id="{FF7B88E7-4FB4-4EDF-8E17-94E0537A2AB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6991354" y="3318173"/>
              <a:ext cx="931020" cy="633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6" name="Straight Connector 45">
              <a:extLst>
                <a:ext uri="{FF2B5EF4-FFF2-40B4-BE49-F238E27FC236}">
                  <a16:creationId xmlns:a16="http://schemas.microsoft.com/office/drawing/2014/main" id="{3BCB9175-E502-4A65-B52A-C6EBD6A8DAD0}"/>
                </a:ext>
              </a:extLst>
            </p:cNvPr>
            <p:cNvCxnSpPr>
              <a:stCxn id="22" idx="6"/>
              <a:endCxn id="43" idx="7"/>
            </p:cNvCxnSpPr>
            <p:nvPr/>
          </p:nvCxnSpPr>
          <p:spPr>
            <a:xfrm>
              <a:off x="5304485" y="2433469"/>
              <a:ext cx="712459" cy="14619"/>
            </a:xfrm>
            <a:prstGeom prst="line">
              <a:avLst/>
            </a:prstGeom>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4E7075E-3365-4884-839B-0069A8FE4848}"/>
                </a:ext>
              </a:extLst>
            </p:cNvPr>
            <p:cNvSpPr txBox="1"/>
            <p:nvPr/>
          </p:nvSpPr>
          <p:spPr>
            <a:xfrm>
              <a:off x="3909696" y="3450556"/>
              <a:ext cx="1726112" cy="47129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charset="0"/>
                  <a:ea typeface="+mn-ea"/>
                  <a:cs typeface="+mn-cs"/>
                </a:rPr>
                <a:t>Non-uniform collimated beam input</a:t>
              </a:r>
            </a:p>
          </p:txBody>
        </p:sp>
        <p:cxnSp>
          <p:nvCxnSpPr>
            <p:cNvPr id="48" name="Straight Connector 47">
              <a:extLst>
                <a:ext uri="{FF2B5EF4-FFF2-40B4-BE49-F238E27FC236}">
                  <a16:creationId xmlns:a16="http://schemas.microsoft.com/office/drawing/2014/main" id="{7C632C8C-BC2B-42D9-8E89-F23ABFCC8E21}"/>
                </a:ext>
              </a:extLst>
            </p:cNvPr>
            <p:cNvCxnSpPr/>
            <p:nvPr/>
          </p:nvCxnSpPr>
          <p:spPr>
            <a:xfrm flipV="1">
              <a:off x="5335455" y="2680359"/>
              <a:ext cx="704717" cy="7193"/>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EFC7626-723D-4F33-B9DC-E8A2804A9473}"/>
                </a:ext>
              </a:extLst>
            </p:cNvPr>
            <p:cNvCxnSpPr/>
            <p:nvPr/>
          </p:nvCxnSpPr>
          <p:spPr>
            <a:xfrm>
              <a:off x="5335455" y="2917367"/>
              <a:ext cx="2121410" cy="10199"/>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0453C33-B541-4485-8B8B-395FCECC55FD}"/>
                </a:ext>
              </a:extLst>
            </p:cNvPr>
            <p:cNvCxnSpPr/>
            <p:nvPr/>
          </p:nvCxnSpPr>
          <p:spPr>
            <a:xfrm>
              <a:off x="5335455" y="3157380"/>
              <a:ext cx="7202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515B47C-5A7B-4D14-9894-B6A31A6F9CBD}"/>
                </a:ext>
              </a:extLst>
            </p:cNvPr>
            <p:cNvCxnSpPr>
              <a:endCxn id="43" idx="5"/>
            </p:cNvCxnSpPr>
            <p:nvPr/>
          </p:nvCxnSpPr>
          <p:spPr>
            <a:xfrm flipV="1">
              <a:off x="5389651" y="3383041"/>
              <a:ext cx="627293" cy="18225"/>
            </a:xfrm>
            <a:prstGeom prst="line">
              <a:avLst/>
            </a:prstGeom>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2A58D4D4-2C82-46DC-85C8-7D605DF785A0}"/>
                </a:ext>
              </a:extLst>
            </p:cNvPr>
            <p:cNvSpPr/>
            <p:nvPr/>
          </p:nvSpPr>
          <p:spPr>
            <a:xfrm>
              <a:off x="7419702" y="2640542"/>
              <a:ext cx="37163" cy="5786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cxnSp>
          <p:nvCxnSpPr>
            <p:cNvPr id="53" name="Straight Connector 52">
              <a:extLst>
                <a:ext uri="{FF2B5EF4-FFF2-40B4-BE49-F238E27FC236}">
                  <a16:creationId xmlns:a16="http://schemas.microsoft.com/office/drawing/2014/main" id="{726AEDA2-F806-46A1-91A3-B48A7B10D8DB}"/>
                </a:ext>
              </a:extLst>
            </p:cNvPr>
            <p:cNvCxnSpPr>
              <a:endCxn id="52" idx="1"/>
            </p:cNvCxnSpPr>
            <p:nvPr/>
          </p:nvCxnSpPr>
          <p:spPr>
            <a:xfrm>
              <a:off x="6055737" y="2676921"/>
              <a:ext cx="1363965" cy="252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5ED6036-621C-41AE-B967-5116F9D87237}"/>
                </a:ext>
              </a:extLst>
            </p:cNvPr>
            <p:cNvCxnSpPr>
              <a:endCxn id="52" idx="1"/>
            </p:cNvCxnSpPr>
            <p:nvPr/>
          </p:nvCxnSpPr>
          <p:spPr>
            <a:xfrm flipV="1">
              <a:off x="6055737" y="2929846"/>
              <a:ext cx="1363965" cy="234944"/>
            </a:xfrm>
            <a:prstGeom prst="line">
              <a:avLst/>
            </a:prstGeom>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A700AD84-0017-4856-A438-02DBEA6AA2BB}"/>
                </a:ext>
              </a:extLst>
            </p:cNvPr>
            <p:cNvSpPr txBox="1"/>
            <p:nvPr/>
          </p:nvSpPr>
          <p:spPr>
            <a:xfrm>
              <a:off x="5443039" y="1612669"/>
              <a:ext cx="1548315" cy="336642"/>
            </a:xfrm>
            <a:prstGeom prst="rect">
              <a:avLst/>
            </a:prstGeom>
            <a:solidFill>
              <a:schemeClr val="bg1">
                <a:lumMod val="85000"/>
              </a:schemeClr>
            </a:solidFill>
            <a:ln>
              <a:solidFill>
                <a:schemeClr val="tx2"/>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Fly’s eye array</a:t>
              </a:r>
            </a:p>
          </p:txBody>
        </p:sp>
        <p:sp>
          <p:nvSpPr>
            <p:cNvPr id="56" name="TextBox 55">
              <a:extLst>
                <a:ext uri="{FF2B5EF4-FFF2-40B4-BE49-F238E27FC236}">
                  <a16:creationId xmlns:a16="http://schemas.microsoft.com/office/drawing/2014/main" id="{07D87467-F883-4E84-B192-4C7232BB995E}"/>
                </a:ext>
              </a:extLst>
            </p:cNvPr>
            <p:cNvSpPr txBox="1"/>
            <p:nvPr/>
          </p:nvSpPr>
          <p:spPr>
            <a:xfrm>
              <a:off x="7349529" y="2710096"/>
              <a:ext cx="1039935" cy="24704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charset="0"/>
                  <a:ea typeface="+mn-ea"/>
                  <a:cs typeface="+mn-cs"/>
                </a:rPr>
                <a:t>Uniform output</a:t>
              </a:r>
            </a:p>
          </p:txBody>
        </p:sp>
        <p:cxnSp>
          <p:nvCxnSpPr>
            <p:cNvPr id="57" name="Straight Arrow Connector 56">
              <a:extLst>
                <a:ext uri="{FF2B5EF4-FFF2-40B4-BE49-F238E27FC236}">
                  <a16:creationId xmlns:a16="http://schemas.microsoft.com/office/drawing/2014/main" id="{9BE9BA13-804D-43FF-8290-0D671B492828}"/>
                </a:ext>
              </a:extLst>
            </p:cNvPr>
            <p:cNvCxnSpPr>
              <a:endCxn id="22" idx="2"/>
            </p:cNvCxnSpPr>
            <p:nvPr/>
          </p:nvCxnSpPr>
          <p:spPr>
            <a:xfrm flipV="1">
              <a:off x="4787784" y="2433469"/>
              <a:ext cx="408308"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D19546C1-CB77-4F50-AC6B-623422E92C0F}"/>
                </a:ext>
              </a:extLst>
            </p:cNvPr>
            <p:cNvCxnSpPr/>
            <p:nvPr/>
          </p:nvCxnSpPr>
          <p:spPr>
            <a:xfrm flipV="1">
              <a:off x="4787784" y="2673482"/>
              <a:ext cx="408308"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F062E5C1-97E5-4588-B6E4-11D1644A45C2}"/>
                </a:ext>
              </a:extLst>
            </p:cNvPr>
            <p:cNvCxnSpPr/>
            <p:nvPr/>
          </p:nvCxnSpPr>
          <p:spPr>
            <a:xfrm flipV="1">
              <a:off x="4787784" y="2913496"/>
              <a:ext cx="408308"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690371BF-B1CE-4372-B3CE-24BDD258D3DB}"/>
                </a:ext>
              </a:extLst>
            </p:cNvPr>
            <p:cNvCxnSpPr/>
            <p:nvPr/>
          </p:nvCxnSpPr>
          <p:spPr>
            <a:xfrm flipV="1">
              <a:off x="4787784" y="3153510"/>
              <a:ext cx="408308"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11BDB211-27A8-4B38-8E16-F19A0C574842}"/>
                </a:ext>
              </a:extLst>
            </p:cNvPr>
            <p:cNvCxnSpPr/>
            <p:nvPr/>
          </p:nvCxnSpPr>
          <p:spPr>
            <a:xfrm flipV="1">
              <a:off x="4787784" y="3393523"/>
              <a:ext cx="408308"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798060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4F184-2A63-4355-B55E-C26B33CDD63C}"/>
              </a:ext>
            </a:extLst>
          </p:cNvPr>
          <p:cNvSpPr>
            <a:spLocks noGrp="1"/>
          </p:cNvSpPr>
          <p:nvPr>
            <p:ph type="title"/>
          </p:nvPr>
        </p:nvSpPr>
        <p:spPr/>
        <p:txBody>
          <a:bodyPr/>
          <a:lstStyle/>
          <a:p>
            <a:r>
              <a:rPr lang="en-US" dirty="0"/>
              <a:t>Light Mixing Options</a:t>
            </a:r>
          </a:p>
        </p:txBody>
      </p:sp>
      <p:sp>
        <p:nvSpPr>
          <p:cNvPr id="3" name="Content Placeholder 2">
            <a:extLst>
              <a:ext uri="{FF2B5EF4-FFF2-40B4-BE49-F238E27FC236}">
                <a16:creationId xmlns:a16="http://schemas.microsoft.com/office/drawing/2014/main" id="{DE50AC3B-1D41-4BD1-BDD8-2BA2B7195E40}"/>
              </a:ext>
            </a:extLst>
          </p:cNvPr>
          <p:cNvSpPr>
            <a:spLocks noGrp="1"/>
          </p:cNvSpPr>
          <p:nvPr>
            <p:ph idx="1"/>
          </p:nvPr>
        </p:nvSpPr>
        <p:spPr/>
        <p:txBody>
          <a:bodyPr/>
          <a:lstStyle/>
          <a:p>
            <a:r>
              <a:rPr lang="en-US" dirty="0"/>
              <a:t>Examples:</a:t>
            </a:r>
          </a:p>
        </p:txBody>
      </p:sp>
      <p:sp>
        <p:nvSpPr>
          <p:cNvPr id="4" name="Slide Number Placeholder 3">
            <a:extLst>
              <a:ext uri="{FF2B5EF4-FFF2-40B4-BE49-F238E27FC236}">
                <a16:creationId xmlns:a16="http://schemas.microsoft.com/office/drawing/2014/main" id="{E4C900E5-0306-40A9-A870-D848820509DB}"/>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B97888F-6AF7-4263-B69D-592D8C33BAC7}" type="slidenum">
              <a:rPr kumimoji="0" lang="en-US" sz="7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TextBox 4">
            <a:extLst>
              <a:ext uri="{FF2B5EF4-FFF2-40B4-BE49-F238E27FC236}">
                <a16:creationId xmlns:a16="http://schemas.microsoft.com/office/drawing/2014/main" id="{D693AEA3-2330-4F7E-A576-146B1351A051}"/>
              </a:ext>
            </a:extLst>
          </p:cNvPr>
          <p:cNvSpPr txBox="1"/>
          <p:nvPr/>
        </p:nvSpPr>
        <p:spPr>
          <a:xfrm>
            <a:off x="914868" y="3269009"/>
            <a:ext cx="3897376" cy="954107"/>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Hollow light tunnels</a:t>
            </a: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Highly reflective interior walls</a:t>
            </a: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Tapered or straight</a:t>
            </a: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Can be solid glass rods for high brightness</a:t>
            </a:r>
          </a:p>
        </p:txBody>
      </p:sp>
      <p:sp>
        <p:nvSpPr>
          <p:cNvPr id="6" name="TextBox 5">
            <a:extLst>
              <a:ext uri="{FF2B5EF4-FFF2-40B4-BE49-F238E27FC236}">
                <a16:creationId xmlns:a16="http://schemas.microsoft.com/office/drawing/2014/main" id="{8DD859AA-09D2-4CF2-B2C8-55C1AD5643E8}"/>
              </a:ext>
            </a:extLst>
          </p:cNvPr>
          <p:cNvSpPr txBox="1"/>
          <p:nvPr/>
        </p:nvSpPr>
        <p:spPr>
          <a:xfrm>
            <a:off x="6105175" y="1178927"/>
            <a:ext cx="1680909" cy="369332"/>
          </a:xfrm>
          <a:prstGeom prst="rect">
            <a:avLst/>
          </a:prstGeom>
          <a:solidFill>
            <a:schemeClr val="bg1">
              <a:lumMod val="85000"/>
            </a:schemeClr>
          </a:solidFill>
          <a:ln>
            <a:solidFill>
              <a:schemeClr val="tx2"/>
            </a:solid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Fly’s eye array</a:t>
            </a:r>
          </a:p>
        </p:txBody>
      </p:sp>
      <p:pic>
        <p:nvPicPr>
          <p:cNvPr id="7" name="Picture 2">
            <a:extLst>
              <a:ext uri="{FF2B5EF4-FFF2-40B4-BE49-F238E27FC236}">
                <a16:creationId xmlns:a16="http://schemas.microsoft.com/office/drawing/2014/main" id="{77DB8D0C-CBAC-4AAE-99FC-9CC1E34AA0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7286" y="1593988"/>
            <a:ext cx="2671294" cy="1650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CB43F0F4-7B8B-4E1A-BEF5-8FAA43B406D4}"/>
              </a:ext>
            </a:extLst>
          </p:cNvPr>
          <p:cNvSpPr txBox="1"/>
          <p:nvPr/>
        </p:nvSpPr>
        <p:spPr>
          <a:xfrm>
            <a:off x="1786655" y="1178927"/>
            <a:ext cx="1377300" cy="369332"/>
          </a:xfrm>
          <a:prstGeom prst="rect">
            <a:avLst/>
          </a:prstGeom>
          <a:solidFill>
            <a:schemeClr val="bg1">
              <a:lumMod val="85000"/>
            </a:schemeClr>
          </a:solidFill>
          <a:ln>
            <a:solidFill>
              <a:schemeClr val="tx2"/>
            </a:solid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Light tunnel</a:t>
            </a:r>
          </a:p>
        </p:txBody>
      </p:sp>
      <p:sp>
        <p:nvSpPr>
          <p:cNvPr id="9" name="Rectangle 8">
            <a:extLst>
              <a:ext uri="{FF2B5EF4-FFF2-40B4-BE49-F238E27FC236}">
                <a16:creationId xmlns:a16="http://schemas.microsoft.com/office/drawing/2014/main" id="{65C9BACC-FF8B-41B9-A338-71D23E8184AC}"/>
              </a:ext>
            </a:extLst>
          </p:cNvPr>
          <p:cNvSpPr/>
          <p:nvPr/>
        </p:nvSpPr>
        <p:spPr>
          <a:xfrm>
            <a:off x="888661" y="4170801"/>
            <a:ext cx="2819875"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Arial" charset="0"/>
                <a:ea typeface="+mn-ea"/>
                <a:cs typeface="+mn-cs"/>
                <a:hlinkClick r:id="rId3">
                  <a:extLst>
                    <a:ext uri="{A12FA001-AC4F-418D-AE19-62706E023703}">
                      <ahyp:hlinkClr xmlns:ahyp="http://schemas.microsoft.com/office/drawing/2018/hyperlinkcolor" val="tx"/>
                    </a:ext>
                  </a:extLst>
                </a:hlinkClick>
              </a:rPr>
              <a:t>www.materion.com/products</a:t>
            </a:r>
            <a:r>
              <a:rPr kumimoji="0" lang="en-US" sz="1600" b="0" i="0" u="none" strike="noStrike" kern="1200" cap="none" spc="0" normalizeH="0" baseline="0" noProof="0" dirty="0">
                <a:ln>
                  <a:noFill/>
                </a:ln>
                <a:solidFill>
                  <a:srgbClr val="0070C0"/>
                </a:solidFill>
                <a:effectLst/>
                <a:uLnTx/>
                <a:uFillTx/>
                <a:latin typeface="Arial" charset="0"/>
                <a:ea typeface="+mn-ea"/>
                <a:cs typeface="+mn-cs"/>
              </a:rPr>
              <a:t> </a:t>
            </a:r>
          </a:p>
        </p:txBody>
      </p:sp>
      <p:sp>
        <p:nvSpPr>
          <p:cNvPr id="10" name="Rectangle 9">
            <a:extLst>
              <a:ext uri="{FF2B5EF4-FFF2-40B4-BE49-F238E27FC236}">
                <a16:creationId xmlns:a16="http://schemas.microsoft.com/office/drawing/2014/main" id="{0593CC50-1BC9-48BF-A195-CC30FCC98E85}"/>
              </a:ext>
            </a:extLst>
          </p:cNvPr>
          <p:cNvSpPr/>
          <p:nvPr/>
        </p:nvSpPr>
        <p:spPr>
          <a:xfrm>
            <a:off x="5050366" y="4173136"/>
            <a:ext cx="3522134" cy="33855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Arial" charset="0"/>
                <a:ea typeface="+mn-ea"/>
                <a:cs typeface="+mn-cs"/>
                <a:hlinkClick r:id="rId4">
                  <a:extLst>
                    <a:ext uri="{A12FA001-AC4F-418D-AE19-62706E023703}">
                      <ahyp:hlinkClr xmlns:ahyp="http://schemas.microsoft.com/office/drawing/2018/hyperlinkcolor" val="tx"/>
                    </a:ext>
                  </a:extLst>
                </a:hlinkClick>
              </a:rPr>
              <a:t>http://www.isuzuglass.com/products/</a:t>
            </a:r>
            <a:r>
              <a:rPr kumimoji="0" lang="en-US" sz="1600" b="0" i="0" u="none" strike="noStrike" kern="1200" cap="none" spc="0" normalizeH="0" baseline="0" noProof="0" dirty="0">
                <a:ln>
                  <a:noFill/>
                </a:ln>
                <a:solidFill>
                  <a:srgbClr val="0070C0"/>
                </a:solidFill>
                <a:effectLst/>
                <a:uLnTx/>
                <a:uFillTx/>
                <a:latin typeface="Arial" charset="0"/>
                <a:ea typeface="+mn-ea"/>
                <a:cs typeface="+mn-cs"/>
              </a:rPr>
              <a:t> </a:t>
            </a:r>
          </a:p>
        </p:txBody>
      </p:sp>
      <p:pic>
        <p:nvPicPr>
          <p:cNvPr id="11" name="Picture 3">
            <a:extLst>
              <a:ext uri="{FF2B5EF4-FFF2-40B4-BE49-F238E27FC236}">
                <a16:creationId xmlns:a16="http://schemas.microsoft.com/office/drawing/2014/main" id="{87B8B548-A475-4C6A-B24D-8A16C9291E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9229" y="1775631"/>
            <a:ext cx="2559425" cy="1582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a:extLst>
              <a:ext uri="{FF2B5EF4-FFF2-40B4-BE49-F238E27FC236}">
                <a16:creationId xmlns:a16="http://schemas.microsoft.com/office/drawing/2014/main" id="{7127E2AA-9869-430B-9CDE-E6405682A44D}"/>
              </a:ext>
            </a:extLst>
          </p:cNvPr>
          <p:cNvSpPr txBox="1"/>
          <p:nvPr/>
        </p:nvSpPr>
        <p:spPr>
          <a:xfrm>
            <a:off x="5378504" y="3484452"/>
            <a:ext cx="3120873" cy="738664"/>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Glass or plastic</a:t>
            </a: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Single double sided piece or two piece plates</a:t>
            </a:r>
          </a:p>
        </p:txBody>
      </p:sp>
    </p:spTree>
    <p:extLst>
      <p:ext uri="{BB962C8B-B14F-4D97-AF65-F5344CB8AC3E}">
        <p14:creationId xmlns:p14="http://schemas.microsoft.com/office/powerpoint/2010/main" val="35738206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5258B-6ACD-4F30-9DD1-33791C56808D}"/>
              </a:ext>
            </a:extLst>
          </p:cNvPr>
          <p:cNvSpPr>
            <a:spLocks noGrp="1"/>
          </p:cNvSpPr>
          <p:nvPr>
            <p:ph type="title"/>
          </p:nvPr>
        </p:nvSpPr>
        <p:spPr/>
        <p:txBody>
          <a:bodyPr/>
          <a:lstStyle/>
          <a:p>
            <a:r>
              <a:rPr lang="en-US" dirty="0"/>
              <a:t>Light Tunnel vs. Fly’s Eye Array Relay Optics</a:t>
            </a:r>
          </a:p>
        </p:txBody>
      </p:sp>
      <p:sp>
        <p:nvSpPr>
          <p:cNvPr id="4" name="Slide Number Placeholder 3">
            <a:extLst>
              <a:ext uri="{FF2B5EF4-FFF2-40B4-BE49-F238E27FC236}">
                <a16:creationId xmlns:a16="http://schemas.microsoft.com/office/drawing/2014/main" id="{180611D4-E61F-4D1D-8140-C1D84815BCBC}"/>
              </a:ext>
            </a:extLst>
          </p:cNvPr>
          <p:cNvSpPr>
            <a:spLocks noGrp="1"/>
          </p:cNvSpPr>
          <p:nvPr>
            <p:ph type="sldNum" sz="quarter" idx="10"/>
          </p:nvPr>
        </p:nvSpPr>
        <p:spPr/>
        <p:txBody>
          <a:bodyPr/>
          <a:lstStyle/>
          <a:p>
            <a:pPr>
              <a:defRPr/>
            </a:pPr>
            <a:fld id="{2B97888F-6AF7-4263-B69D-592D8C33BAC7}" type="slidenum">
              <a:rPr lang="en-US" smtClean="0"/>
              <a:pPr>
                <a:defRPr/>
              </a:pPr>
              <a:t>49</a:t>
            </a:fld>
            <a:endParaRPr lang="en-US"/>
          </a:p>
        </p:txBody>
      </p:sp>
      <p:sp>
        <p:nvSpPr>
          <p:cNvPr id="5" name="Rectangle 3">
            <a:extLst>
              <a:ext uri="{FF2B5EF4-FFF2-40B4-BE49-F238E27FC236}">
                <a16:creationId xmlns:a16="http://schemas.microsoft.com/office/drawing/2014/main" id="{72B09D86-71FB-4633-8423-DAB58C1D020D}"/>
              </a:ext>
            </a:extLst>
          </p:cNvPr>
          <p:cNvSpPr txBox="1">
            <a:spLocks noChangeArrowheads="1"/>
          </p:cNvSpPr>
          <p:nvPr/>
        </p:nvSpPr>
        <p:spPr bwMode="auto">
          <a:xfrm>
            <a:off x="157764" y="737660"/>
            <a:ext cx="4128264" cy="3359008"/>
          </a:xfrm>
          <a:prstGeom prst="rect">
            <a:avLst/>
          </a:prstGeom>
          <a:noFill/>
          <a:ln w="9525" algn="ctr">
            <a:noFill/>
            <a:miter lim="800000"/>
            <a:headEnd/>
            <a:tailEnd/>
          </a:ln>
        </p:spPr>
        <p:txBody>
          <a:bodyPr vert="horz" wrap="square" lIns="76179" tIns="38088" rIns="76179" bIns="38088" numCol="1" anchor="t" anchorCtr="0" compatLnSpc="1">
            <a:prstTxWarp prst="textNoShape">
              <a:avLst/>
            </a:prstTxWarp>
          </a:bodyPr>
          <a:lstStyle>
            <a:lvl1pPr marL="189124" indent="-189124" algn="l" rtl="0" eaLnBrk="1" fontAlgn="base" hangingPunct="1">
              <a:spcBef>
                <a:spcPts val="667"/>
              </a:spcBef>
              <a:spcAft>
                <a:spcPct val="0"/>
              </a:spcAft>
              <a:buChar char="•"/>
              <a:defRPr sz="1800">
                <a:solidFill>
                  <a:schemeClr val="tx1"/>
                </a:solidFill>
                <a:latin typeface="+mn-lt"/>
                <a:ea typeface="+mn-ea"/>
                <a:cs typeface="+mn-cs"/>
              </a:defRPr>
            </a:lvl1pPr>
            <a:lvl2pPr marL="478763" indent="-194416" algn="l" rtl="0" eaLnBrk="1" fontAlgn="base" hangingPunct="1">
              <a:spcBef>
                <a:spcPct val="20000"/>
              </a:spcBef>
              <a:spcAft>
                <a:spcPct val="0"/>
              </a:spcAft>
              <a:buChar char="–"/>
              <a:defRPr sz="1600">
                <a:solidFill>
                  <a:schemeClr val="tx1"/>
                </a:solidFill>
                <a:latin typeface="+mn-lt"/>
              </a:defRPr>
            </a:lvl2pPr>
            <a:lvl3pPr marL="711530" indent="-137548" algn="l" rtl="0" eaLnBrk="1" fontAlgn="base" hangingPunct="1">
              <a:spcBef>
                <a:spcPct val="15000"/>
              </a:spcBef>
              <a:spcAft>
                <a:spcPct val="0"/>
              </a:spcAft>
              <a:buChar char="•"/>
              <a:defRPr sz="1600">
                <a:solidFill>
                  <a:schemeClr val="tx1"/>
                </a:solidFill>
                <a:latin typeface="+mn-lt"/>
              </a:defRPr>
            </a:lvl3pPr>
            <a:lvl4pPr marL="1001168" indent="-194416" algn="l" rtl="0" eaLnBrk="1" fontAlgn="base" hangingPunct="1">
              <a:spcBef>
                <a:spcPct val="5000"/>
              </a:spcBef>
              <a:spcAft>
                <a:spcPct val="0"/>
              </a:spcAft>
              <a:buChar char="–"/>
              <a:defRPr sz="1600">
                <a:solidFill>
                  <a:schemeClr val="tx1"/>
                </a:solidFill>
                <a:latin typeface="+mn-lt"/>
              </a:defRPr>
            </a:lvl4pPr>
            <a:lvl5pPr marL="1240546" indent="-144163" algn="l" rtl="0" eaLnBrk="1" fontAlgn="base" hangingPunct="1">
              <a:spcBef>
                <a:spcPct val="0"/>
              </a:spcBef>
              <a:spcAft>
                <a:spcPct val="0"/>
              </a:spcAft>
              <a:buChar char="»"/>
              <a:defRPr sz="1600">
                <a:solidFill>
                  <a:schemeClr val="tx1"/>
                </a:solidFill>
                <a:latin typeface="+mn-lt"/>
              </a:defRPr>
            </a:lvl5pPr>
            <a:lvl6pPr marL="1621441" indent="-144163" algn="l" rtl="0" eaLnBrk="1" fontAlgn="base" hangingPunct="1">
              <a:spcBef>
                <a:spcPct val="0"/>
              </a:spcBef>
              <a:spcAft>
                <a:spcPct val="0"/>
              </a:spcAft>
              <a:buChar char="»"/>
              <a:defRPr sz="1300">
                <a:solidFill>
                  <a:schemeClr val="tx1"/>
                </a:solidFill>
                <a:latin typeface="+mn-lt"/>
              </a:defRPr>
            </a:lvl6pPr>
            <a:lvl7pPr marL="2002336" indent="-144163" algn="l" rtl="0" eaLnBrk="1" fontAlgn="base" hangingPunct="1">
              <a:spcBef>
                <a:spcPct val="0"/>
              </a:spcBef>
              <a:spcAft>
                <a:spcPct val="0"/>
              </a:spcAft>
              <a:buChar char="»"/>
              <a:defRPr sz="1300">
                <a:solidFill>
                  <a:schemeClr val="tx1"/>
                </a:solidFill>
                <a:latin typeface="+mn-lt"/>
              </a:defRPr>
            </a:lvl7pPr>
            <a:lvl8pPr marL="2383230" indent="-144163" algn="l" rtl="0" eaLnBrk="1" fontAlgn="base" hangingPunct="1">
              <a:spcBef>
                <a:spcPct val="0"/>
              </a:spcBef>
              <a:spcAft>
                <a:spcPct val="0"/>
              </a:spcAft>
              <a:buChar char="»"/>
              <a:defRPr sz="1300">
                <a:solidFill>
                  <a:schemeClr val="tx1"/>
                </a:solidFill>
                <a:latin typeface="+mn-lt"/>
              </a:defRPr>
            </a:lvl8pPr>
            <a:lvl9pPr marL="2764124" indent="-144163" algn="l" rtl="0" eaLnBrk="1" fontAlgn="base" hangingPunct="1">
              <a:spcBef>
                <a:spcPct val="0"/>
              </a:spcBef>
              <a:spcAft>
                <a:spcPct val="0"/>
              </a:spcAft>
              <a:buChar char="»"/>
              <a:defRPr sz="1300">
                <a:solidFill>
                  <a:schemeClr val="tx1"/>
                </a:solidFill>
                <a:latin typeface="+mn-lt"/>
              </a:defRPr>
            </a:lvl9pPr>
          </a:lstStyle>
          <a:p>
            <a:r>
              <a:rPr lang="en-US" sz="1100" kern="0" dirty="0"/>
              <a:t>Tunnel</a:t>
            </a:r>
          </a:p>
          <a:p>
            <a:pPr lvl="1"/>
            <a:r>
              <a:rPr lang="en-US" sz="900" kern="0" dirty="0"/>
              <a:t>Typically required for systems that use a color wheel (i.e. lamp, laser phosphor) or lasers with specific despeckling requirements</a:t>
            </a:r>
          </a:p>
          <a:p>
            <a:pPr lvl="1"/>
            <a:r>
              <a:rPr lang="en-US" sz="900" kern="0" dirty="0"/>
              <a:t>Much larger in overall length than FEA design</a:t>
            </a:r>
          </a:p>
          <a:p>
            <a:pPr lvl="1"/>
            <a:r>
              <a:rPr lang="en-US" sz="900" dirty="0"/>
              <a:t>Lowest stray light and easiest for design and alignment</a:t>
            </a:r>
          </a:p>
          <a:p>
            <a:pPr lvl="1"/>
            <a:r>
              <a:rPr lang="en-US" sz="900" dirty="0"/>
              <a:t>Recommend hollow tunnel to avoid dust, scratches on ends of tunnel. Solid fused silica rods may be necessary for very high lumen projection systems.</a:t>
            </a:r>
          </a:p>
          <a:p>
            <a:pPr lvl="1"/>
            <a:r>
              <a:rPr lang="en-US" sz="900" dirty="0"/>
              <a:t>Disadvantage:  Longer illumination optics</a:t>
            </a:r>
          </a:p>
          <a:p>
            <a:endParaRPr lang="en-US" sz="1100" dirty="0"/>
          </a:p>
          <a:p>
            <a:r>
              <a:rPr lang="en-US" sz="1100" dirty="0"/>
              <a:t>Fly’s Eye Array</a:t>
            </a:r>
          </a:p>
          <a:p>
            <a:pPr lvl="1"/>
            <a:r>
              <a:rPr lang="en-US" sz="900" kern="0" dirty="0"/>
              <a:t>Most common with LED-based illuminators but can be used with laser systems also (no color wheel)</a:t>
            </a:r>
          </a:p>
          <a:p>
            <a:pPr lvl="1"/>
            <a:r>
              <a:rPr lang="en-US" sz="900" kern="0" dirty="0"/>
              <a:t>More compact with less elements</a:t>
            </a:r>
          </a:p>
          <a:p>
            <a:pPr lvl="1"/>
            <a:r>
              <a:rPr lang="en-US" sz="900" kern="0" dirty="0"/>
              <a:t>Generally does not require aspheric optics</a:t>
            </a:r>
          </a:p>
          <a:p>
            <a:endParaRPr lang="en-US" sz="1100" kern="0" dirty="0"/>
          </a:p>
          <a:p>
            <a:r>
              <a:rPr lang="en-US" sz="1100" kern="0" dirty="0"/>
              <a:t>System apertures recommended for stray light from FEA cell crosstalk or light tunneling at edges of tunnel (see next slide) </a:t>
            </a:r>
          </a:p>
        </p:txBody>
      </p:sp>
      <p:grpSp>
        <p:nvGrpSpPr>
          <p:cNvPr id="15" name="Group 14">
            <a:extLst>
              <a:ext uri="{FF2B5EF4-FFF2-40B4-BE49-F238E27FC236}">
                <a16:creationId xmlns:a16="http://schemas.microsoft.com/office/drawing/2014/main" id="{13EDFC7D-63FA-45C5-8236-5766F48794DA}"/>
              </a:ext>
            </a:extLst>
          </p:cNvPr>
          <p:cNvGrpSpPr>
            <a:grpSpLocks noChangeAspect="1"/>
          </p:cNvGrpSpPr>
          <p:nvPr/>
        </p:nvGrpSpPr>
        <p:grpSpPr>
          <a:xfrm>
            <a:off x="4136573" y="1418398"/>
            <a:ext cx="4958415" cy="2752747"/>
            <a:chOff x="1379182" y="3075894"/>
            <a:chExt cx="6708028" cy="3724074"/>
          </a:xfrm>
        </p:grpSpPr>
        <p:pic>
          <p:nvPicPr>
            <p:cNvPr id="6" name="Picture 2">
              <a:extLst>
                <a:ext uri="{FF2B5EF4-FFF2-40B4-BE49-F238E27FC236}">
                  <a16:creationId xmlns:a16="http://schemas.microsoft.com/office/drawing/2014/main" id="{0AE039FE-05AC-4336-8E67-0340DC19B2B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581375" y="4814213"/>
              <a:ext cx="5629274" cy="1335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a:extLst>
                <a:ext uri="{FF2B5EF4-FFF2-40B4-BE49-F238E27FC236}">
                  <a16:creationId xmlns:a16="http://schemas.microsoft.com/office/drawing/2014/main" id="{879852E0-BE1C-45B4-8AB2-4BA211CD701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457951" y="3075894"/>
              <a:ext cx="3752698" cy="1576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9F126BD8-3F19-493C-BAC2-B2A006883B44}"/>
                </a:ext>
              </a:extLst>
            </p:cNvPr>
            <p:cNvSpPr txBox="1"/>
            <p:nvPr/>
          </p:nvSpPr>
          <p:spPr>
            <a:xfrm>
              <a:off x="7210648" y="5337224"/>
              <a:ext cx="876562" cy="353921"/>
            </a:xfrm>
            <a:prstGeom prst="rect">
              <a:avLst/>
            </a:prstGeom>
            <a:noFill/>
          </p:spPr>
          <p:txBody>
            <a:bodyPr wrap="none" rtlCol="0">
              <a:spAutoFit/>
            </a:bodyPr>
            <a:lstStyle/>
            <a:p>
              <a:r>
                <a:rPr lang="en-US" sz="1100" b="1" dirty="0"/>
                <a:t>Tunnel</a:t>
              </a:r>
            </a:p>
          </p:txBody>
        </p:sp>
        <p:sp>
          <p:nvSpPr>
            <p:cNvPr id="9" name="TextBox 8">
              <a:extLst>
                <a:ext uri="{FF2B5EF4-FFF2-40B4-BE49-F238E27FC236}">
                  <a16:creationId xmlns:a16="http://schemas.microsoft.com/office/drawing/2014/main" id="{C77803C7-E66F-47A5-9B9F-A0D138589601}"/>
                </a:ext>
              </a:extLst>
            </p:cNvPr>
            <p:cNvSpPr txBox="1"/>
            <p:nvPr/>
          </p:nvSpPr>
          <p:spPr>
            <a:xfrm>
              <a:off x="7399169" y="3676576"/>
              <a:ext cx="633676" cy="353921"/>
            </a:xfrm>
            <a:prstGeom prst="rect">
              <a:avLst/>
            </a:prstGeom>
            <a:noFill/>
          </p:spPr>
          <p:txBody>
            <a:bodyPr wrap="none" rtlCol="0">
              <a:spAutoFit/>
            </a:bodyPr>
            <a:lstStyle/>
            <a:p>
              <a:r>
                <a:rPr lang="en-US" sz="1100" b="1" dirty="0"/>
                <a:t>FEA</a:t>
              </a:r>
            </a:p>
          </p:txBody>
        </p:sp>
        <p:sp>
          <p:nvSpPr>
            <p:cNvPr id="10" name="TextBox 9">
              <a:extLst>
                <a:ext uri="{FF2B5EF4-FFF2-40B4-BE49-F238E27FC236}">
                  <a16:creationId xmlns:a16="http://schemas.microsoft.com/office/drawing/2014/main" id="{D7F52DAA-9A35-45FB-B28D-81A30B858692}"/>
                </a:ext>
              </a:extLst>
            </p:cNvPr>
            <p:cNvSpPr txBox="1"/>
            <p:nvPr/>
          </p:nvSpPr>
          <p:spPr>
            <a:xfrm>
              <a:off x="1968253" y="6050488"/>
              <a:ext cx="2653389" cy="749480"/>
            </a:xfrm>
            <a:prstGeom prst="rect">
              <a:avLst/>
            </a:prstGeom>
            <a:solidFill>
              <a:schemeClr val="accent2">
                <a:lumMod val="60000"/>
                <a:lumOff val="40000"/>
              </a:schemeClr>
            </a:solidFill>
          </p:spPr>
          <p:txBody>
            <a:bodyPr wrap="square" rtlCol="0">
              <a:spAutoFit/>
            </a:bodyPr>
            <a:lstStyle/>
            <a:p>
              <a:pPr algn="ctr"/>
              <a:r>
                <a:rPr lang="en-US" sz="1000" dirty="0"/>
                <a:t>Hollow light tunnel minimum length ~ 30-35mm (always check uniformity with </a:t>
              </a:r>
              <a:r>
                <a:rPr lang="en-US" sz="1000" dirty="0" err="1"/>
                <a:t>raytrace</a:t>
              </a:r>
              <a:r>
                <a:rPr lang="en-US" sz="1000" dirty="0"/>
                <a:t>)</a:t>
              </a:r>
            </a:p>
          </p:txBody>
        </p:sp>
        <p:cxnSp>
          <p:nvCxnSpPr>
            <p:cNvPr id="11" name="Straight Arrow Connector 10">
              <a:extLst>
                <a:ext uri="{FF2B5EF4-FFF2-40B4-BE49-F238E27FC236}">
                  <a16:creationId xmlns:a16="http://schemas.microsoft.com/office/drawing/2014/main" id="{2D577452-B056-4259-B234-E85EE25C1CDC}"/>
                </a:ext>
              </a:extLst>
            </p:cNvPr>
            <p:cNvCxnSpPr>
              <a:cxnSpLocks/>
              <a:stCxn id="10" idx="0"/>
            </p:cNvCxnSpPr>
            <p:nvPr/>
          </p:nvCxnSpPr>
          <p:spPr>
            <a:xfrm flipV="1">
              <a:off x="3294947" y="5599889"/>
              <a:ext cx="163004" cy="4505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6F347CB-2580-428A-B6F9-8BEE35BF131D}"/>
                </a:ext>
              </a:extLst>
            </p:cNvPr>
            <p:cNvCxnSpPr/>
            <p:nvPr/>
          </p:nvCxnSpPr>
          <p:spPr>
            <a:xfrm flipV="1">
              <a:off x="4762837" y="4068292"/>
              <a:ext cx="63128" cy="218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D1892ED-6590-43EB-80A3-AA05A1B6E2F2}"/>
                </a:ext>
              </a:extLst>
            </p:cNvPr>
            <p:cNvSpPr txBox="1"/>
            <p:nvPr/>
          </p:nvSpPr>
          <p:spPr>
            <a:xfrm>
              <a:off x="4421825" y="4287191"/>
              <a:ext cx="808278" cy="333102"/>
            </a:xfrm>
            <a:prstGeom prst="rect">
              <a:avLst/>
            </a:prstGeom>
            <a:solidFill>
              <a:schemeClr val="accent2">
                <a:lumMod val="60000"/>
                <a:lumOff val="40000"/>
              </a:schemeClr>
            </a:solidFill>
          </p:spPr>
          <p:txBody>
            <a:bodyPr wrap="square" rtlCol="0">
              <a:spAutoFit/>
            </a:bodyPr>
            <a:lstStyle/>
            <a:p>
              <a:pPr algn="ctr"/>
              <a:r>
                <a:rPr lang="en-US" sz="1000" dirty="0"/>
                <a:t>FEA</a:t>
              </a:r>
            </a:p>
          </p:txBody>
        </p:sp>
        <p:sp>
          <p:nvSpPr>
            <p:cNvPr id="14" name="TextBox 13">
              <a:extLst>
                <a:ext uri="{FF2B5EF4-FFF2-40B4-BE49-F238E27FC236}">
                  <a16:creationId xmlns:a16="http://schemas.microsoft.com/office/drawing/2014/main" id="{EC42C8C2-4AFE-4641-A534-C3C72AB996E3}"/>
                </a:ext>
              </a:extLst>
            </p:cNvPr>
            <p:cNvSpPr txBox="1"/>
            <p:nvPr/>
          </p:nvSpPr>
          <p:spPr>
            <a:xfrm>
              <a:off x="1379182" y="3803002"/>
              <a:ext cx="1878009" cy="458015"/>
            </a:xfrm>
            <a:prstGeom prst="rect">
              <a:avLst/>
            </a:prstGeom>
            <a:noFill/>
          </p:spPr>
          <p:txBody>
            <a:bodyPr wrap="square" rtlCol="0">
              <a:spAutoFit/>
            </a:bodyPr>
            <a:lstStyle/>
            <a:p>
              <a:pPr algn="ctr"/>
              <a:r>
                <a:rPr lang="en-US" sz="800" dirty="0"/>
                <a:t>Note: designs shown are for comparison only</a:t>
              </a:r>
            </a:p>
          </p:txBody>
        </p:sp>
      </p:grpSp>
    </p:spTree>
    <p:extLst>
      <p:ext uri="{BB962C8B-B14F-4D97-AF65-F5344CB8AC3E}">
        <p14:creationId xmlns:p14="http://schemas.microsoft.com/office/powerpoint/2010/main" val="3667716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1809750" y="90487"/>
            <a:ext cx="5512594" cy="434579"/>
          </a:xfrm>
          <a:prstGeom prst="rect">
            <a:avLst/>
          </a:prstGeom>
          <a:noFill/>
          <a:ln w="9525" algn="ctr">
            <a:noFill/>
            <a:miter lim="800000"/>
            <a:headEnd/>
            <a:tailEnd/>
          </a:ln>
        </p:spPr>
        <p:txBody>
          <a:bodyPr/>
          <a:lstStyle/>
          <a:p>
            <a:pPr algn="ctr" defTabSz="685800"/>
            <a:r>
              <a:rPr lang="en-US" sz="2400" b="1" dirty="0">
                <a:solidFill>
                  <a:srgbClr val="FFFFFF"/>
                </a:solidFill>
                <a:cs typeface="Arial" charset="0"/>
              </a:rPr>
              <a:t>DLP® how it works</a:t>
            </a:r>
          </a:p>
        </p:txBody>
      </p:sp>
      <p:pic>
        <p:nvPicPr>
          <p:cNvPr id="3075" name="Picture 3" descr="new-intro-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1003" y="846535"/>
            <a:ext cx="4557713" cy="3443288"/>
          </a:xfrm>
          <a:prstGeom prst="rect">
            <a:avLst/>
          </a:prstGeom>
          <a:noFill/>
          <a:ln w="9525">
            <a:noFill/>
            <a:miter lim="800000"/>
            <a:headEnd/>
            <a:tailEnd/>
          </a:ln>
        </p:spPr>
      </p:pic>
      <p:sp>
        <p:nvSpPr>
          <p:cNvPr id="5" name="Rectangle 2"/>
          <p:cNvSpPr txBox="1">
            <a:spLocks noChangeArrowheads="1"/>
          </p:cNvSpPr>
          <p:nvPr/>
        </p:nvSpPr>
        <p:spPr>
          <a:xfrm>
            <a:off x="1143000" y="170260"/>
            <a:ext cx="6858000" cy="479822"/>
          </a:xfrm>
          <a:prstGeom prst="rect">
            <a:avLst/>
          </a:prstGeom>
        </p:spPr>
        <p:txBody>
          <a:bodyPr/>
          <a:lstStyle/>
          <a:p>
            <a:pPr algn="ctr" defTabSz="685800" eaLnBrk="0" hangingPunct="0">
              <a:defRPr/>
            </a:pPr>
            <a:r>
              <a:rPr lang="en-US" sz="2400" b="1" kern="0" dirty="0">
                <a:solidFill>
                  <a:srgbClr val="DE0000"/>
                </a:solidFill>
                <a:cs typeface="Arial" charset="0"/>
              </a:rPr>
              <a:t>How DLP Technology Works</a:t>
            </a:r>
          </a:p>
        </p:txBody>
      </p:sp>
      <p:sp>
        <p:nvSpPr>
          <p:cNvPr id="2" name="Slide Number Placeholder 1">
            <a:extLst>
              <a:ext uri="{FF2B5EF4-FFF2-40B4-BE49-F238E27FC236}">
                <a16:creationId xmlns:a16="http://schemas.microsoft.com/office/drawing/2014/main" id="{B67729B0-B910-4856-B7F9-01B187C74DD6}"/>
              </a:ext>
            </a:extLst>
          </p:cNvPr>
          <p:cNvSpPr>
            <a:spLocks noGrp="1"/>
          </p:cNvSpPr>
          <p:nvPr>
            <p:ph type="sldNum" sz="quarter" idx="10"/>
          </p:nvPr>
        </p:nvSpPr>
        <p:spPr/>
        <p:txBody>
          <a:bodyPr/>
          <a:lstStyle/>
          <a:p>
            <a:fld id="{4BD60626-1ACC-48B1-8201-AA7BD5684B54}" type="slidenum">
              <a:rPr lang="en-US" smtClean="0"/>
              <a:pPr/>
              <a:t>5</a:t>
            </a:fld>
            <a:endParaRPr lang="en-US"/>
          </a:p>
        </p:txBody>
      </p:sp>
    </p:spTree>
  </p:cSld>
  <p:clrMapOvr>
    <a:masterClrMapping/>
  </p:clrMapOvr>
  <p:transition advTm="5000">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4FCA2-A204-49B7-B957-11FAA3E514AB}"/>
              </a:ext>
            </a:extLst>
          </p:cNvPr>
          <p:cNvSpPr>
            <a:spLocks noGrp="1"/>
          </p:cNvSpPr>
          <p:nvPr>
            <p:ph type="title"/>
          </p:nvPr>
        </p:nvSpPr>
        <p:spPr/>
        <p:txBody>
          <a:bodyPr/>
          <a:lstStyle/>
          <a:p>
            <a:r>
              <a:rPr lang="en-US" dirty="0"/>
              <a:t>Crosstalk and Tunneling in FEA and Tunnel</a:t>
            </a:r>
          </a:p>
        </p:txBody>
      </p:sp>
      <p:sp>
        <p:nvSpPr>
          <p:cNvPr id="3" name="Content Placeholder 2">
            <a:extLst>
              <a:ext uri="{FF2B5EF4-FFF2-40B4-BE49-F238E27FC236}">
                <a16:creationId xmlns:a16="http://schemas.microsoft.com/office/drawing/2014/main" id="{37034391-2F7D-45FC-ACA4-5E060FFF98FD}"/>
              </a:ext>
            </a:extLst>
          </p:cNvPr>
          <p:cNvSpPr>
            <a:spLocks noGrp="1"/>
          </p:cNvSpPr>
          <p:nvPr>
            <p:ph idx="1"/>
          </p:nvPr>
        </p:nvSpPr>
        <p:spPr/>
        <p:txBody>
          <a:bodyPr/>
          <a:lstStyle/>
          <a:p>
            <a:pPr>
              <a:lnSpc>
                <a:spcPct val="90000"/>
              </a:lnSpc>
            </a:pPr>
            <a:r>
              <a:rPr lang="en-US" sz="1200" dirty="0"/>
              <a:t>Hollow light tunnel may have light tunneling in walls</a:t>
            </a:r>
          </a:p>
          <a:p>
            <a:pPr>
              <a:lnSpc>
                <a:spcPct val="90000"/>
              </a:lnSpc>
            </a:pPr>
            <a:r>
              <a:rPr lang="en-US" sz="1200" dirty="0"/>
              <a:t>Lens array crosstalk will lead to multiple illuminated areas on DMD</a:t>
            </a:r>
          </a:p>
          <a:p>
            <a:pPr>
              <a:lnSpc>
                <a:spcPct val="90000"/>
              </a:lnSpc>
            </a:pPr>
            <a:r>
              <a:rPr lang="en-US" sz="1200" dirty="0"/>
              <a:t>Mitigation options:</a:t>
            </a:r>
          </a:p>
          <a:p>
            <a:pPr marL="633412" lvl="1" indent="-285750">
              <a:lnSpc>
                <a:spcPct val="90000"/>
              </a:lnSpc>
            </a:pPr>
            <a:r>
              <a:rPr lang="en-US" sz="1100" dirty="0"/>
              <a:t>Aperture or blacken tunnel wall faces (paint on output / metal mask on input)</a:t>
            </a:r>
          </a:p>
          <a:p>
            <a:pPr marL="633412" lvl="1" indent="-285750">
              <a:lnSpc>
                <a:spcPct val="90000"/>
              </a:lnSpc>
            </a:pPr>
            <a:r>
              <a:rPr lang="en-US" sz="1100" dirty="0"/>
              <a:t>Design FEA for minimal crosstalk</a:t>
            </a:r>
          </a:p>
          <a:p>
            <a:pPr marL="633412" lvl="1" indent="-285750">
              <a:lnSpc>
                <a:spcPct val="90000"/>
              </a:lnSpc>
            </a:pPr>
            <a:r>
              <a:rPr lang="en-US" sz="1100" dirty="0"/>
              <a:t>Paint aperture on DMD side of prism to mask off unwanted FEA crosstalk</a:t>
            </a:r>
          </a:p>
          <a:p>
            <a:pPr marL="633412" lvl="1" indent="-285750">
              <a:lnSpc>
                <a:spcPct val="90000"/>
              </a:lnSpc>
            </a:pPr>
            <a:r>
              <a:rPr lang="en-US" sz="1100" dirty="0"/>
              <a:t>Mechanical baffles</a:t>
            </a:r>
          </a:p>
          <a:p>
            <a:endParaRPr lang="en-US" sz="1200" dirty="0"/>
          </a:p>
        </p:txBody>
      </p:sp>
      <p:sp>
        <p:nvSpPr>
          <p:cNvPr id="4" name="Slide Number Placeholder 3">
            <a:extLst>
              <a:ext uri="{FF2B5EF4-FFF2-40B4-BE49-F238E27FC236}">
                <a16:creationId xmlns:a16="http://schemas.microsoft.com/office/drawing/2014/main" id="{1D5CF078-DA4D-4FFA-B2AD-4BF887D0FB2A}"/>
              </a:ext>
            </a:extLst>
          </p:cNvPr>
          <p:cNvSpPr>
            <a:spLocks noGrp="1"/>
          </p:cNvSpPr>
          <p:nvPr>
            <p:ph type="sldNum" sz="quarter" idx="10"/>
          </p:nvPr>
        </p:nvSpPr>
        <p:spPr/>
        <p:txBody>
          <a:bodyPr/>
          <a:lstStyle/>
          <a:p>
            <a:pPr>
              <a:defRPr/>
            </a:pPr>
            <a:fld id="{2B97888F-6AF7-4263-B69D-592D8C33BAC7}" type="slidenum">
              <a:rPr lang="en-US" smtClean="0"/>
              <a:pPr>
                <a:defRPr/>
              </a:pPr>
              <a:t>50</a:t>
            </a:fld>
            <a:endParaRPr lang="en-US"/>
          </a:p>
        </p:txBody>
      </p:sp>
      <p:grpSp>
        <p:nvGrpSpPr>
          <p:cNvPr id="55" name="Group 54">
            <a:extLst>
              <a:ext uri="{FF2B5EF4-FFF2-40B4-BE49-F238E27FC236}">
                <a16:creationId xmlns:a16="http://schemas.microsoft.com/office/drawing/2014/main" id="{A1389D23-0A34-4FDC-85E7-EF5998EE874A}"/>
              </a:ext>
            </a:extLst>
          </p:cNvPr>
          <p:cNvGrpSpPr/>
          <p:nvPr/>
        </p:nvGrpSpPr>
        <p:grpSpPr>
          <a:xfrm>
            <a:off x="712572" y="2442494"/>
            <a:ext cx="2892951" cy="1953084"/>
            <a:chOff x="754288" y="2362783"/>
            <a:chExt cx="2892951" cy="1953084"/>
          </a:xfrm>
        </p:grpSpPr>
        <p:sp>
          <p:nvSpPr>
            <p:cNvPr id="5" name="Rectangle 4">
              <a:extLst>
                <a:ext uri="{FF2B5EF4-FFF2-40B4-BE49-F238E27FC236}">
                  <a16:creationId xmlns:a16="http://schemas.microsoft.com/office/drawing/2014/main" id="{0F09A52B-73EE-47EC-A41B-C0F4E45413B1}"/>
                </a:ext>
              </a:extLst>
            </p:cNvPr>
            <p:cNvSpPr/>
            <p:nvPr/>
          </p:nvSpPr>
          <p:spPr>
            <a:xfrm>
              <a:off x="1686912" y="3027493"/>
              <a:ext cx="636648" cy="48972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FFFFFF"/>
                </a:solidFill>
              </a:endParaRPr>
            </a:p>
          </p:txBody>
        </p:sp>
        <p:sp>
          <p:nvSpPr>
            <p:cNvPr id="6" name="Rectangle 5">
              <a:extLst>
                <a:ext uri="{FF2B5EF4-FFF2-40B4-BE49-F238E27FC236}">
                  <a16:creationId xmlns:a16="http://schemas.microsoft.com/office/drawing/2014/main" id="{641E64FB-ED79-4247-917B-EE27F843EF5A}"/>
                </a:ext>
              </a:extLst>
            </p:cNvPr>
            <p:cNvSpPr/>
            <p:nvPr/>
          </p:nvSpPr>
          <p:spPr>
            <a:xfrm>
              <a:off x="1527605" y="2880574"/>
              <a:ext cx="941272" cy="146919"/>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FFFFFF"/>
                </a:solidFill>
              </a:endParaRPr>
            </a:p>
          </p:txBody>
        </p:sp>
        <p:sp>
          <p:nvSpPr>
            <p:cNvPr id="7" name="Rectangle 6">
              <a:extLst>
                <a:ext uri="{FF2B5EF4-FFF2-40B4-BE49-F238E27FC236}">
                  <a16:creationId xmlns:a16="http://schemas.microsoft.com/office/drawing/2014/main" id="{77D03888-163F-4D42-977F-08938DEC9B73}"/>
                </a:ext>
              </a:extLst>
            </p:cNvPr>
            <p:cNvSpPr/>
            <p:nvPr/>
          </p:nvSpPr>
          <p:spPr>
            <a:xfrm>
              <a:off x="1527605" y="3027493"/>
              <a:ext cx="159308" cy="489729"/>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FFFFFF"/>
                </a:solidFill>
              </a:endParaRPr>
            </a:p>
          </p:txBody>
        </p:sp>
        <p:sp>
          <p:nvSpPr>
            <p:cNvPr id="8" name="Rectangle 7">
              <a:extLst>
                <a:ext uri="{FF2B5EF4-FFF2-40B4-BE49-F238E27FC236}">
                  <a16:creationId xmlns:a16="http://schemas.microsoft.com/office/drawing/2014/main" id="{74A2E1EA-F91D-4A14-A66E-71746B937431}"/>
                </a:ext>
              </a:extLst>
            </p:cNvPr>
            <p:cNvSpPr/>
            <p:nvPr/>
          </p:nvSpPr>
          <p:spPr>
            <a:xfrm>
              <a:off x="1527605" y="3516056"/>
              <a:ext cx="941272" cy="146919"/>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FFFFFF"/>
                </a:solidFill>
              </a:endParaRPr>
            </a:p>
          </p:txBody>
        </p:sp>
        <p:sp>
          <p:nvSpPr>
            <p:cNvPr id="9" name="Rectangle 8">
              <a:extLst>
                <a:ext uri="{FF2B5EF4-FFF2-40B4-BE49-F238E27FC236}">
                  <a16:creationId xmlns:a16="http://schemas.microsoft.com/office/drawing/2014/main" id="{758CD56B-5C0E-4481-B3F1-A52B485DB0BE}"/>
                </a:ext>
              </a:extLst>
            </p:cNvPr>
            <p:cNvSpPr/>
            <p:nvPr/>
          </p:nvSpPr>
          <p:spPr>
            <a:xfrm>
              <a:off x="2309569" y="3027493"/>
              <a:ext cx="159308" cy="489729"/>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FFFFFF"/>
                </a:solidFill>
              </a:endParaRPr>
            </a:p>
          </p:txBody>
        </p:sp>
        <p:cxnSp>
          <p:nvCxnSpPr>
            <p:cNvPr id="10" name="Straight Connector 9">
              <a:extLst>
                <a:ext uri="{FF2B5EF4-FFF2-40B4-BE49-F238E27FC236}">
                  <a16:creationId xmlns:a16="http://schemas.microsoft.com/office/drawing/2014/main" id="{47EBD238-9208-4A45-BE4B-E555AAB6BC56}"/>
                </a:ext>
              </a:extLst>
            </p:cNvPr>
            <p:cNvCxnSpPr/>
            <p:nvPr/>
          </p:nvCxnSpPr>
          <p:spPr>
            <a:xfrm flipH="1" flipV="1">
              <a:off x="973306" y="2586736"/>
              <a:ext cx="554299" cy="4407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A0BF903-E1A0-426F-93D5-5A249210978E}"/>
                </a:ext>
              </a:extLst>
            </p:cNvPr>
            <p:cNvCxnSpPr/>
            <p:nvPr/>
          </p:nvCxnSpPr>
          <p:spPr>
            <a:xfrm flipH="1" flipV="1">
              <a:off x="992690" y="2452643"/>
              <a:ext cx="554299" cy="4407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55E3175-69C0-4056-BFB3-27F1378D6CA6}"/>
                </a:ext>
              </a:extLst>
            </p:cNvPr>
            <p:cNvCxnSpPr/>
            <p:nvPr/>
          </p:nvCxnSpPr>
          <p:spPr>
            <a:xfrm flipH="1" flipV="1">
              <a:off x="1914578" y="2439817"/>
              <a:ext cx="554299" cy="4407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062322B-5009-4CED-9200-79E4BD7BADF2}"/>
                </a:ext>
              </a:extLst>
            </p:cNvPr>
            <p:cNvCxnSpPr/>
            <p:nvPr/>
          </p:nvCxnSpPr>
          <p:spPr>
            <a:xfrm flipH="1" flipV="1">
              <a:off x="973306" y="3075299"/>
              <a:ext cx="554299" cy="4407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4784033-C389-486C-8A74-F8207779F88B}"/>
                </a:ext>
              </a:extLst>
            </p:cNvPr>
            <p:cNvCxnSpPr/>
            <p:nvPr/>
          </p:nvCxnSpPr>
          <p:spPr>
            <a:xfrm flipH="1" flipV="1">
              <a:off x="966821" y="3222218"/>
              <a:ext cx="554299" cy="4407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FD5B85F-0489-4519-A4A9-41E15BCA2622}"/>
                </a:ext>
              </a:extLst>
            </p:cNvPr>
            <p:cNvSpPr txBox="1"/>
            <p:nvPr/>
          </p:nvSpPr>
          <p:spPr>
            <a:xfrm>
              <a:off x="1027975" y="2376804"/>
              <a:ext cx="1343638" cy="261610"/>
            </a:xfrm>
            <a:prstGeom prst="rect">
              <a:avLst/>
            </a:prstGeom>
            <a:solidFill>
              <a:srgbClr val="92D050"/>
            </a:solidFill>
          </p:spPr>
          <p:txBody>
            <a:bodyPr wrap="none" rtlCol="0">
              <a:spAutoFit/>
            </a:bodyPr>
            <a:lstStyle/>
            <a:p>
              <a:r>
                <a:rPr lang="en-US" sz="1050" dirty="0">
                  <a:solidFill>
                    <a:srgbClr val="000000"/>
                  </a:solidFill>
                </a:rPr>
                <a:t>Light tunnel output</a:t>
              </a:r>
            </a:p>
          </p:txBody>
        </p:sp>
        <p:cxnSp>
          <p:nvCxnSpPr>
            <p:cNvPr id="16" name="Straight Arrow Connector 15">
              <a:extLst>
                <a:ext uri="{FF2B5EF4-FFF2-40B4-BE49-F238E27FC236}">
                  <a16:creationId xmlns:a16="http://schemas.microsoft.com/office/drawing/2014/main" id="{6ABC42A2-39EC-410C-83A7-4A1EF354AF9F}"/>
                </a:ext>
              </a:extLst>
            </p:cNvPr>
            <p:cNvCxnSpPr/>
            <p:nvPr/>
          </p:nvCxnSpPr>
          <p:spPr>
            <a:xfrm flipH="1">
              <a:off x="2113678" y="2673021"/>
              <a:ext cx="517236" cy="5491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E71073F-9AF5-4B54-AEC5-78DB58707E95}"/>
                </a:ext>
              </a:extLst>
            </p:cNvPr>
            <p:cNvSpPr txBox="1"/>
            <p:nvPr/>
          </p:nvSpPr>
          <p:spPr>
            <a:xfrm>
              <a:off x="2519454" y="2362783"/>
              <a:ext cx="1127785" cy="338554"/>
            </a:xfrm>
            <a:prstGeom prst="rect">
              <a:avLst/>
            </a:prstGeom>
            <a:noFill/>
          </p:spPr>
          <p:txBody>
            <a:bodyPr wrap="square" rtlCol="0">
              <a:spAutoFit/>
            </a:bodyPr>
            <a:lstStyle/>
            <a:p>
              <a:pPr algn="ctr"/>
              <a:r>
                <a:rPr lang="en-US" sz="800" dirty="0">
                  <a:solidFill>
                    <a:srgbClr val="000000"/>
                  </a:solidFill>
                </a:rPr>
                <a:t>Desired light from inside tunnel</a:t>
              </a:r>
            </a:p>
          </p:txBody>
        </p:sp>
        <p:cxnSp>
          <p:nvCxnSpPr>
            <p:cNvPr id="18" name="Straight Arrow Connector 17">
              <a:extLst>
                <a:ext uri="{FF2B5EF4-FFF2-40B4-BE49-F238E27FC236}">
                  <a16:creationId xmlns:a16="http://schemas.microsoft.com/office/drawing/2014/main" id="{F9099CF7-871C-4BCE-AF24-863C83024181}"/>
                </a:ext>
              </a:extLst>
            </p:cNvPr>
            <p:cNvCxnSpPr/>
            <p:nvPr/>
          </p:nvCxnSpPr>
          <p:spPr>
            <a:xfrm flipH="1" flipV="1">
              <a:off x="1607259" y="3295678"/>
              <a:ext cx="240566" cy="63431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C2E7323-EED4-43DB-91CC-FEF88746CF7C}"/>
                </a:ext>
              </a:extLst>
            </p:cNvPr>
            <p:cNvCxnSpPr/>
            <p:nvPr/>
          </p:nvCxnSpPr>
          <p:spPr>
            <a:xfrm flipV="1">
              <a:off x="1847825" y="3612837"/>
              <a:ext cx="66753" cy="3171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0E69CA7-2595-4DD6-B2F3-3AF72B80AA2D}"/>
                </a:ext>
              </a:extLst>
            </p:cNvPr>
            <p:cNvCxnSpPr/>
            <p:nvPr/>
          </p:nvCxnSpPr>
          <p:spPr>
            <a:xfrm flipV="1">
              <a:off x="1847825" y="3363308"/>
              <a:ext cx="541398" cy="5666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E8B3B12-3968-4EA5-B407-80B86E1CDF7D}"/>
                </a:ext>
              </a:extLst>
            </p:cNvPr>
            <p:cNvSpPr txBox="1"/>
            <p:nvPr/>
          </p:nvSpPr>
          <p:spPr>
            <a:xfrm>
              <a:off x="754288" y="3854202"/>
              <a:ext cx="2254895" cy="461665"/>
            </a:xfrm>
            <a:prstGeom prst="rect">
              <a:avLst/>
            </a:prstGeom>
            <a:noFill/>
          </p:spPr>
          <p:txBody>
            <a:bodyPr wrap="square" rtlCol="0">
              <a:spAutoFit/>
            </a:bodyPr>
            <a:lstStyle/>
            <a:p>
              <a:pPr algn="ctr"/>
              <a:r>
                <a:rPr lang="en-US" sz="800" dirty="0">
                  <a:solidFill>
                    <a:srgbClr val="000000"/>
                  </a:solidFill>
                </a:rPr>
                <a:t>Light trapped and guided in the glass walls of the tunnel overfill DMD with unwanted light (mask this off)</a:t>
              </a:r>
            </a:p>
          </p:txBody>
        </p:sp>
      </p:grpSp>
      <p:grpSp>
        <p:nvGrpSpPr>
          <p:cNvPr id="54" name="Group 53">
            <a:extLst>
              <a:ext uri="{FF2B5EF4-FFF2-40B4-BE49-F238E27FC236}">
                <a16:creationId xmlns:a16="http://schemas.microsoft.com/office/drawing/2014/main" id="{87708ADF-9997-4B24-8F9C-D78269DA94C7}"/>
              </a:ext>
            </a:extLst>
          </p:cNvPr>
          <p:cNvGrpSpPr/>
          <p:nvPr/>
        </p:nvGrpSpPr>
        <p:grpSpPr>
          <a:xfrm>
            <a:off x="4496404" y="2058315"/>
            <a:ext cx="3586238" cy="2560452"/>
            <a:chOff x="4496404" y="2058315"/>
            <a:chExt cx="3586238" cy="2560452"/>
          </a:xfrm>
        </p:grpSpPr>
        <p:sp>
          <p:nvSpPr>
            <p:cNvPr id="22" name="Oval 21">
              <a:extLst>
                <a:ext uri="{FF2B5EF4-FFF2-40B4-BE49-F238E27FC236}">
                  <a16:creationId xmlns:a16="http://schemas.microsoft.com/office/drawing/2014/main" id="{ABC8C1C5-F30F-49BE-8B01-C4C1E8879DC0}"/>
                </a:ext>
              </a:extLst>
            </p:cNvPr>
            <p:cNvSpPr/>
            <p:nvPr/>
          </p:nvSpPr>
          <p:spPr>
            <a:xfrm>
              <a:off x="4496404" y="2159103"/>
              <a:ext cx="76957" cy="349855"/>
            </a:xfrm>
            <a:prstGeom prst="ellipse">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FFFFFF"/>
                </a:solidFill>
              </a:endParaRPr>
            </a:p>
          </p:txBody>
        </p:sp>
        <p:sp>
          <p:nvSpPr>
            <p:cNvPr id="23" name="Oval 22">
              <a:extLst>
                <a:ext uri="{FF2B5EF4-FFF2-40B4-BE49-F238E27FC236}">
                  <a16:creationId xmlns:a16="http://schemas.microsoft.com/office/drawing/2014/main" id="{40259551-4E59-4833-AFD7-9AC2E43B9F30}"/>
                </a:ext>
              </a:extLst>
            </p:cNvPr>
            <p:cNvSpPr/>
            <p:nvPr/>
          </p:nvSpPr>
          <p:spPr>
            <a:xfrm>
              <a:off x="4496404" y="2498416"/>
              <a:ext cx="76957" cy="349855"/>
            </a:xfrm>
            <a:prstGeom prst="ellipse">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FFFFFF"/>
                </a:solidFill>
              </a:endParaRPr>
            </a:p>
          </p:txBody>
        </p:sp>
        <p:sp>
          <p:nvSpPr>
            <p:cNvPr id="24" name="Oval 23">
              <a:extLst>
                <a:ext uri="{FF2B5EF4-FFF2-40B4-BE49-F238E27FC236}">
                  <a16:creationId xmlns:a16="http://schemas.microsoft.com/office/drawing/2014/main" id="{B3144F31-912F-43B0-A050-19E3FB787BFD}"/>
                </a:ext>
              </a:extLst>
            </p:cNvPr>
            <p:cNvSpPr/>
            <p:nvPr/>
          </p:nvSpPr>
          <p:spPr>
            <a:xfrm>
              <a:off x="4496404" y="2837729"/>
              <a:ext cx="76957" cy="349855"/>
            </a:xfrm>
            <a:prstGeom prst="ellipse">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FFFFFF"/>
                </a:solidFill>
              </a:endParaRPr>
            </a:p>
          </p:txBody>
        </p:sp>
        <p:sp>
          <p:nvSpPr>
            <p:cNvPr id="25" name="Oval 24">
              <a:extLst>
                <a:ext uri="{FF2B5EF4-FFF2-40B4-BE49-F238E27FC236}">
                  <a16:creationId xmlns:a16="http://schemas.microsoft.com/office/drawing/2014/main" id="{5E02DF31-D4DB-4DA4-8074-D66A86DB1BE3}"/>
                </a:ext>
              </a:extLst>
            </p:cNvPr>
            <p:cNvSpPr/>
            <p:nvPr/>
          </p:nvSpPr>
          <p:spPr>
            <a:xfrm>
              <a:off x="5030429" y="2168435"/>
              <a:ext cx="76957" cy="349855"/>
            </a:xfrm>
            <a:prstGeom prst="ellipse">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FFFFFF"/>
                </a:solidFill>
              </a:endParaRPr>
            </a:p>
          </p:txBody>
        </p:sp>
        <p:sp>
          <p:nvSpPr>
            <p:cNvPr id="26" name="Oval 25">
              <a:extLst>
                <a:ext uri="{FF2B5EF4-FFF2-40B4-BE49-F238E27FC236}">
                  <a16:creationId xmlns:a16="http://schemas.microsoft.com/office/drawing/2014/main" id="{BE15B920-49F2-4CC9-AEC0-3A0538AC752E}"/>
                </a:ext>
              </a:extLst>
            </p:cNvPr>
            <p:cNvSpPr/>
            <p:nvPr/>
          </p:nvSpPr>
          <p:spPr>
            <a:xfrm>
              <a:off x="5030429" y="2507748"/>
              <a:ext cx="76957" cy="349855"/>
            </a:xfrm>
            <a:prstGeom prst="ellipse">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FFFFFF"/>
                </a:solidFill>
              </a:endParaRPr>
            </a:p>
          </p:txBody>
        </p:sp>
        <p:sp>
          <p:nvSpPr>
            <p:cNvPr id="27" name="Oval 26">
              <a:extLst>
                <a:ext uri="{FF2B5EF4-FFF2-40B4-BE49-F238E27FC236}">
                  <a16:creationId xmlns:a16="http://schemas.microsoft.com/office/drawing/2014/main" id="{E98C0C64-DE8D-43BE-93A3-D4D9F36A419C}"/>
                </a:ext>
              </a:extLst>
            </p:cNvPr>
            <p:cNvSpPr/>
            <p:nvPr/>
          </p:nvSpPr>
          <p:spPr>
            <a:xfrm>
              <a:off x="5030429" y="2847061"/>
              <a:ext cx="76957" cy="349855"/>
            </a:xfrm>
            <a:prstGeom prst="ellipse">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FFFFFF"/>
                </a:solidFill>
              </a:endParaRPr>
            </a:p>
          </p:txBody>
        </p:sp>
        <p:cxnSp>
          <p:nvCxnSpPr>
            <p:cNvPr id="28" name="Straight Arrow Connector 27">
              <a:extLst>
                <a:ext uri="{FF2B5EF4-FFF2-40B4-BE49-F238E27FC236}">
                  <a16:creationId xmlns:a16="http://schemas.microsoft.com/office/drawing/2014/main" id="{189647BC-4CF4-4507-8941-67933F5A710C}"/>
                </a:ext>
              </a:extLst>
            </p:cNvPr>
            <p:cNvCxnSpPr>
              <a:stCxn id="22" idx="7"/>
              <a:endCxn id="25" idx="2"/>
            </p:cNvCxnSpPr>
            <p:nvPr/>
          </p:nvCxnSpPr>
          <p:spPr>
            <a:xfrm>
              <a:off x="4562091" y="2210338"/>
              <a:ext cx="468337" cy="133025"/>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94A25D8-6251-4801-A5B1-8DD1452DE020}"/>
                </a:ext>
              </a:extLst>
            </p:cNvPr>
            <p:cNvCxnSpPr>
              <a:stCxn id="22" idx="5"/>
              <a:endCxn id="25" idx="2"/>
            </p:cNvCxnSpPr>
            <p:nvPr/>
          </p:nvCxnSpPr>
          <p:spPr>
            <a:xfrm flipV="1">
              <a:off x="4562091" y="2343363"/>
              <a:ext cx="468337" cy="114360"/>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84C10C3-4260-4E6C-92D5-4D41B585A2B6}"/>
                </a:ext>
              </a:extLst>
            </p:cNvPr>
            <p:cNvCxnSpPr>
              <a:stCxn id="22" idx="7"/>
              <a:endCxn id="26" idx="1"/>
            </p:cNvCxnSpPr>
            <p:nvPr/>
          </p:nvCxnSpPr>
          <p:spPr>
            <a:xfrm>
              <a:off x="4562091" y="2210338"/>
              <a:ext cx="479608" cy="3486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1BCA68F-5976-4622-B316-6538500FD5BB}"/>
                </a:ext>
              </a:extLst>
            </p:cNvPr>
            <p:cNvCxnSpPr>
              <a:stCxn id="22" idx="4"/>
              <a:endCxn id="26" idx="1"/>
            </p:cNvCxnSpPr>
            <p:nvPr/>
          </p:nvCxnSpPr>
          <p:spPr>
            <a:xfrm>
              <a:off x="4534883" y="2508958"/>
              <a:ext cx="506816" cy="500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335997C2-2D64-45D9-AB85-D855F6F4455B}"/>
                </a:ext>
              </a:extLst>
            </p:cNvPr>
            <p:cNvSpPr/>
            <p:nvPr/>
          </p:nvSpPr>
          <p:spPr>
            <a:xfrm>
              <a:off x="5328945" y="2145082"/>
              <a:ext cx="223877" cy="1079814"/>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FFFFFF"/>
                </a:solidFill>
              </a:endParaRPr>
            </a:p>
          </p:txBody>
        </p:sp>
        <p:cxnSp>
          <p:nvCxnSpPr>
            <p:cNvPr id="33" name="Straight Arrow Connector 32">
              <a:extLst>
                <a:ext uri="{FF2B5EF4-FFF2-40B4-BE49-F238E27FC236}">
                  <a16:creationId xmlns:a16="http://schemas.microsoft.com/office/drawing/2014/main" id="{DC8DB9CE-9708-4739-A670-8685B632A010}"/>
                </a:ext>
              </a:extLst>
            </p:cNvPr>
            <p:cNvCxnSpPr>
              <a:stCxn id="22" idx="6"/>
              <a:endCxn id="32" idx="1"/>
            </p:cNvCxnSpPr>
            <p:nvPr/>
          </p:nvCxnSpPr>
          <p:spPr>
            <a:xfrm flipV="1">
              <a:off x="4573362" y="2303217"/>
              <a:ext cx="788369" cy="30814"/>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5DEB509E-996E-4FD0-9F00-2ACCC90B2D62}"/>
                </a:ext>
              </a:extLst>
            </p:cNvPr>
            <p:cNvCxnSpPr/>
            <p:nvPr/>
          </p:nvCxnSpPr>
          <p:spPr>
            <a:xfrm>
              <a:off x="5494130" y="2349928"/>
              <a:ext cx="1821719" cy="335061"/>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9385741-0D3E-483B-ADF1-79336252D43F}"/>
                </a:ext>
              </a:extLst>
            </p:cNvPr>
            <p:cNvCxnSpPr>
              <a:stCxn id="23" idx="2"/>
            </p:cNvCxnSpPr>
            <p:nvPr/>
          </p:nvCxnSpPr>
          <p:spPr>
            <a:xfrm>
              <a:off x="4496404" y="2673344"/>
              <a:ext cx="2819445" cy="116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ABA61E41-6C89-4643-9836-98BD2E01D874}"/>
                </a:ext>
              </a:extLst>
            </p:cNvPr>
            <p:cNvSpPr/>
            <p:nvPr/>
          </p:nvSpPr>
          <p:spPr>
            <a:xfrm>
              <a:off x="7315849" y="2498416"/>
              <a:ext cx="36379" cy="359187"/>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FFFFFF"/>
                </a:solidFill>
              </a:endParaRPr>
            </a:p>
          </p:txBody>
        </p:sp>
        <p:cxnSp>
          <p:nvCxnSpPr>
            <p:cNvPr id="37" name="Straight Arrow Connector 36">
              <a:extLst>
                <a:ext uri="{FF2B5EF4-FFF2-40B4-BE49-F238E27FC236}">
                  <a16:creationId xmlns:a16="http://schemas.microsoft.com/office/drawing/2014/main" id="{E31D4C7B-8CA6-4C33-A52A-561118A4CD70}"/>
                </a:ext>
              </a:extLst>
            </p:cNvPr>
            <p:cNvCxnSpPr>
              <a:stCxn id="26" idx="7"/>
            </p:cNvCxnSpPr>
            <p:nvPr/>
          </p:nvCxnSpPr>
          <p:spPr>
            <a:xfrm>
              <a:off x="5096115" y="2558983"/>
              <a:ext cx="2219732" cy="4455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4BD76B57-E355-427B-93FB-DE15835F237B}"/>
                </a:ext>
              </a:extLst>
            </p:cNvPr>
            <p:cNvSpPr/>
            <p:nvPr/>
          </p:nvSpPr>
          <p:spPr>
            <a:xfrm>
              <a:off x="7315848" y="2083307"/>
              <a:ext cx="36379" cy="359187"/>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FFFFFF"/>
                </a:solidFill>
              </a:endParaRPr>
            </a:p>
          </p:txBody>
        </p:sp>
        <p:sp>
          <p:nvSpPr>
            <p:cNvPr id="39" name="Rectangle 38">
              <a:extLst>
                <a:ext uri="{FF2B5EF4-FFF2-40B4-BE49-F238E27FC236}">
                  <a16:creationId xmlns:a16="http://schemas.microsoft.com/office/drawing/2014/main" id="{E894D3B4-BF5B-46B7-90C7-26C97AD9EB66}"/>
                </a:ext>
              </a:extLst>
            </p:cNvPr>
            <p:cNvSpPr/>
            <p:nvPr/>
          </p:nvSpPr>
          <p:spPr>
            <a:xfrm>
              <a:off x="7315847" y="2901824"/>
              <a:ext cx="36379" cy="359187"/>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FFFFFF"/>
                </a:solidFill>
              </a:endParaRPr>
            </a:p>
          </p:txBody>
        </p:sp>
        <p:sp>
          <p:nvSpPr>
            <p:cNvPr id="40" name="TextBox 39">
              <a:extLst>
                <a:ext uri="{FF2B5EF4-FFF2-40B4-BE49-F238E27FC236}">
                  <a16:creationId xmlns:a16="http://schemas.microsoft.com/office/drawing/2014/main" id="{A27963B4-2A75-47D3-B77A-5073C2393DAC}"/>
                </a:ext>
              </a:extLst>
            </p:cNvPr>
            <p:cNvSpPr txBox="1"/>
            <p:nvPr/>
          </p:nvSpPr>
          <p:spPr>
            <a:xfrm>
              <a:off x="7352228" y="2533971"/>
              <a:ext cx="692618" cy="338554"/>
            </a:xfrm>
            <a:prstGeom prst="rect">
              <a:avLst/>
            </a:prstGeom>
            <a:noFill/>
          </p:spPr>
          <p:txBody>
            <a:bodyPr wrap="square" rtlCol="0">
              <a:spAutoFit/>
            </a:bodyPr>
            <a:lstStyle/>
            <a:p>
              <a:pPr algn="ctr"/>
              <a:r>
                <a:rPr lang="en-US" sz="800" dirty="0">
                  <a:solidFill>
                    <a:srgbClr val="000000"/>
                  </a:solidFill>
                </a:rPr>
                <a:t>Desired illumination</a:t>
              </a:r>
            </a:p>
          </p:txBody>
        </p:sp>
        <p:sp>
          <p:nvSpPr>
            <p:cNvPr id="41" name="TextBox 40">
              <a:extLst>
                <a:ext uri="{FF2B5EF4-FFF2-40B4-BE49-F238E27FC236}">
                  <a16:creationId xmlns:a16="http://schemas.microsoft.com/office/drawing/2014/main" id="{B3D86069-B905-4261-A538-E0B42B11E424}"/>
                </a:ext>
              </a:extLst>
            </p:cNvPr>
            <p:cNvSpPr txBox="1"/>
            <p:nvPr/>
          </p:nvSpPr>
          <p:spPr>
            <a:xfrm>
              <a:off x="7371126" y="2916110"/>
              <a:ext cx="692618" cy="338554"/>
            </a:xfrm>
            <a:prstGeom prst="rect">
              <a:avLst/>
            </a:prstGeom>
            <a:noFill/>
          </p:spPr>
          <p:txBody>
            <a:bodyPr wrap="square" rtlCol="0">
              <a:spAutoFit/>
            </a:bodyPr>
            <a:lstStyle/>
            <a:p>
              <a:pPr algn="ctr"/>
              <a:r>
                <a:rPr lang="en-US" sz="800" dirty="0">
                  <a:solidFill>
                    <a:srgbClr val="000000"/>
                  </a:solidFill>
                </a:rPr>
                <a:t>Crosstalk image</a:t>
              </a:r>
            </a:p>
          </p:txBody>
        </p:sp>
        <p:sp>
          <p:nvSpPr>
            <p:cNvPr id="42" name="TextBox 41">
              <a:extLst>
                <a:ext uri="{FF2B5EF4-FFF2-40B4-BE49-F238E27FC236}">
                  <a16:creationId xmlns:a16="http://schemas.microsoft.com/office/drawing/2014/main" id="{565BFC15-A7D5-4CEC-AA99-CE64B9048D1F}"/>
                </a:ext>
              </a:extLst>
            </p:cNvPr>
            <p:cNvSpPr txBox="1"/>
            <p:nvPr/>
          </p:nvSpPr>
          <p:spPr>
            <a:xfrm>
              <a:off x="7390024" y="2118604"/>
              <a:ext cx="692618" cy="338554"/>
            </a:xfrm>
            <a:prstGeom prst="rect">
              <a:avLst/>
            </a:prstGeom>
            <a:noFill/>
          </p:spPr>
          <p:txBody>
            <a:bodyPr wrap="square" rtlCol="0">
              <a:spAutoFit/>
            </a:bodyPr>
            <a:lstStyle/>
            <a:p>
              <a:pPr algn="ctr"/>
              <a:r>
                <a:rPr lang="en-US" sz="800" dirty="0">
                  <a:solidFill>
                    <a:srgbClr val="000000"/>
                  </a:solidFill>
                </a:rPr>
                <a:t>Crosstalk image</a:t>
              </a:r>
            </a:p>
          </p:txBody>
        </p:sp>
        <p:sp>
          <p:nvSpPr>
            <p:cNvPr id="43" name="TextBox 42">
              <a:extLst>
                <a:ext uri="{FF2B5EF4-FFF2-40B4-BE49-F238E27FC236}">
                  <a16:creationId xmlns:a16="http://schemas.microsoft.com/office/drawing/2014/main" id="{3B3DFA6D-32DF-4E03-8780-411B53807135}"/>
                </a:ext>
              </a:extLst>
            </p:cNvPr>
            <p:cNvSpPr txBox="1"/>
            <p:nvPr/>
          </p:nvSpPr>
          <p:spPr>
            <a:xfrm>
              <a:off x="5661262" y="2058315"/>
              <a:ext cx="1213794" cy="261610"/>
            </a:xfrm>
            <a:prstGeom prst="rect">
              <a:avLst/>
            </a:prstGeom>
            <a:solidFill>
              <a:srgbClr val="92D050"/>
            </a:solidFill>
          </p:spPr>
          <p:txBody>
            <a:bodyPr wrap="none" rtlCol="0">
              <a:spAutoFit/>
            </a:bodyPr>
            <a:lstStyle/>
            <a:p>
              <a:r>
                <a:rPr lang="en-US" sz="1050" dirty="0">
                  <a:solidFill>
                    <a:srgbClr val="000000"/>
                  </a:solidFill>
                </a:rPr>
                <a:t>FEA Illumination</a:t>
              </a:r>
            </a:p>
          </p:txBody>
        </p:sp>
        <p:pic>
          <p:nvPicPr>
            <p:cNvPr id="44" name="Picture 2">
              <a:extLst>
                <a:ext uri="{FF2B5EF4-FFF2-40B4-BE49-F238E27FC236}">
                  <a16:creationId xmlns:a16="http://schemas.microsoft.com/office/drawing/2014/main" id="{8FFA78C5-4FD2-4CF0-9353-D3E45290D5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6587869" y="3224896"/>
              <a:ext cx="1455956" cy="1393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TextBox 44">
              <a:extLst>
                <a:ext uri="{FF2B5EF4-FFF2-40B4-BE49-F238E27FC236}">
                  <a16:creationId xmlns:a16="http://schemas.microsoft.com/office/drawing/2014/main" id="{3B4DC15E-3F1F-4EB7-9389-EF166C0515A8}"/>
                </a:ext>
              </a:extLst>
            </p:cNvPr>
            <p:cNvSpPr txBox="1"/>
            <p:nvPr/>
          </p:nvSpPr>
          <p:spPr>
            <a:xfrm>
              <a:off x="5068907" y="3685472"/>
              <a:ext cx="1137074" cy="338554"/>
            </a:xfrm>
            <a:prstGeom prst="rect">
              <a:avLst/>
            </a:prstGeom>
            <a:noFill/>
          </p:spPr>
          <p:txBody>
            <a:bodyPr wrap="square" rtlCol="0">
              <a:spAutoFit/>
            </a:bodyPr>
            <a:lstStyle/>
            <a:p>
              <a:pPr algn="ctr"/>
              <a:r>
                <a:rPr lang="en-US" sz="800" dirty="0">
                  <a:solidFill>
                    <a:srgbClr val="000000"/>
                  </a:solidFill>
                </a:rPr>
                <a:t>Desired DMD illumination</a:t>
              </a:r>
            </a:p>
          </p:txBody>
        </p:sp>
        <p:cxnSp>
          <p:nvCxnSpPr>
            <p:cNvPr id="46" name="Straight Arrow Connector 45">
              <a:extLst>
                <a:ext uri="{FF2B5EF4-FFF2-40B4-BE49-F238E27FC236}">
                  <a16:creationId xmlns:a16="http://schemas.microsoft.com/office/drawing/2014/main" id="{0FF937A4-7AAA-4350-B35B-CF2C8E1C2405}"/>
                </a:ext>
              </a:extLst>
            </p:cNvPr>
            <p:cNvCxnSpPr/>
            <p:nvPr/>
          </p:nvCxnSpPr>
          <p:spPr>
            <a:xfrm>
              <a:off x="6028169" y="3848558"/>
              <a:ext cx="1287678" cy="9406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EC35C3A1-DF43-4B1B-B465-23897E454360}"/>
                </a:ext>
              </a:extLst>
            </p:cNvPr>
            <p:cNvCxnSpPr/>
            <p:nvPr/>
          </p:nvCxnSpPr>
          <p:spPr>
            <a:xfrm>
              <a:off x="6028169" y="3512635"/>
              <a:ext cx="1324059" cy="9005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F802B595-83F2-43DF-A808-3DDF5CB4398E}"/>
                </a:ext>
              </a:extLst>
            </p:cNvPr>
            <p:cNvSpPr txBox="1"/>
            <p:nvPr/>
          </p:nvSpPr>
          <p:spPr>
            <a:xfrm>
              <a:off x="5314952" y="3356020"/>
              <a:ext cx="692618" cy="338554"/>
            </a:xfrm>
            <a:prstGeom prst="rect">
              <a:avLst/>
            </a:prstGeom>
            <a:noFill/>
          </p:spPr>
          <p:txBody>
            <a:bodyPr wrap="square" rtlCol="0">
              <a:spAutoFit/>
            </a:bodyPr>
            <a:lstStyle/>
            <a:p>
              <a:pPr algn="ctr"/>
              <a:r>
                <a:rPr lang="en-US" sz="800" dirty="0">
                  <a:solidFill>
                    <a:srgbClr val="000000"/>
                  </a:solidFill>
                </a:rPr>
                <a:t>Crosstalk image</a:t>
              </a:r>
            </a:p>
          </p:txBody>
        </p:sp>
        <p:cxnSp>
          <p:nvCxnSpPr>
            <p:cNvPr id="49" name="Straight Arrow Connector 48">
              <a:extLst>
                <a:ext uri="{FF2B5EF4-FFF2-40B4-BE49-F238E27FC236}">
                  <a16:creationId xmlns:a16="http://schemas.microsoft.com/office/drawing/2014/main" id="{044076C9-B49C-4B6E-8098-D2C3CAA70852}"/>
                </a:ext>
              </a:extLst>
            </p:cNvPr>
            <p:cNvCxnSpPr/>
            <p:nvPr/>
          </p:nvCxnSpPr>
          <p:spPr>
            <a:xfrm>
              <a:off x="6028169" y="3512635"/>
              <a:ext cx="1287678" cy="732157"/>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7367FF0E-3C65-49E0-AAEA-0DEFC325D585}"/>
                </a:ext>
              </a:extLst>
            </p:cNvPr>
            <p:cNvCxnSpPr/>
            <p:nvPr/>
          </p:nvCxnSpPr>
          <p:spPr>
            <a:xfrm>
              <a:off x="6028169" y="3521328"/>
              <a:ext cx="965848" cy="32723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A8962371-8971-47C7-92E1-A555CAD49F25}"/>
                </a:ext>
              </a:extLst>
            </p:cNvPr>
            <p:cNvCxnSpPr/>
            <p:nvPr/>
          </p:nvCxnSpPr>
          <p:spPr>
            <a:xfrm>
              <a:off x="6028169" y="3530021"/>
              <a:ext cx="1708163" cy="34869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90272C57-A3DF-49E5-A3C1-23211C171D1E}"/>
                </a:ext>
              </a:extLst>
            </p:cNvPr>
            <p:cNvSpPr txBox="1"/>
            <p:nvPr/>
          </p:nvSpPr>
          <p:spPr>
            <a:xfrm>
              <a:off x="4534882" y="4016089"/>
              <a:ext cx="2052987" cy="430887"/>
            </a:xfrm>
            <a:prstGeom prst="rect">
              <a:avLst/>
            </a:prstGeom>
            <a:noFill/>
          </p:spPr>
          <p:txBody>
            <a:bodyPr wrap="square" rtlCol="0">
              <a:spAutoFit/>
            </a:bodyPr>
            <a:lstStyle/>
            <a:p>
              <a:pPr algn="ctr"/>
              <a:r>
                <a:rPr lang="en-US" sz="1050" b="1" dirty="0">
                  <a:solidFill>
                    <a:srgbClr val="000000"/>
                  </a:solidFill>
                </a:rPr>
                <a:t>Crosstalk images only contribute to stray light</a:t>
              </a:r>
            </a:p>
          </p:txBody>
        </p:sp>
      </p:grpSp>
    </p:spTree>
    <p:extLst>
      <p:ext uri="{BB962C8B-B14F-4D97-AF65-F5344CB8AC3E}">
        <p14:creationId xmlns:p14="http://schemas.microsoft.com/office/powerpoint/2010/main" val="6737605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90EB3-DCAA-4B43-A704-E8BFF44CC2E8}"/>
              </a:ext>
            </a:extLst>
          </p:cNvPr>
          <p:cNvSpPr>
            <a:spLocks noGrp="1"/>
          </p:cNvSpPr>
          <p:nvPr>
            <p:ph type="title"/>
          </p:nvPr>
        </p:nvSpPr>
        <p:spPr/>
        <p:txBody>
          <a:bodyPr/>
          <a:lstStyle/>
          <a:p>
            <a:r>
              <a:rPr lang="en-US" dirty="0"/>
              <a:t>TIR and RTIR Prism architectures</a:t>
            </a:r>
            <a:br>
              <a:rPr lang="en-US" dirty="0"/>
            </a:br>
            <a:r>
              <a:rPr lang="en-US" sz="1200" dirty="0"/>
              <a:t>Used to separate illumination and projection light bundles</a:t>
            </a:r>
            <a:endParaRPr lang="en-US" dirty="0"/>
          </a:p>
        </p:txBody>
      </p:sp>
      <p:sp>
        <p:nvSpPr>
          <p:cNvPr id="4" name="Slide Number Placeholder 3">
            <a:extLst>
              <a:ext uri="{FF2B5EF4-FFF2-40B4-BE49-F238E27FC236}">
                <a16:creationId xmlns:a16="http://schemas.microsoft.com/office/drawing/2014/main" id="{3EF9BEB1-088F-458E-9BBB-50829E0991FA}"/>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B97888F-6AF7-4263-B69D-592D8C33BAC7}" type="slidenum">
              <a:rPr kumimoji="0" lang="en-US" sz="7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700" b="0"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35" name="Group 34">
            <a:extLst>
              <a:ext uri="{FF2B5EF4-FFF2-40B4-BE49-F238E27FC236}">
                <a16:creationId xmlns:a16="http://schemas.microsoft.com/office/drawing/2014/main" id="{5D4DD8A8-B38E-4241-8FE8-7F316DF19F24}"/>
              </a:ext>
            </a:extLst>
          </p:cNvPr>
          <p:cNvGrpSpPr>
            <a:grpSpLocks noChangeAspect="1"/>
          </p:cNvGrpSpPr>
          <p:nvPr/>
        </p:nvGrpSpPr>
        <p:grpSpPr>
          <a:xfrm>
            <a:off x="911804" y="812921"/>
            <a:ext cx="4007864" cy="2629386"/>
            <a:chOff x="1588546" y="545926"/>
            <a:chExt cx="4637807" cy="3042661"/>
          </a:xfrm>
        </p:grpSpPr>
        <p:pic>
          <p:nvPicPr>
            <p:cNvPr id="5" name="Picture 4">
              <a:extLst>
                <a:ext uri="{FF2B5EF4-FFF2-40B4-BE49-F238E27FC236}">
                  <a16:creationId xmlns:a16="http://schemas.microsoft.com/office/drawing/2014/main" id="{B4C7D64C-F724-485C-97CF-8A0446793C9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2532822" y="545926"/>
              <a:ext cx="1838275" cy="2832823"/>
            </a:xfrm>
            <a:prstGeom prst="rect">
              <a:avLst/>
            </a:prstGeom>
            <a:noFill/>
            <a:ln/>
          </p:spPr>
        </p:pic>
        <p:sp>
          <p:nvSpPr>
            <p:cNvPr id="6" name="Rectangle 9">
              <a:extLst>
                <a:ext uri="{FF2B5EF4-FFF2-40B4-BE49-F238E27FC236}">
                  <a16:creationId xmlns:a16="http://schemas.microsoft.com/office/drawing/2014/main" id="{AD84F37B-4303-4152-BDC6-D359D9791567}"/>
                </a:ext>
              </a:extLst>
            </p:cNvPr>
            <p:cNvSpPr>
              <a:spLocks noChangeArrowheads="1"/>
            </p:cNvSpPr>
            <p:nvPr/>
          </p:nvSpPr>
          <p:spPr bwMode="auto">
            <a:xfrm>
              <a:off x="4159070" y="1437741"/>
              <a:ext cx="104919" cy="944274"/>
            </a:xfrm>
            <a:prstGeom prst="rect">
              <a:avLst/>
            </a:prstGeom>
            <a:solidFill>
              <a:schemeClr val="folHlink"/>
            </a:solidFill>
            <a:ln w="12700">
              <a:solidFill>
                <a:schemeClr val="tx1"/>
              </a:solidFill>
              <a:miter lim="800000"/>
              <a:headEnd type="none" w="sm" len="sm"/>
              <a:tailEnd type="none" w="sm" len="sm"/>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Text Box 10">
              <a:extLst>
                <a:ext uri="{FF2B5EF4-FFF2-40B4-BE49-F238E27FC236}">
                  <a16:creationId xmlns:a16="http://schemas.microsoft.com/office/drawing/2014/main" id="{313C94F9-74C5-4F33-AEC6-70DF41D1DFBC}"/>
                </a:ext>
              </a:extLst>
            </p:cNvPr>
            <p:cNvSpPr txBox="1">
              <a:spLocks noChangeArrowheads="1"/>
            </p:cNvSpPr>
            <p:nvPr/>
          </p:nvSpPr>
          <p:spPr bwMode="auto">
            <a:xfrm>
              <a:off x="4106612" y="2434475"/>
              <a:ext cx="506870" cy="261610"/>
            </a:xfrm>
            <a:prstGeom prst="rect">
              <a:avLst/>
            </a:prstGeom>
            <a:noFill/>
            <a:ln w="12700">
              <a:noFill/>
              <a:miter lim="800000"/>
              <a:headEnd type="none" w="sm" len="sm"/>
              <a:tailEnd type="none" w="sm" len="sm"/>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charset="0"/>
                  <a:ea typeface="+mn-ea"/>
                  <a:cs typeface="+mn-cs"/>
                </a:rPr>
                <a:t>DMD</a:t>
              </a:r>
            </a:p>
          </p:txBody>
        </p:sp>
        <p:sp>
          <p:nvSpPr>
            <p:cNvPr id="8" name="Line 15">
              <a:extLst>
                <a:ext uri="{FF2B5EF4-FFF2-40B4-BE49-F238E27FC236}">
                  <a16:creationId xmlns:a16="http://schemas.microsoft.com/office/drawing/2014/main" id="{3BE970D8-154F-4B79-B8C4-4AEAC66B1C8A}"/>
                </a:ext>
              </a:extLst>
            </p:cNvPr>
            <p:cNvSpPr>
              <a:spLocks noChangeShapeType="1"/>
            </p:cNvSpPr>
            <p:nvPr/>
          </p:nvSpPr>
          <p:spPr bwMode="auto">
            <a:xfrm>
              <a:off x="1955764" y="1909878"/>
              <a:ext cx="2203307" cy="0"/>
            </a:xfrm>
            <a:prstGeom prst="line">
              <a:avLst/>
            </a:prstGeom>
            <a:noFill/>
            <a:ln w="28575">
              <a:solidFill>
                <a:schemeClr val="tx1"/>
              </a:solidFill>
              <a:prstDash val="dash"/>
              <a:round/>
              <a:headEnd type="triangle" w="med" len="med"/>
              <a:tailEnd type="none" w="sm" len="sm"/>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Line 17">
              <a:extLst>
                <a:ext uri="{FF2B5EF4-FFF2-40B4-BE49-F238E27FC236}">
                  <a16:creationId xmlns:a16="http://schemas.microsoft.com/office/drawing/2014/main" id="{F567A421-8C3F-4CC0-975F-C6B62CE11DE7}"/>
                </a:ext>
              </a:extLst>
            </p:cNvPr>
            <p:cNvSpPr>
              <a:spLocks noChangeShapeType="1"/>
            </p:cNvSpPr>
            <p:nvPr/>
          </p:nvSpPr>
          <p:spPr bwMode="auto">
            <a:xfrm flipH="1">
              <a:off x="3424635" y="1909878"/>
              <a:ext cx="734436" cy="367218"/>
            </a:xfrm>
            <a:prstGeom prst="line">
              <a:avLst/>
            </a:prstGeom>
            <a:noFill/>
            <a:ln w="28575">
              <a:solidFill>
                <a:schemeClr val="tx1"/>
              </a:solidFill>
              <a:prstDash val="dash"/>
              <a:round/>
              <a:headEnd type="triangle" w="med" len="me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1" name="Line 18">
              <a:extLst>
                <a:ext uri="{FF2B5EF4-FFF2-40B4-BE49-F238E27FC236}">
                  <a16:creationId xmlns:a16="http://schemas.microsoft.com/office/drawing/2014/main" id="{5369D2C4-4B70-4BB4-A2D5-D01C349AB8D7}"/>
                </a:ext>
              </a:extLst>
            </p:cNvPr>
            <p:cNvSpPr>
              <a:spLocks noChangeShapeType="1"/>
            </p:cNvSpPr>
            <p:nvPr/>
          </p:nvSpPr>
          <p:spPr bwMode="auto">
            <a:xfrm>
              <a:off x="3424635" y="2277095"/>
              <a:ext cx="157379" cy="1311492"/>
            </a:xfrm>
            <a:prstGeom prst="line">
              <a:avLst/>
            </a:prstGeom>
            <a:noFill/>
            <a:ln w="28575">
              <a:solidFill>
                <a:schemeClr val="tx1"/>
              </a:solidFill>
              <a:prstDash val="dash"/>
              <a:round/>
              <a:headEnd type="triangle" w="med" len="med"/>
              <a:tailEnd type="none" w="sm" len="sm"/>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20" name="Group 19">
              <a:extLst>
                <a:ext uri="{FF2B5EF4-FFF2-40B4-BE49-F238E27FC236}">
                  <a16:creationId xmlns:a16="http://schemas.microsoft.com/office/drawing/2014/main" id="{7C11C821-ADA3-40E0-9C4B-9EDA02C9B5B7}"/>
                </a:ext>
              </a:extLst>
            </p:cNvPr>
            <p:cNvGrpSpPr/>
            <p:nvPr/>
          </p:nvGrpSpPr>
          <p:grpSpPr>
            <a:xfrm rot="10800000">
              <a:off x="1588546" y="1122982"/>
              <a:ext cx="1259032" cy="1563702"/>
              <a:chOff x="6705600" y="1066800"/>
              <a:chExt cx="2133600" cy="1905000"/>
            </a:xfrm>
          </p:grpSpPr>
          <p:sp>
            <p:nvSpPr>
              <p:cNvPr id="21" name="Oval 57">
                <a:extLst>
                  <a:ext uri="{FF2B5EF4-FFF2-40B4-BE49-F238E27FC236}">
                    <a16:creationId xmlns:a16="http://schemas.microsoft.com/office/drawing/2014/main" id="{E72BA602-B61A-482E-900A-A087BA312B37}"/>
                  </a:ext>
                </a:extLst>
              </p:cNvPr>
              <p:cNvSpPr>
                <a:spLocks noChangeArrowheads="1"/>
              </p:cNvSpPr>
              <p:nvPr/>
            </p:nvSpPr>
            <p:spPr bwMode="auto">
              <a:xfrm>
                <a:off x="8686800" y="1295400"/>
                <a:ext cx="152400" cy="1447800"/>
              </a:xfrm>
              <a:prstGeom prst="ellipse">
                <a:avLst/>
              </a:prstGeom>
              <a:solidFill>
                <a:schemeClr val="accent1"/>
              </a:solidFill>
              <a:ln w="9525">
                <a:solidFill>
                  <a:schemeClr va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2" name="Rectangle 55">
                <a:extLst>
                  <a:ext uri="{FF2B5EF4-FFF2-40B4-BE49-F238E27FC236}">
                    <a16:creationId xmlns:a16="http://schemas.microsoft.com/office/drawing/2014/main" id="{A54A843A-DB3F-426C-A74A-F1A78C9D4AAE}"/>
                  </a:ext>
                </a:extLst>
              </p:cNvPr>
              <p:cNvSpPr>
                <a:spLocks noChangeArrowheads="1"/>
              </p:cNvSpPr>
              <p:nvPr/>
            </p:nvSpPr>
            <p:spPr bwMode="auto">
              <a:xfrm>
                <a:off x="6705600" y="1295400"/>
                <a:ext cx="990600" cy="1447800"/>
              </a:xfrm>
              <a:prstGeom prst="rect">
                <a:avLst/>
              </a:prstGeom>
              <a:solidFill>
                <a:schemeClr val="accent1"/>
              </a:solidFill>
              <a:ln w="9525">
                <a:solidFill>
                  <a:schemeClr val="hlink"/>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3" name="Rectangle 56">
                <a:extLst>
                  <a:ext uri="{FF2B5EF4-FFF2-40B4-BE49-F238E27FC236}">
                    <a16:creationId xmlns:a16="http://schemas.microsoft.com/office/drawing/2014/main" id="{7F31CFE2-FBBF-487C-8357-BEF5AB9C5F66}"/>
                  </a:ext>
                </a:extLst>
              </p:cNvPr>
              <p:cNvSpPr>
                <a:spLocks noChangeArrowheads="1"/>
              </p:cNvSpPr>
              <p:nvPr/>
            </p:nvSpPr>
            <p:spPr bwMode="auto">
              <a:xfrm>
                <a:off x="7696200" y="1066800"/>
                <a:ext cx="1066800" cy="1905000"/>
              </a:xfrm>
              <a:prstGeom prst="rect">
                <a:avLst/>
              </a:prstGeom>
              <a:solidFill>
                <a:schemeClr val="accent1"/>
              </a:solidFill>
              <a:ln w="9525">
                <a:solidFill>
                  <a:schemeClr val="hlink"/>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42" name="Text Box 10">
              <a:extLst>
                <a:ext uri="{FF2B5EF4-FFF2-40B4-BE49-F238E27FC236}">
                  <a16:creationId xmlns:a16="http://schemas.microsoft.com/office/drawing/2014/main" id="{BE3916B1-1B7C-4764-A4C0-695F5CA78803}"/>
                </a:ext>
              </a:extLst>
            </p:cNvPr>
            <p:cNvSpPr txBox="1">
              <a:spLocks noChangeArrowheads="1"/>
            </p:cNvSpPr>
            <p:nvPr/>
          </p:nvSpPr>
          <p:spPr bwMode="auto">
            <a:xfrm>
              <a:off x="4651123" y="869902"/>
              <a:ext cx="1575230" cy="302729"/>
            </a:xfrm>
            <a:prstGeom prst="rect">
              <a:avLst/>
            </a:prstGeom>
            <a:noFill/>
            <a:ln w="12700">
              <a:noFill/>
              <a:miter lim="800000"/>
              <a:headEnd type="none" w="sm" len="sm"/>
              <a:tailEnd type="none" w="sm" len="sm"/>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charset="0"/>
                  <a:ea typeface="+mn-ea"/>
                  <a:cs typeface="+mn-cs"/>
                </a:rPr>
                <a:t>Air gap (~ 7-10um)</a:t>
              </a:r>
            </a:p>
          </p:txBody>
        </p:sp>
      </p:grpSp>
      <p:grpSp>
        <p:nvGrpSpPr>
          <p:cNvPr id="36" name="Group 35">
            <a:extLst>
              <a:ext uri="{FF2B5EF4-FFF2-40B4-BE49-F238E27FC236}">
                <a16:creationId xmlns:a16="http://schemas.microsoft.com/office/drawing/2014/main" id="{F141F8DA-55B8-497E-97B3-2FDF6135B507}"/>
              </a:ext>
            </a:extLst>
          </p:cNvPr>
          <p:cNvGrpSpPr/>
          <p:nvPr/>
        </p:nvGrpSpPr>
        <p:grpSpPr>
          <a:xfrm>
            <a:off x="4990421" y="1259765"/>
            <a:ext cx="3035775" cy="2451146"/>
            <a:chOff x="4581135" y="907680"/>
            <a:chExt cx="3035775" cy="2451146"/>
          </a:xfrm>
        </p:grpSpPr>
        <p:pic>
          <p:nvPicPr>
            <p:cNvPr id="12" name="Picture 3" descr="dmd_tir_1">
              <a:extLst>
                <a:ext uri="{FF2B5EF4-FFF2-40B4-BE49-F238E27FC236}">
                  <a16:creationId xmlns:a16="http://schemas.microsoft.com/office/drawing/2014/main" id="{0D7CD03F-4013-44A6-8425-F6E698C4557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1135" y="1133537"/>
              <a:ext cx="2644842" cy="2169426"/>
            </a:xfrm>
            <a:prstGeom prst="rect">
              <a:avLst/>
            </a:prstGeom>
            <a:solidFill>
              <a:schemeClr val="accent1"/>
            </a:solidFill>
          </p:spPr>
        </p:pic>
        <p:sp>
          <p:nvSpPr>
            <p:cNvPr id="13" name="Line 4">
              <a:extLst>
                <a:ext uri="{FF2B5EF4-FFF2-40B4-BE49-F238E27FC236}">
                  <a16:creationId xmlns:a16="http://schemas.microsoft.com/office/drawing/2014/main" id="{9AC74088-A86D-4CF0-9239-02AE8CE14F88}"/>
                </a:ext>
              </a:extLst>
            </p:cNvPr>
            <p:cNvSpPr>
              <a:spLocks noChangeShapeType="1"/>
            </p:cNvSpPr>
            <p:nvPr/>
          </p:nvSpPr>
          <p:spPr bwMode="auto">
            <a:xfrm>
              <a:off x="5622478" y="907680"/>
              <a:ext cx="143172" cy="968318"/>
            </a:xfrm>
            <a:prstGeom prst="line">
              <a:avLst/>
            </a:prstGeom>
            <a:noFill/>
            <a:ln w="22225">
              <a:solidFill>
                <a:schemeClr val="tx1"/>
              </a:solidFill>
              <a:prstDash val="dash"/>
              <a:round/>
              <a:headEnd/>
              <a:tailEnd type="arrow" w="med" len="med"/>
            </a:ln>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4" name="Line 5">
              <a:extLst>
                <a:ext uri="{FF2B5EF4-FFF2-40B4-BE49-F238E27FC236}">
                  <a16:creationId xmlns:a16="http://schemas.microsoft.com/office/drawing/2014/main" id="{71F4F643-A931-45E3-8566-6E1F010835A0}"/>
                </a:ext>
              </a:extLst>
            </p:cNvPr>
            <p:cNvSpPr>
              <a:spLocks noChangeShapeType="1"/>
            </p:cNvSpPr>
            <p:nvPr/>
          </p:nvSpPr>
          <p:spPr bwMode="auto">
            <a:xfrm>
              <a:off x="5768926" y="1875997"/>
              <a:ext cx="174866" cy="896187"/>
            </a:xfrm>
            <a:prstGeom prst="line">
              <a:avLst/>
            </a:prstGeom>
            <a:noFill/>
            <a:ln w="22225">
              <a:solidFill>
                <a:schemeClr val="tx1"/>
              </a:solidFill>
              <a:prstDash val="dash"/>
              <a:round/>
              <a:headEnd/>
              <a:tailEnd type="arrow" w="med" len="med"/>
            </a:ln>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 name="Line 6">
              <a:extLst>
                <a:ext uri="{FF2B5EF4-FFF2-40B4-BE49-F238E27FC236}">
                  <a16:creationId xmlns:a16="http://schemas.microsoft.com/office/drawing/2014/main" id="{E53C7E94-6CED-4307-9A6F-B6A46A07108B}"/>
                </a:ext>
              </a:extLst>
            </p:cNvPr>
            <p:cNvSpPr>
              <a:spLocks noChangeShapeType="1"/>
            </p:cNvSpPr>
            <p:nvPr/>
          </p:nvSpPr>
          <p:spPr bwMode="auto">
            <a:xfrm>
              <a:off x="5948165" y="2767812"/>
              <a:ext cx="159565" cy="343174"/>
            </a:xfrm>
            <a:prstGeom prst="line">
              <a:avLst/>
            </a:prstGeom>
            <a:noFill/>
            <a:ln w="22225">
              <a:solidFill>
                <a:schemeClr val="tx1"/>
              </a:solidFill>
              <a:prstDash val="dash"/>
              <a:round/>
              <a:headEnd/>
              <a:tailEnd type="arrow" w="med" len="med"/>
            </a:ln>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 name="Text Box 8">
              <a:extLst>
                <a:ext uri="{FF2B5EF4-FFF2-40B4-BE49-F238E27FC236}">
                  <a16:creationId xmlns:a16="http://schemas.microsoft.com/office/drawing/2014/main" id="{CA5E0874-9AEB-4470-BBD2-94D80CA2A705}"/>
                </a:ext>
              </a:extLst>
            </p:cNvPr>
            <p:cNvSpPr txBox="1">
              <a:spLocks noChangeArrowheads="1"/>
            </p:cNvSpPr>
            <p:nvPr/>
          </p:nvSpPr>
          <p:spPr bwMode="auto">
            <a:xfrm>
              <a:off x="7162388" y="1104199"/>
              <a:ext cx="184731" cy="261610"/>
            </a:xfrm>
            <a:prstGeom prst="rect">
              <a:avLst/>
            </a:prstGeom>
            <a:noFill/>
            <a:ln w="19050">
              <a:noFill/>
              <a:miter lim="800000"/>
              <a:headEnd/>
              <a:tailEnd/>
            </a:ln>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 name="Line 13">
              <a:extLst>
                <a:ext uri="{FF2B5EF4-FFF2-40B4-BE49-F238E27FC236}">
                  <a16:creationId xmlns:a16="http://schemas.microsoft.com/office/drawing/2014/main" id="{8BFFCA99-589E-4C38-B416-FE28CFCC6C8D}"/>
                </a:ext>
              </a:extLst>
            </p:cNvPr>
            <p:cNvSpPr>
              <a:spLocks noChangeShapeType="1"/>
            </p:cNvSpPr>
            <p:nvPr/>
          </p:nvSpPr>
          <p:spPr bwMode="auto">
            <a:xfrm flipV="1">
              <a:off x="6115381" y="1980918"/>
              <a:ext cx="1093" cy="1109304"/>
            </a:xfrm>
            <a:prstGeom prst="line">
              <a:avLst/>
            </a:prstGeom>
            <a:noFill/>
            <a:ln w="22225">
              <a:solidFill>
                <a:schemeClr val="tx1"/>
              </a:solidFill>
              <a:prstDash val="dash"/>
              <a:round/>
              <a:headEnd/>
              <a:tailEnd type="arrow" w="med" len="med"/>
            </a:ln>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25" name="Group 24">
              <a:extLst>
                <a:ext uri="{FF2B5EF4-FFF2-40B4-BE49-F238E27FC236}">
                  <a16:creationId xmlns:a16="http://schemas.microsoft.com/office/drawing/2014/main" id="{E884B66F-7F71-4140-A5E6-88196C0CE5D0}"/>
                </a:ext>
              </a:extLst>
            </p:cNvPr>
            <p:cNvGrpSpPr/>
            <p:nvPr/>
          </p:nvGrpSpPr>
          <p:grpSpPr>
            <a:xfrm>
              <a:off x="6672637" y="1426042"/>
              <a:ext cx="944273" cy="1210608"/>
              <a:chOff x="6932503" y="1054741"/>
              <a:chExt cx="2133598" cy="1905000"/>
            </a:xfrm>
          </p:grpSpPr>
          <p:sp>
            <p:nvSpPr>
              <p:cNvPr id="26" name="Oval 57">
                <a:extLst>
                  <a:ext uri="{FF2B5EF4-FFF2-40B4-BE49-F238E27FC236}">
                    <a16:creationId xmlns:a16="http://schemas.microsoft.com/office/drawing/2014/main" id="{C6F295EE-4BFE-48E3-9CCA-C6B38CF8E916}"/>
                  </a:ext>
                </a:extLst>
              </p:cNvPr>
              <p:cNvSpPr>
                <a:spLocks noChangeArrowheads="1"/>
              </p:cNvSpPr>
              <p:nvPr/>
            </p:nvSpPr>
            <p:spPr bwMode="auto">
              <a:xfrm>
                <a:off x="8913701" y="1283341"/>
                <a:ext cx="152400" cy="1447800"/>
              </a:xfrm>
              <a:prstGeom prst="ellipse">
                <a:avLst/>
              </a:prstGeom>
              <a:solidFill>
                <a:schemeClr val="accent1"/>
              </a:solidFill>
              <a:ln w="9525">
                <a:solidFill>
                  <a:schemeClr va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7" name="Rectangle 55">
                <a:extLst>
                  <a:ext uri="{FF2B5EF4-FFF2-40B4-BE49-F238E27FC236}">
                    <a16:creationId xmlns:a16="http://schemas.microsoft.com/office/drawing/2014/main" id="{57935B48-ADCB-46CD-8F39-C83DE1B0515F}"/>
                  </a:ext>
                </a:extLst>
              </p:cNvPr>
              <p:cNvSpPr>
                <a:spLocks noChangeArrowheads="1"/>
              </p:cNvSpPr>
              <p:nvPr/>
            </p:nvSpPr>
            <p:spPr bwMode="auto">
              <a:xfrm>
                <a:off x="6932503" y="1283341"/>
                <a:ext cx="990600" cy="1447800"/>
              </a:xfrm>
              <a:prstGeom prst="rect">
                <a:avLst/>
              </a:prstGeom>
              <a:solidFill>
                <a:schemeClr val="accent1"/>
              </a:solidFill>
              <a:ln w="9525">
                <a:solidFill>
                  <a:schemeClr val="hlink"/>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8" name="Rectangle 56">
                <a:extLst>
                  <a:ext uri="{FF2B5EF4-FFF2-40B4-BE49-F238E27FC236}">
                    <a16:creationId xmlns:a16="http://schemas.microsoft.com/office/drawing/2014/main" id="{7649D8D3-7A3A-47C9-BBA7-65E75FBDF9FF}"/>
                  </a:ext>
                </a:extLst>
              </p:cNvPr>
              <p:cNvSpPr>
                <a:spLocks noChangeArrowheads="1"/>
              </p:cNvSpPr>
              <p:nvPr/>
            </p:nvSpPr>
            <p:spPr bwMode="auto">
              <a:xfrm>
                <a:off x="7923103" y="1054741"/>
                <a:ext cx="1066800" cy="1905000"/>
              </a:xfrm>
              <a:prstGeom prst="rect">
                <a:avLst/>
              </a:prstGeom>
              <a:solidFill>
                <a:schemeClr val="accent1"/>
              </a:solidFill>
              <a:ln w="9525">
                <a:solidFill>
                  <a:schemeClr val="hlink"/>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31" name="Text Box 10">
              <a:extLst>
                <a:ext uri="{FF2B5EF4-FFF2-40B4-BE49-F238E27FC236}">
                  <a16:creationId xmlns:a16="http://schemas.microsoft.com/office/drawing/2014/main" id="{CE9E1C32-695D-4CB9-B1C7-7FD008CCC407}"/>
                </a:ext>
              </a:extLst>
            </p:cNvPr>
            <p:cNvSpPr txBox="1">
              <a:spLocks noChangeArrowheads="1"/>
            </p:cNvSpPr>
            <p:nvPr/>
          </p:nvSpPr>
          <p:spPr bwMode="auto">
            <a:xfrm>
              <a:off x="5903556" y="3097216"/>
              <a:ext cx="506870" cy="261610"/>
            </a:xfrm>
            <a:prstGeom prst="rect">
              <a:avLst/>
            </a:prstGeom>
            <a:noFill/>
            <a:ln w="12700">
              <a:noFill/>
              <a:miter lim="800000"/>
              <a:headEnd type="none" w="sm" len="sm"/>
              <a:tailEnd type="none" w="sm" len="sm"/>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charset="0"/>
                  <a:ea typeface="+mn-ea"/>
                  <a:cs typeface="+mn-cs"/>
                </a:rPr>
                <a:t>DMD</a:t>
              </a:r>
            </a:p>
          </p:txBody>
        </p:sp>
        <p:sp>
          <p:nvSpPr>
            <p:cNvPr id="19" name="Line 14">
              <a:extLst>
                <a:ext uri="{FF2B5EF4-FFF2-40B4-BE49-F238E27FC236}">
                  <a16:creationId xmlns:a16="http://schemas.microsoft.com/office/drawing/2014/main" id="{2F93847D-278C-4489-B43E-395970A583D6}"/>
                </a:ext>
              </a:extLst>
            </p:cNvPr>
            <p:cNvSpPr>
              <a:spLocks noChangeShapeType="1"/>
            </p:cNvSpPr>
            <p:nvPr/>
          </p:nvSpPr>
          <p:spPr bwMode="auto">
            <a:xfrm>
              <a:off x="6115379" y="1980917"/>
              <a:ext cx="738807" cy="1093"/>
            </a:xfrm>
            <a:prstGeom prst="line">
              <a:avLst/>
            </a:prstGeom>
            <a:noFill/>
            <a:ln w="22225">
              <a:solidFill>
                <a:schemeClr val="tx1"/>
              </a:solidFill>
              <a:prstDash val="dash"/>
              <a:round/>
              <a:headEnd/>
              <a:tailEnd type="arrow" w="med" len="med"/>
            </a:ln>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33" name="Rectangle 8">
            <a:extLst>
              <a:ext uri="{FF2B5EF4-FFF2-40B4-BE49-F238E27FC236}">
                <a16:creationId xmlns:a16="http://schemas.microsoft.com/office/drawing/2014/main" id="{BB19F246-5D3C-4668-B1A9-B9EF502C21AB}"/>
              </a:ext>
            </a:extLst>
          </p:cNvPr>
          <p:cNvSpPr txBox="1">
            <a:spLocks noChangeArrowheads="1"/>
          </p:cNvSpPr>
          <p:nvPr/>
        </p:nvSpPr>
        <p:spPr bwMode="auto">
          <a:xfrm>
            <a:off x="522997" y="3632307"/>
            <a:ext cx="3848100" cy="1066800"/>
          </a:xfrm>
          <a:prstGeom prst="rect">
            <a:avLst/>
          </a:prstGeom>
          <a:noFill/>
          <a:ln w="9525" algn="ctr">
            <a:noFill/>
            <a:miter lim="800000"/>
            <a:headEnd/>
            <a:tailEnd/>
          </a:ln>
        </p:spPr>
        <p:txBody>
          <a:bodyPr vert="horz" wrap="square" lIns="76179" tIns="38088" rIns="76179" bIns="38088" numCol="1" anchor="t" anchorCtr="0" compatLnSpc="1">
            <a:prstTxWarp prst="textNoShape">
              <a:avLst/>
            </a:prstTxWarp>
            <a:noAutofit/>
          </a:bodyPr>
          <a:lstStyle>
            <a:lvl1pPr marL="189124" indent="-189124" algn="l" rtl="0" eaLnBrk="1" fontAlgn="base" hangingPunct="1">
              <a:spcBef>
                <a:spcPts val="667"/>
              </a:spcBef>
              <a:spcAft>
                <a:spcPct val="0"/>
              </a:spcAft>
              <a:buChar char="•"/>
              <a:defRPr sz="1800">
                <a:solidFill>
                  <a:schemeClr val="tx1"/>
                </a:solidFill>
                <a:latin typeface="+mn-lt"/>
                <a:ea typeface="+mn-ea"/>
                <a:cs typeface="+mn-cs"/>
              </a:defRPr>
            </a:lvl1pPr>
            <a:lvl2pPr marL="478763" indent="-194416" algn="l" rtl="0" eaLnBrk="1" fontAlgn="base" hangingPunct="1">
              <a:spcBef>
                <a:spcPct val="20000"/>
              </a:spcBef>
              <a:spcAft>
                <a:spcPct val="0"/>
              </a:spcAft>
              <a:buChar char="–"/>
              <a:defRPr sz="1600">
                <a:solidFill>
                  <a:schemeClr val="tx1"/>
                </a:solidFill>
                <a:latin typeface="+mn-lt"/>
              </a:defRPr>
            </a:lvl2pPr>
            <a:lvl3pPr marL="711530" indent="-137548" algn="l" rtl="0" eaLnBrk="1" fontAlgn="base" hangingPunct="1">
              <a:spcBef>
                <a:spcPct val="15000"/>
              </a:spcBef>
              <a:spcAft>
                <a:spcPct val="0"/>
              </a:spcAft>
              <a:buChar char="•"/>
              <a:defRPr sz="1500">
                <a:solidFill>
                  <a:schemeClr val="tx1"/>
                </a:solidFill>
                <a:latin typeface="+mn-lt"/>
              </a:defRPr>
            </a:lvl3pPr>
            <a:lvl4pPr marL="1001168" indent="-194416" algn="l" rtl="0" eaLnBrk="1" fontAlgn="base" hangingPunct="1">
              <a:spcBef>
                <a:spcPct val="5000"/>
              </a:spcBef>
              <a:spcAft>
                <a:spcPct val="0"/>
              </a:spcAft>
              <a:buChar char="–"/>
              <a:defRPr sz="1500">
                <a:solidFill>
                  <a:schemeClr val="tx1"/>
                </a:solidFill>
                <a:latin typeface="+mn-lt"/>
              </a:defRPr>
            </a:lvl4pPr>
            <a:lvl5pPr marL="1240546" indent="-144163" algn="l" rtl="0" eaLnBrk="1" fontAlgn="base" hangingPunct="1">
              <a:spcBef>
                <a:spcPct val="0"/>
              </a:spcBef>
              <a:spcAft>
                <a:spcPct val="0"/>
              </a:spcAft>
              <a:buChar char="»"/>
              <a:defRPr sz="1500">
                <a:solidFill>
                  <a:schemeClr val="tx1"/>
                </a:solidFill>
                <a:latin typeface="+mn-lt"/>
              </a:defRPr>
            </a:lvl5pPr>
            <a:lvl6pPr marL="1621441" indent="-144163" algn="l" rtl="0" eaLnBrk="1" fontAlgn="base" hangingPunct="1">
              <a:spcBef>
                <a:spcPct val="0"/>
              </a:spcBef>
              <a:spcAft>
                <a:spcPct val="0"/>
              </a:spcAft>
              <a:buChar char="»"/>
              <a:defRPr sz="1300">
                <a:solidFill>
                  <a:schemeClr val="tx1"/>
                </a:solidFill>
                <a:latin typeface="+mn-lt"/>
              </a:defRPr>
            </a:lvl6pPr>
            <a:lvl7pPr marL="2002336" indent="-144163" algn="l" rtl="0" eaLnBrk="1" fontAlgn="base" hangingPunct="1">
              <a:spcBef>
                <a:spcPct val="0"/>
              </a:spcBef>
              <a:spcAft>
                <a:spcPct val="0"/>
              </a:spcAft>
              <a:buChar char="»"/>
              <a:defRPr sz="1300">
                <a:solidFill>
                  <a:schemeClr val="tx1"/>
                </a:solidFill>
                <a:latin typeface="+mn-lt"/>
              </a:defRPr>
            </a:lvl7pPr>
            <a:lvl8pPr marL="2383230" indent="-144163" algn="l" rtl="0" eaLnBrk="1" fontAlgn="base" hangingPunct="1">
              <a:spcBef>
                <a:spcPct val="0"/>
              </a:spcBef>
              <a:spcAft>
                <a:spcPct val="0"/>
              </a:spcAft>
              <a:buChar char="»"/>
              <a:defRPr sz="1300">
                <a:solidFill>
                  <a:schemeClr val="tx1"/>
                </a:solidFill>
                <a:latin typeface="+mn-lt"/>
              </a:defRPr>
            </a:lvl8pPr>
            <a:lvl9pPr marL="2764124" indent="-144163" algn="l" rtl="0" eaLnBrk="1" fontAlgn="base" hangingPunct="1">
              <a:spcBef>
                <a:spcPct val="0"/>
              </a:spcBef>
              <a:spcAft>
                <a:spcPct val="0"/>
              </a:spcAft>
              <a:buChar char="»"/>
              <a:defRPr sz="1300">
                <a:solidFill>
                  <a:schemeClr val="tx1"/>
                </a:solidFill>
                <a:latin typeface="+mn-lt"/>
              </a:defRPr>
            </a:lvl9pPr>
          </a:lstStyle>
          <a:p>
            <a:pPr marL="189124" marR="0" lvl="0" indent="-189124" algn="l" defTabSz="914400" rtl="0" eaLnBrk="1" fontAlgn="base" latinLnBrk="0" hangingPunct="1">
              <a:lnSpc>
                <a:spcPct val="100000"/>
              </a:lnSpc>
              <a:spcBef>
                <a:spcPts val="667"/>
              </a:spcBef>
              <a:spcAft>
                <a:spcPct val="0"/>
              </a:spcAft>
              <a:buClrTx/>
              <a:buSzTx/>
              <a:buFontTx/>
              <a:buChar char="•"/>
              <a:tabLst/>
              <a:defRPr/>
            </a:pPr>
            <a:r>
              <a:rPr kumimoji="0" lang="en-US" sz="1600" b="0" i="0" u="none" strike="noStrike" kern="0" cap="none" spc="0" normalizeH="0" baseline="0" noProof="0" dirty="0">
                <a:ln>
                  <a:noFill/>
                </a:ln>
                <a:solidFill>
                  <a:srgbClr val="000000"/>
                </a:solidFill>
                <a:effectLst/>
                <a:uLnTx/>
                <a:uFillTx/>
                <a:latin typeface="Arial"/>
                <a:ea typeface="+mn-ea"/>
                <a:cs typeface="+mn-cs"/>
              </a:rPr>
              <a:t>Project through air gap</a:t>
            </a:r>
          </a:p>
          <a:p>
            <a:pPr marL="189124" marR="0" lvl="0" indent="-189124" algn="l" defTabSz="914400" rtl="0" eaLnBrk="1" fontAlgn="base" latinLnBrk="0" hangingPunct="1">
              <a:lnSpc>
                <a:spcPct val="100000"/>
              </a:lnSpc>
              <a:spcBef>
                <a:spcPts val="667"/>
              </a:spcBef>
              <a:spcAft>
                <a:spcPct val="0"/>
              </a:spcAft>
              <a:buClrTx/>
              <a:buSzTx/>
              <a:buFontTx/>
              <a:buChar char="•"/>
              <a:tabLst/>
              <a:defRPr/>
            </a:pPr>
            <a:r>
              <a:rPr kumimoji="0" lang="en-US" sz="1600" b="0" i="0" u="none" strike="noStrike" kern="0" cap="none" spc="0" normalizeH="0" baseline="0" noProof="0" dirty="0">
                <a:ln>
                  <a:noFill/>
                </a:ln>
                <a:solidFill>
                  <a:srgbClr val="000000"/>
                </a:solidFill>
                <a:effectLst/>
                <a:uLnTx/>
                <a:uFillTx/>
                <a:latin typeface="Arial"/>
                <a:ea typeface="+mn-ea"/>
                <a:cs typeface="+mn-cs"/>
              </a:rPr>
              <a:t>Tightly control air gap to reduce aberrations (typically &lt;0.01mm)</a:t>
            </a:r>
          </a:p>
        </p:txBody>
      </p:sp>
      <p:sp>
        <p:nvSpPr>
          <p:cNvPr id="34" name="Rectangle 8">
            <a:extLst>
              <a:ext uri="{FF2B5EF4-FFF2-40B4-BE49-F238E27FC236}">
                <a16:creationId xmlns:a16="http://schemas.microsoft.com/office/drawing/2014/main" id="{155279EF-AA9A-4ADC-B207-B63E693F54ED}"/>
              </a:ext>
            </a:extLst>
          </p:cNvPr>
          <p:cNvSpPr txBox="1">
            <a:spLocks noChangeArrowheads="1"/>
          </p:cNvSpPr>
          <p:nvPr/>
        </p:nvSpPr>
        <p:spPr bwMode="auto">
          <a:xfrm>
            <a:off x="4620737" y="3781873"/>
            <a:ext cx="4180366" cy="7112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Illuminate through air gap</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Air gap not as critical (typically &lt;0.2mm)</a:t>
            </a:r>
          </a:p>
        </p:txBody>
      </p:sp>
      <p:sp>
        <p:nvSpPr>
          <p:cNvPr id="37" name="TextBox 36">
            <a:extLst>
              <a:ext uri="{FF2B5EF4-FFF2-40B4-BE49-F238E27FC236}">
                <a16:creationId xmlns:a16="http://schemas.microsoft.com/office/drawing/2014/main" id="{49B5DB01-AD15-4277-84A6-68A066A8107B}"/>
              </a:ext>
            </a:extLst>
          </p:cNvPr>
          <p:cNvSpPr txBox="1"/>
          <p:nvPr/>
        </p:nvSpPr>
        <p:spPr>
          <a:xfrm>
            <a:off x="2566504" y="3141576"/>
            <a:ext cx="983055" cy="43088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charset="0"/>
                <a:ea typeface="+mn-ea"/>
                <a:cs typeface="+mn-cs"/>
              </a:rPr>
              <a:t>Incoming illumination</a:t>
            </a:r>
          </a:p>
        </p:txBody>
      </p:sp>
      <p:sp>
        <p:nvSpPr>
          <p:cNvPr id="38" name="TextBox 37">
            <a:extLst>
              <a:ext uri="{FF2B5EF4-FFF2-40B4-BE49-F238E27FC236}">
                <a16:creationId xmlns:a16="http://schemas.microsoft.com/office/drawing/2014/main" id="{A2675DA4-E73F-4A7D-9D04-E15ADE5CE971}"/>
              </a:ext>
            </a:extLst>
          </p:cNvPr>
          <p:cNvSpPr txBox="1"/>
          <p:nvPr/>
        </p:nvSpPr>
        <p:spPr>
          <a:xfrm>
            <a:off x="5271247" y="1512637"/>
            <a:ext cx="997387" cy="43088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charset="0"/>
                <a:ea typeface="+mn-ea"/>
                <a:cs typeface="+mn-cs"/>
              </a:rPr>
              <a:t>Incoming illumination</a:t>
            </a:r>
          </a:p>
        </p:txBody>
      </p:sp>
      <p:sp>
        <p:nvSpPr>
          <p:cNvPr id="39" name="TextBox 38">
            <a:extLst>
              <a:ext uri="{FF2B5EF4-FFF2-40B4-BE49-F238E27FC236}">
                <a16:creationId xmlns:a16="http://schemas.microsoft.com/office/drawing/2014/main" id="{3A2B2178-16A1-43B7-A4D3-7D44D8DD6F35}"/>
              </a:ext>
            </a:extLst>
          </p:cNvPr>
          <p:cNvSpPr txBox="1"/>
          <p:nvPr/>
        </p:nvSpPr>
        <p:spPr>
          <a:xfrm>
            <a:off x="7122931" y="1548862"/>
            <a:ext cx="1163851"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charset="0"/>
                <a:ea typeface="+mn-ea"/>
                <a:cs typeface="+mn-cs"/>
              </a:rPr>
              <a:t>Projection lens</a:t>
            </a:r>
          </a:p>
        </p:txBody>
      </p:sp>
      <p:sp>
        <p:nvSpPr>
          <p:cNvPr id="40" name="TextBox 39">
            <a:extLst>
              <a:ext uri="{FF2B5EF4-FFF2-40B4-BE49-F238E27FC236}">
                <a16:creationId xmlns:a16="http://schemas.microsoft.com/office/drawing/2014/main" id="{9946842E-AA1C-4B14-B72F-A520AA9A36A7}"/>
              </a:ext>
            </a:extLst>
          </p:cNvPr>
          <p:cNvSpPr txBox="1"/>
          <p:nvPr/>
        </p:nvSpPr>
        <p:spPr>
          <a:xfrm>
            <a:off x="788686" y="2595716"/>
            <a:ext cx="1163851"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charset="0"/>
                <a:ea typeface="+mn-ea"/>
                <a:cs typeface="+mn-cs"/>
              </a:rPr>
              <a:t>Projection lens</a:t>
            </a:r>
          </a:p>
        </p:txBody>
      </p:sp>
      <p:sp>
        <p:nvSpPr>
          <p:cNvPr id="3" name="TextBox 2">
            <a:extLst>
              <a:ext uri="{FF2B5EF4-FFF2-40B4-BE49-F238E27FC236}">
                <a16:creationId xmlns:a16="http://schemas.microsoft.com/office/drawing/2014/main" id="{0B5F5301-4812-4D65-9A7D-AD0CDED93D6D}"/>
              </a:ext>
            </a:extLst>
          </p:cNvPr>
          <p:cNvSpPr txBox="1"/>
          <p:nvPr/>
        </p:nvSpPr>
        <p:spPr>
          <a:xfrm>
            <a:off x="1047806" y="686132"/>
            <a:ext cx="1904039"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Traditional TIR</a:t>
            </a:r>
          </a:p>
        </p:txBody>
      </p:sp>
      <p:sp>
        <p:nvSpPr>
          <p:cNvPr id="41" name="TextBox 40">
            <a:extLst>
              <a:ext uri="{FF2B5EF4-FFF2-40B4-BE49-F238E27FC236}">
                <a16:creationId xmlns:a16="http://schemas.microsoft.com/office/drawing/2014/main" id="{8733422F-0484-42AB-83BD-5DADE639A18F}"/>
              </a:ext>
            </a:extLst>
          </p:cNvPr>
          <p:cNvSpPr txBox="1"/>
          <p:nvPr/>
        </p:nvSpPr>
        <p:spPr>
          <a:xfrm>
            <a:off x="5641607" y="686132"/>
            <a:ext cx="1904039"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Reverse TIR</a:t>
            </a:r>
          </a:p>
        </p:txBody>
      </p:sp>
      <p:cxnSp>
        <p:nvCxnSpPr>
          <p:cNvPr id="16" name="Straight Arrow Connector 15">
            <a:extLst>
              <a:ext uri="{FF2B5EF4-FFF2-40B4-BE49-F238E27FC236}">
                <a16:creationId xmlns:a16="http://schemas.microsoft.com/office/drawing/2014/main" id="{97077A06-85FD-44F3-8E3F-1839B88ED3C0}"/>
              </a:ext>
            </a:extLst>
          </p:cNvPr>
          <p:cNvCxnSpPr>
            <a:cxnSpLocks/>
          </p:cNvCxnSpPr>
          <p:nvPr/>
        </p:nvCxnSpPr>
        <p:spPr>
          <a:xfrm flipH="1">
            <a:off x="3033988" y="1220332"/>
            <a:ext cx="559695" cy="2952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 Box 10">
            <a:extLst>
              <a:ext uri="{FF2B5EF4-FFF2-40B4-BE49-F238E27FC236}">
                <a16:creationId xmlns:a16="http://schemas.microsoft.com/office/drawing/2014/main" id="{10B8AAF3-121F-4E87-944C-3BB674025F65}"/>
              </a:ext>
            </a:extLst>
          </p:cNvPr>
          <p:cNvSpPr txBox="1">
            <a:spLocks noChangeArrowheads="1"/>
          </p:cNvSpPr>
          <p:nvPr/>
        </p:nvSpPr>
        <p:spPr bwMode="auto">
          <a:xfrm>
            <a:off x="3808613" y="2781933"/>
            <a:ext cx="1596912" cy="261610"/>
          </a:xfrm>
          <a:prstGeom prst="rect">
            <a:avLst/>
          </a:prstGeom>
          <a:noFill/>
          <a:ln w="12700">
            <a:noFill/>
            <a:miter lim="800000"/>
            <a:headEnd type="none" w="sm" len="sm"/>
            <a:tailEnd type="none" w="sm" len="sm"/>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charset="0"/>
                <a:ea typeface="+mn-ea"/>
                <a:cs typeface="+mn-cs"/>
              </a:rPr>
              <a:t>Air gap (~ 100-200um)</a:t>
            </a:r>
          </a:p>
        </p:txBody>
      </p:sp>
      <p:cxnSp>
        <p:nvCxnSpPr>
          <p:cNvPr id="44" name="Straight Arrow Connector 43">
            <a:extLst>
              <a:ext uri="{FF2B5EF4-FFF2-40B4-BE49-F238E27FC236}">
                <a16:creationId xmlns:a16="http://schemas.microsoft.com/office/drawing/2014/main" id="{8918E88C-D471-4B26-A961-A8890DB7AB1D}"/>
              </a:ext>
            </a:extLst>
          </p:cNvPr>
          <p:cNvCxnSpPr>
            <a:cxnSpLocks/>
          </p:cNvCxnSpPr>
          <p:nvPr/>
        </p:nvCxnSpPr>
        <p:spPr>
          <a:xfrm flipV="1">
            <a:off x="5327500" y="2721460"/>
            <a:ext cx="621672" cy="1912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7296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97B1F-535E-4600-AA15-1744EAF1D292}"/>
              </a:ext>
            </a:extLst>
          </p:cNvPr>
          <p:cNvSpPr>
            <a:spLocks noGrp="1"/>
          </p:cNvSpPr>
          <p:nvPr>
            <p:ph type="title"/>
          </p:nvPr>
        </p:nvSpPr>
        <p:spPr/>
        <p:txBody>
          <a:bodyPr/>
          <a:lstStyle/>
          <a:p>
            <a:r>
              <a:rPr lang="en-US" dirty="0"/>
              <a:t>Prism Material Selection</a:t>
            </a:r>
          </a:p>
        </p:txBody>
      </p:sp>
      <p:sp>
        <p:nvSpPr>
          <p:cNvPr id="3" name="Content Placeholder 2">
            <a:extLst>
              <a:ext uri="{FF2B5EF4-FFF2-40B4-BE49-F238E27FC236}">
                <a16:creationId xmlns:a16="http://schemas.microsoft.com/office/drawing/2014/main" id="{44BEC0D7-3E2B-443B-BAED-699290C2EAF6}"/>
              </a:ext>
            </a:extLst>
          </p:cNvPr>
          <p:cNvSpPr>
            <a:spLocks noGrp="1"/>
          </p:cNvSpPr>
          <p:nvPr>
            <p:ph idx="1"/>
          </p:nvPr>
        </p:nvSpPr>
        <p:spPr>
          <a:xfrm>
            <a:off x="333379" y="786357"/>
            <a:ext cx="5688472" cy="3709449"/>
          </a:xfrm>
        </p:spPr>
        <p:txBody>
          <a:bodyPr/>
          <a:lstStyle/>
          <a:p>
            <a:r>
              <a:rPr lang="en-US" sz="1200" dirty="0"/>
              <a:t>Critical for RTIR only. TIR prism are typically N-BK7 or equivalent for cost</a:t>
            </a:r>
          </a:p>
          <a:p>
            <a:r>
              <a:rPr lang="en-US" sz="1200" dirty="0"/>
              <a:t>Depending on F/# of system, prism material index must be selected to meet TIR condition at all fields at 45° prism interface</a:t>
            </a:r>
          </a:p>
          <a:p>
            <a:endParaRPr lang="en-US" sz="1200" dirty="0"/>
          </a:p>
        </p:txBody>
      </p:sp>
      <p:sp>
        <p:nvSpPr>
          <p:cNvPr id="4" name="Slide Number Placeholder 3">
            <a:extLst>
              <a:ext uri="{FF2B5EF4-FFF2-40B4-BE49-F238E27FC236}">
                <a16:creationId xmlns:a16="http://schemas.microsoft.com/office/drawing/2014/main" id="{762D4014-21DC-4053-9DF4-E730B732F177}"/>
              </a:ext>
            </a:extLst>
          </p:cNvPr>
          <p:cNvSpPr>
            <a:spLocks noGrp="1"/>
          </p:cNvSpPr>
          <p:nvPr>
            <p:ph type="sldNum" sz="quarter" idx="10"/>
          </p:nvPr>
        </p:nvSpPr>
        <p:spPr/>
        <p:txBody>
          <a:bodyPr/>
          <a:lstStyle/>
          <a:p>
            <a:pPr>
              <a:defRPr/>
            </a:pPr>
            <a:fld id="{2B97888F-6AF7-4263-B69D-592D8C33BAC7}" type="slidenum">
              <a:rPr lang="en-US" smtClean="0"/>
              <a:pPr>
                <a:defRPr/>
              </a:pPr>
              <a:t>52</a:t>
            </a:fld>
            <a:endParaRPr lang="en-US"/>
          </a:p>
        </p:txBody>
      </p:sp>
      <p:sp>
        <p:nvSpPr>
          <p:cNvPr id="6" name="TextBox 5">
            <a:extLst>
              <a:ext uri="{FF2B5EF4-FFF2-40B4-BE49-F238E27FC236}">
                <a16:creationId xmlns:a16="http://schemas.microsoft.com/office/drawing/2014/main" id="{B8578D4A-EA19-406D-8E95-E4D9CFDD77E5}"/>
              </a:ext>
            </a:extLst>
          </p:cNvPr>
          <p:cNvSpPr txBox="1"/>
          <p:nvPr/>
        </p:nvSpPr>
        <p:spPr>
          <a:xfrm>
            <a:off x="3502875" y="1872524"/>
            <a:ext cx="1542918" cy="430039"/>
          </a:xfrm>
          <a:prstGeom prst="rect">
            <a:avLst/>
          </a:prstGeom>
          <a:noFill/>
        </p:spPr>
        <p:txBody>
          <a:bodyPr wrap="square" rtlCol="0">
            <a:spAutoFit/>
          </a:bodyPr>
          <a:lstStyle/>
          <a:p>
            <a:pPr algn="ctr"/>
            <a:r>
              <a:rPr lang="en-US" sz="700" dirty="0"/>
              <a:t>F/2.4 (Bottom Illumination)</a:t>
            </a:r>
          </a:p>
          <a:p>
            <a:pPr algn="ctr"/>
            <a:r>
              <a:rPr lang="en-US" sz="700" dirty="0"/>
              <a:t>Prism refractive index, </a:t>
            </a:r>
            <a:r>
              <a:rPr lang="en-US" sz="700" dirty="0" err="1"/>
              <a:t>n</a:t>
            </a:r>
            <a:r>
              <a:rPr lang="en-US" sz="700" baseline="-25000" dirty="0" err="1"/>
              <a:t>d</a:t>
            </a:r>
            <a:r>
              <a:rPr lang="en-US" sz="700" dirty="0"/>
              <a:t>=1.65</a:t>
            </a:r>
          </a:p>
          <a:p>
            <a:pPr algn="ctr"/>
            <a:r>
              <a:rPr lang="en-US" sz="700" dirty="0"/>
              <a:t>100% TIR</a:t>
            </a:r>
          </a:p>
        </p:txBody>
      </p:sp>
      <p:pic>
        <p:nvPicPr>
          <p:cNvPr id="7" name="Picture 4">
            <a:extLst>
              <a:ext uri="{FF2B5EF4-FFF2-40B4-BE49-F238E27FC236}">
                <a16:creationId xmlns:a16="http://schemas.microsoft.com/office/drawing/2014/main" id="{B95713CA-61EE-46C3-9D24-777AC5D80A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2875" y="2570537"/>
            <a:ext cx="2145911" cy="174985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8" name="Straight Arrow Connector 7">
            <a:extLst>
              <a:ext uri="{FF2B5EF4-FFF2-40B4-BE49-F238E27FC236}">
                <a16:creationId xmlns:a16="http://schemas.microsoft.com/office/drawing/2014/main" id="{4880F5F5-7582-4068-81A4-07F6987439FF}"/>
              </a:ext>
            </a:extLst>
          </p:cNvPr>
          <p:cNvCxnSpPr/>
          <p:nvPr/>
        </p:nvCxnSpPr>
        <p:spPr>
          <a:xfrm>
            <a:off x="4575831" y="2392158"/>
            <a:ext cx="793854" cy="1492446"/>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 name="Picture 3">
            <a:extLst>
              <a:ext uri="{FF2B5EF4-FFF2-40B4-BE49-F238E27FC236}">
                <a16:creationId xmlns:a16="http://schemas.microsoft.com/office/drawing/2014/main" id="{F446104C-13DE-4971-9508-A6652072745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flipH="1">
            <a:off x="5193263" y="1803723"/>
            <a:ext cx="1280130" cy="139400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6">
            <a:extLst>
              <a:ext uri="{FF2B5EF4-FFF2-40B4-BE49-F238E27FC236}">
                <a16:creationId xmlns:a16="http://schemas.microsoft.com/office/drawing/2014/main" id="{9B1CA6F4-0908-49F6-BEA8-FF706227C9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775" y="2573121"/>
            <a:ext cx="2126768" cy="1749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a:extLst>
              <a:ext uri="{FF2B5EF4-FFF2-40B4-BE49-F238E27FC236}">
                <a16:creationId xmlns:a16="http://schemas.microsoft.com/office/drawing/2014/main" id="{BCA70B98-4339-4E91-AE2B-D1AA5E6B40F9}"/>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2012420" y="1803723"/>
            <a:ext cx="1252728" cy="139903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2" name="TextBox 11">
            <a:extLst>
              <a:ext uri="{FF2B5EF4-FFF2-40B4-BE49-F238E27FC236}">
                <a16:creationId xmlns:a16="http://schemas.microsoft.com/office/drawing/2014/main" id="{E14B8FC8-3D4B-4DBF-91FD-6F7F1335660A}"/>
              </a:ext>
            </a:extLst>
          </p:cNvPr>
          <p:cNvSpPr txBox="1"/>
          <p:nvPr/>
        </p:nvSpPr>
        <p:spPr>
          <a:xfrm>
            <a:off x="231775" y="1875037"/>
            <a:ext cx="1542918" cy="430039"/>
          </a:xfrm>
          <a:prstGeom prst="rect">
            <a:avLst/>
          </a:prstGeom>
          <a:noFill/>
        </p:spPr>
        <p:txBody>
          <a:bodyPr wrap="square" rtlCol="0">
            <a:spAutoFit/>
          </a:bodyPr>
          <a:lstStyle/>
          <a:p>
            <a:pPr algn="ctr"/>
            <a:r>
              <a:rPr lang="en-US" sz="700" dirty="0"/>
              <a:t>F/2.4 (Bottom Illumination)</a:t>
            </a:r>
          </a:p>
          <a:p>
            <a:pPr algn="ctr"/>
            <a:r>
              <a:rPr lang="en-US" sz="700" dirty="0"/>
              <a:t> Prism refractive index, </a:t>
            </a:r>
            <a:r>
              <a:rPr lang="en-US" sz="700" dirty="0" err="1"/>
              <a:t>n</a:t>
            </a:r>
            <a:r>
              <a:rPr lang="en-US" sz="700" baseline="-25000" dirty="0" err="1"/>
              <a:t>d</a:t>
            </a:r>
            <a:r>
              <a:rPr lang="en-US" sz="700" dirty="0"/>
              <a:t>=1.5</a:t>
            </a:r>
          </a:p>
          <a:p>
            <a:pPr algn="ctr"/>
            <a:r>
              <a:rPr lang="en-US" sz="700" dirty="0"/>
              <a:t>75.7% TIR</a:t>
            </a:r>
          </a:p>
        </p:txBody>
      </p:sp>
      <p:cxnSp>
        <p:nvCxnSpPr>
          <p:cNvPr id="13" name="Straight Arrow Connector 12">
            <a:extLst>
              <a:ext uri="{FF2B5EF4-FFF2-40B4-BE49-F238E27FC236}">
                <a16:creationId xmlns:a16="http://schemas.microsoft.com/office/drawing/2014/main" id="{E62A2202-CBDD-480B-BA80-8A105A272179}"/>
              </a:ext>
            </a:extLst>
          </p:cNvPr>
          <p:cNvCxnSpPr/>
          <p:nvPr/>
        </p:nvCxnSpPr>
        <p:spPr>
          <a:xfrm>
            <a:off x="1187194" y="2367544"/>
            <a:ext cx="889117" cy="1542697"/>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1762C69-53B5-4F6D-8B80-411D77362D7C}"/>
              </a:ext>
            </a:extLst>
          </p:cNvPr>
          <p:cNvCxnSpPr>
            <a:cxnSpLocks/>
          </p:cNvCxnSpPr>
          <p:nvPr/>
        </p:nvCxnSpPr>
        <p:spPr>
          <a:xfrm>
            <a:off x="2623534" y="2039806"/>
            <a:ext cx="275608" cy="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9370117-EDC0-4457-8693-0647E31A6023}"/>
              </a:ext>
            </a:extLst>
          </p:cNvPr>
          <p:cNvSpPr txBox="1"/>
          <p:nvPr/>
        </p:nvSpPr>
        <p:spPr>
          <a:xfrm>
            <a:off x="2087772" y="1853707"/>
            <a:ext cx="626161" cy="415498"/>
          </a:xfrm>
          <a:prstGeom prst="rect">
            <a:avLst/>
          </a:prstGeom>
          <a:noFill/>
        </p:spPr>
        <p:txBody>
          <a:bodyPr wrap="square" rtlCol="0">
            <a:spAutoFit/>
          </a:bodyPr>
          <a:lstStyle/>
          <a:p>
            <a:pPr algn="ctr"/>
            <a:r>
              <a:rPr lang="en-US" sz="700" dirty="0"/>
              <a:t>Lost light (from TIR failure)</a:t>
            </a:r>
          </a:p>
        </p:txBody>
      </p:sp>
      <p:graphicFrame>
        <p:nvGraphicFramePr>
          <p:cNvPr id="16" name="Object 15">
            <a:extLst>
              <a:ext uri="{FF2B5EF4-FFF2-40B4-BE49-F238E27FC236}">
                <a16:creationId xmlns:a16="http://schemas.microsoft.com/office/drawing/2014/main" id="{9CE05495-016B-488A-A3EB-4502AD207D85}"/>
              </a:ext>
            </a:extLst>
          </p:cNvPr>
          <p:cNvGraphicFramePr>
            <a:graphicFrameLocks noChangeAspect="1"/>
          </p:cNvGraphicFramePr>
          <p:nvPr>
            <p:extLst>
              <p:ext uri="{D42A27DB-BD31-4B8C-83A1-F6EECF244321}">
                <p14:modId xmlns:p14="http://schemas.microsoft.com/office/powerpoint/2010/main" val="3088312795"/>
              </p:ext>
            </p:extLst>
          </p:nvPr>
        </p:nvGraphicFramePr>
        <p:xfrm>
          <a:off x="6618829" y="911061"/>
          <a:ext cx="2248202" cy="3478933"/>
        </p:xfrm>
        <a:graphic>
          <a:graphicData uri="http://schemas.openxmlformats.org/presentationml/2006/ole">
            <mc:AlternateContent xmlns:mc="http://schemas.openxmlformats.org/markup-compatibility/2006">
              <mc:Choice xmlns:v="urn:schemas-microsoft-com:vml" Requires="v">
                <p:oleObj spid="_x0000_s11480" name="Worksheet" r:id="rId7" imgW="6581789" imgH="10182240" progId="Excel.Sheet.8">
                  <p:embed/>
                </p:oleObj>
              </mc:Choice>
              <mc:Fallback>
                <p:oleObj name="Worksheet" r:id="rId7" imgW="6581789" imgH="10182240" progId="Excel.Sheet.8">
                  <p:embed/>
                  <p:pic>
                    <p:nvPicPr>
                      <p:cNvPr id="8" name="Object 7"/>
                      <p:cNvPicPr/>
                      <p:nvPr/>
                    </p:nvPicPr>
                    <p:blipFill>
                      <a:blip r:embed="rId8"/>
                      <a:stretch>
                        <a:fillRect/>
                      </a:stretch>
                    </p:blipFill>
                    <p:spPr>
                      <a:xfrm>
                        <a:off x="6618829" y="911061"/>
                        <a:ext cx="2248202" cy="3478933"/>
                      </a:xfrm>
                      <a:prstGeom prst="rect">
                        <a:avLst/>
                      </a:prstGeom>
                    </p:spPr>
                  </p:pic>
                </p:oleObj>
              </mc:Fallback>
            </mc:AlternateContent>
          </a:graphicData>
        </a:graphic>
      </p:graphicFrame>
      <p:sp>
        <p:nvSpPr>
          <p:cNvPr id="19" name="TextBox 18">
            <a:extLst>
              <a:ext uri="{FF2B5EF4-FFF2-40B4-BE49-F238E27FC236}">
                <a16:creationId xmlns:a16="http://schemas.microsoft.com/office/drawing/2014/main" id="{5F15F6D6-E7FA-475B-8A78-883852FE3BF6}"/>
              </a:ext>
            </a:extLst>
          </p:cNvPr>
          <p:cNvSpPr txBox="1"/>
          <p:nvPr/>
        </p:nvSpPr>
        <p:spPr>
          <a:xfrm>
            <a:off x="2364064" y="3040326"/>
            <a:ext cx="880533" cy="230832"/>
          </a:xfrm>
          <a:prstGeom prst="rect">
            <a:avLst/>
          </a:prstGeom>
          <a:noFill/>
        </p:spPr>
        <p:txBody>
          <a:bodyPr wrap="square" rtlCol="0">
            <a:spAutoFit/>
          </a:bodyPr>
          <a:lstStyle/>
          <a:p>
            <a:r>
              <a:rPr lang="en-US" sz="900" dirty="0"/>
              <a:t>DMD</a:t>
            </a:r>
          </a:p>
        </p:txBody>
      </p:sp>
      <p:sp>
        <p:nvSpPr>
          <p:cNvPr id="21" name="TextBox 20">
            <a:extLst>
              <a:ext uri="{FF2B5EF4-FFF2-40B4-BE49-F238E27FC236}">
                <a16:creationId xmlns:a16="http://schemas.microsoft.com/office/drawing/2014/main" id="{A93372A3-7EAA-4E9D-82E8-89FB34865A0F}"/>
              </a:ext>
            </a:extLst>
          </p:cNvPr>
          <p:cNvSpPr txBox="1"/>
          <p:nvPr/>
        </p:nvSpPr>
        <p:spPr>
          <a:xfrm>
            <a:off x="5369685" y="1942459"/>
            <a:ext cx="626161" cy="307777"/>
          </a:xfrm>
          <a:prstGeom prst="rect">
            <a:avLst/>
          </a:prstGeom>
          <a:noFill/>
        </p:spPr>
        <p:txBody>
          <a:bodyPr wrap="square" rtlCol="0">
            <a:spAutoFit/>
          </a:bodyPr>
          <a:lstStyle/>
          <a:p>
            <a:pPr algn="ctr"/>
            <a:r>
              <a:rPr lang="en-US" sz="700" dirty="0"/>
              <a:t>No light loss</a:t>
            </a:r>
          </a:p>
        </p:txBody>
      </p:sp>
      <p:sp>
        <p:nvSpPr>
          <p:cNvPr id="22" name="TextBox 21">
            <a:extLst>
              <a:ext uri="{FF2B5EF4-FFF2-40B4-BE49-F238E27FC236}">
                <a16:creationId xmlns:a16="http://schemas.microsoft.com/office/drawing/2014/main" id="{D26BC917-3E27-466C-8A0C-4399266CEF97}"/>
              </a:ext>
            </a:extLst>
          </p:cNvPr>
          <p:cNvSpPr txBox="1"/>
          <p:nvPr/>
        </p:nvSpPr>
        <p:spPr>
          <a:xfrm>
            <a:off x="5562108" y="3035301"/>
            <a:ext cx="880533" cy="230832"/>
          </a:xfrm>
          <a:prstGeom prst="rect">
            <a:avLst/>
          </a:prstGeom>
          <a:noFill/>
        </p:spPr>
        <p:txBody>
          <a:bodyPr wrap="square" rtlCol="0">
            <a:spAutoFit/>
          </a:bodyPr>
          <a:lstStyle/>
          <a:p>
            <a:r>
              <a:rPr lang="en-US" sz="900" dirty="0"/>
              <a:t>DMD</a:t>
            </a:r>
          </a:p>
        </p:txBody>
      </p:sp>
    </p:spTree>
    <p:extLst>
      <p:ext uri="{BB962C8B-B14F-4D97-AF65-F5344CB8AC3E}">
        <p14:creationId xmlns:p14="http://schemas.microsoft.com/office/powerpoint/2010/main" val="12770176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Bottom vs side vs diagonal illumination</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C52F08-588C-488E-A5AB-DF69250DE862}" type="slidenum">
              <a:rPr kumimoji="0" lang="en-US" sz="7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7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479" y="634346"/>
            <a:ext cx="6749839" cy="3772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1">
            <a:extLst>
              <a:ext uri="{FF2B5EF4-FFF2-40B4-BE49-F238E27FC236}">
                <a16:creationId xmlns:a16="http://schemas.microsoft.com/office/drawing/2014/main" id="{73F88DC6-F7B4-4B7F-8011-6C7300554960}"/>
              </a:ext>
            </a:extLst>
          </p:cNvPr>
          <p:cNvGrpSpPr/>
          <p:nvPr/>
        </p:nvGrpSpPr>
        <p:grpSpPr>
          <a:xfrm>
            <a:off x="2388704" y="990600"/>
            <a:ext cx="1169505" cy="1126435"/>
            <a:chOff x="2388704" y="990600"/>
            <a:chExt cx="1169505" cy="1126435"/>
          </a:xfrm>
        </p:grpSpPr>
        <p:sp>
          <p:nvSpPr>
            <p:cNvPr id="11" name="Rectangle 10">
              <a:extLst>
                <a:ext uri="{FF2B5EF4-FFF2-40B4-BE49-F238E27FC236}">
                  <a16:creationId xmlns:a16="http://schemas.microsoft.com/office/drawing/2014/main" id="{906E1295-9B0C-4A5B-B785-D5CCF5D3C456}"/>
                </a:ext>
              </a:extLst>
            </p:cNvPr>
            <p:cNvSpPr/>
            <p:nvPr/>
          </p:nvSpPr>
          <p:spPr>
            <a:xfrm>
              <a:off x="2388704" y="990600"/>
              <a:ext cx="1169505" cy="1126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2BDFFE6A-6749-4310-920B-75F856B1F6E5}"/>
                </a:ext>
              </a:extLst>
            </p:cNvPr>
            <p:cNvSpPr/>
            <p:nvPr/>
          </p:nvSpPr>
          <p:spPr>
            <a:xfrm rot="18939834">
              <a:off x="2529889" y="1304802"/>
              <a:ext cx="893928" cy="54244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5">
              <a:extLst>
                <a:ext uri="{FF2B5EF4-FFF2-40B4-BE49-F238E27FC236}">
                  <a16:creationId xmlns:a16="http://schemas.microsoft.com/office/drawing/2014/main" id="{B4896989-A834-471D-A088-BB7B11BED65A}"/>
                </a:ext>
              </a:extLst>
            </p:cNvPr>
            <p:cNvSpPr/>
            <p:nvPr/>
          </p:nvSpPr>
          <p:spPr>
            <a:xfrm rot="18939834">
              <a:off x="2656614" y="1609855"/>
              <a:ext cx="162627" cy="16152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7" name="Straight Connector 6">
              <a:extLst>
                <a:ext uri="{FF2B5EF4-FFF2-40B4-BE49-F238E27FC236}">
                  <a16:creationId xmlns:a16="http://schemas.microsoft.com/office/drawing/2014/main" id="{CE0B62F5-CD3D-4420-ABA0-CDA45FE48E46}"/>
                </a:ext>
              </a:extLst>
            </p:cNvPr>
            <p:cNvCxnSpPr>
              <a:cxnSpLocks/>
            </p:cNvCxnSpPr>
            <p:nvPr/>
          </p:nvCxnSpPr>
          <p:spPr>
            <a:xfrm flipH="1">
              <a:off x="2743200" y="1524000"/>
              <a:ext cx="1" cy="33793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sp>
          <p:nvSpPr>
            <p:cNvPr id="10" name="Arrow: Curved Down 9">
              <a:extLst>
                <a:ext uri="{FF2B5EF4-FFF2-40B4-BE49-F238E27FC236}">
                  <a16:creationId xmlns:a16="http://schemas.microsoft.com/office/drawing/2014/main" id="{B56A9BD2-E2A3-4D4A-9D37-1582258A37E0}"/>
                </a:ext>
              </a:extLst>
            </p:cNvPr>
            <p:cNvSpPr/>
            <p:nvPr/>
          </p:nvSpPr>
          <p:spPr>
            <a:xfrm rot="10504948" flipH="1">
              <a:off x="2655404" y="1803661"/>
              <a:ext cx="219735" cy="119932"/>
            </a:xfrm>
            <a:prstGeom prst="curvedDownArrow">
              <a:avLst>
                <a:gd name="adj1" fmla="val 30242"/>
                <a:gd name="adj2" fmla="val 85292"/>
                <a:gd name="adj3" fmla="val 25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14136307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CD3EE-D355-4733-8BD7-A6961C2AF6CE}"/>
              </a:ext>
            </a:extLst>
          </p:cNvPr>
          <p:cNvSpPr>
            <a:spLocks noGrp="1"/>
          </p:cNvSpPr>
          <p:nvPr>
            <p:ph type="title"/>
          </p:nvPr>
        </p:nvSpPr>
        <p:spPr/>
        <p:txBody>
          <a:bodyPr/>
          <a:lstStyle/>
          <a:p>
            <a:r>
              <a:rPr lang="en-US" dirty="0"/>
              <a:t>Relay Design Example (tunnel-based)</a:t>
            </a:r>
          </a:p>
        </p:txBody>
      </p:sp>
      <p:sp>
        <p:nvSpPr>
          <p:cNvPr id="4" name="Slide Number Placeholder 3">
            <a:extLst>
              <a:ext uri="{FF2B5EF4-FFF2-40B4-BE49-F238E27FC236}">
                <a16:creationId xmlns:a16="http://schemas.microsoft.com/office/drawing/2014/main" id="{12290355-A790-49F6-B049-0E274CDA6E8D}"/>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B97888F-6AF7-4263-B69D-592D8C33BAC7}" type="slidenum">
              <a:rPr kumimoji="0" lang="en-US" sz="7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7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54" name="Picture 2">
            <a:extLst>
              <a:ext uri="{FF2B5EF4-FFF2-40B4-BE49-F238E27FC236}">
                <a16:creationId xmlns:a16="http://schemas.microsoft.com/office/drawing/2014/main" id="{3AA6AE83-D16C-41DD-A4CC-16C14399FC85}"/>
              </a:ext>
            </a:extLst>
          </p:cNvPr>
          <p:cNvPicPr>
            <a:picLocks noChangeArrowheads="1"/>
          </p:cNvPicPr>
          <p:nvPr/>
        </p:nvPicPr>
        <p:blipFill rotWithShape="1">
          <a:blip r:embed="rId2">
            <a:extLst>
              <a:ext uri="{28A0092B-C50C-407E-A947-70E740481C1C}">
                <a14:useLocalDpi xmlns:a14="http://schemas.microsoft.com/office/drawing/2010/main" val="0"/>
              </a:ext>
            </a:extLst>
          </a:blip>
          <a:srcRect/>
          <a:stretch/>
        </p:blipFill>
        <p:spPr bwMode="auto">
          <a:xfrm flipH="1">
            <a:off x="1406779" y="893148"/>
            <a:ext cx="6108192" cy="3456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 name="TextBox 54">
            <a:extLst>
              <a:ext uri="{FF2B5EF4-FFF2-40B4-BE49-F238E27FC236}">
                <a16:creationId xmlns:a16="http://schemas.microsoft.com/office/drawing/2014/main" id="{1CF103B3-C649-46BF-8914-A7FE7EFB3B8C}"/>
              </a:ext>
            </a:extLst>
          </p:cNvPr>
          <p:cNvSpPr txBox="1"/>
          <p:nvPr/>
        </p:nvSpPr>
        <p:spPr>
          <a:xfrm>
            <a:off x="1352909" y="1080945"/>
            <a:ext cx="2374503" cy="57708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1" i="1" u="none" strike="noStrike" kern="1200" cap="none" spc="0" normalizeH="0" baseline="0" noProof="0" dirty="0">
                <a:ln>
                  <a:noFill/>
                </a:ln>
                <a:solidFill>
                  <a:srgbClr val="FFFFFF"/>
                </a:solidFill>
                <a:effectLst/>
                <a:uLnTx/>
                <a:uFillTx/>
                <a:latin typeface="Arial" charset="0"/>
                <a:ea typeface="+mn-ea"/>
                <a:cs typeface="+mn-cs"/>
              </a:rPr>
              <a:t>Typical Tunnel to DMD relay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50" b="1" i="1"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1" i="1" u="none" strike="noStrike" kern="1200" cap="none" spc="0" normalizeH="0" baseline="0" noProof="0" dirty="0">
                <a:ln>
                  <a:noFill/>
                </a:ln>
                <a:solidFill>
                  <a:srgbClr val="FFFFFF"/>
                </a:solidFill>
                <a:effectLst/>
                <a:uLnTx/>
                <a:uFillTx/>
                <a:latin typeface="Arial" charset="0"/>
                <a:ea typeface="+mn-ea"/>
                <a:cs typeface="+mn-cs"/>
              </a:rPr>
              <a:t>(Bottom Illumination shown)</a:t>
            </a:r>
          </a:p>
        </p:txBody>
      </p:sp>
      <p:sp>
        <p:nvSpPr>
          <p:cNvPr id="57" name="TextBox 56">
            <a:extLst>
              <a:ext uri="{FF2B5EF4-FFF2-40B4-BE49-F238E27FC236}">
                <a16:creationId xmlns:a16="http://schemas.microsoft.com/office/drawing/2014/main" id="{61A93B64-D2BF-4E2C-8B5B-7C40E5944884}"/>
              </a:ext>
            </a:extLst>
          </p:cNvPr>
          <p:cNvSpPr txBox="1"/>
          <p:nvPr/>
        </p:nvSpPr>
        <p:spPr>
          <a:xfrm>
            <a:off x="7622711" y="2994478"/>
            <a:ext cx="1178392"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Lens may need to be truncated if interfering with DMD package</a:t>
            </a:r>
          </a:p>
        </p:txBody>
      </p:sp>
      <p:sp>
        <p:nvSpPr>
          <p:cNvPr id="58" name="TextBox 57">
            <a:extLst>
              <a:ext uri="{FF2B5EF4-FFF2-40B4-BE49-F238E27FC236}">
                <a16:creationId xmlns:a16="http://schemas.microsoft.com/office/drawing/2014/main" id="{4B0D6054-C01F-4BA0-B3E1-AE15D5A77B7B}"/>
              </a:ext>
            </a:extLst>
          </p:cNvPr>
          <p:cNvSpPr txBox="1"/>
          <p:nvPr/>
        </p:nvSpPr>
        <p:spPr>
          <a:xfrm>
            <a:off x="7091106" y="1861410"/>
            <a:ext cx="531605"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DMD</a:t>
            </a:r>
          </a:p>
        </p:txBody>
      </p:sp>
      <p:sp>
        <p:nvSpPr>
          <p:cNvPr id="59" name="TextBox 58">
            <a:extLst>
              <a:ext uri="{FF2B5EF4-FFF2-40B4-BE49-F238E27FC236}">
                <a16:creationId xmlns:a16="http://schemas.microsoft.com/office/drawing/2014/main" id="{E4DFCAC1-E2FD-410C-9993-7E2905A2E85E}"/>
              </a:ext>
            </a:extLst>
          </p:cNvPr>
          <p:cNvSpPr txBox="1"/>
          <p:nvPr/>
        </p:nvSpPr>
        <p:spPr>
          <a:xfrm>
            <a:off x="3758113" y="4159681"/>
            <a:ext cx="1788161"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Optional doublet for color correction in illumination</a:t>
            </a:r>
          </a:p>
        </p:txBody>
      </p:sp>
      <p:cxnSp>
        <p:nvCxnSpPr>
          <p:cNvPr id="60" name="Straight Arrow Connector 59">
            <a:extLst>
              <a:ext uri="{FF2B5EF4-FFF2-40B4-BE49-F238E27FC236}">
                <a16:creationId xmlns:a16="http://schemas.microsoft.com/office/drawing/2014/main" id="{4EF3BDDB-FF2D-4FF3-BA91-0F6E1B6223B2}"/>
              </a:ext>
            </a:extLst>
          </p:cNvPr>
          <p:cNvCxnSpPr>
            <a:cxnSpLocks/>
          </p:cNvCxnSpPr>
          <p:nvPr/>
        </p:nvCxnSpPr>
        <p:spPr>
          <a:xfrm flipV="1">
            <a:off x="4512825" y="4008083"/>
            <a:ext cx="278735" cy="181837"/>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12ECFB2B-094D-40A5-BCE3-C826FAB2B4BD}"/>
              </a:ext>
            </a:extLst>
          </p:cNvPr>
          <p:cNvSpPr txBox="1"/>
          <p:nvPr/>
        </p:nvSpPr>
        <p:spPr>
          <a:xfrm>
            <a:off x="7553682" y="2457997"/>
            <a:ext cx="1178392"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TIR prism can be low index (N-BK7)</a:t>
            </a:r>
          </a:p>
        </p:txBody>
      </p:sp>
      <p:cxnSp>
        <p:nvCxnSpPr>
          <p:cNvPr id="62" name="Straight Arrow Connector 61">
            <a:extLst>
              <a:ext uri="{FF2B5EF4-FFF2-40B4-BE49-F238E27FC236}">
                <a16:creationId xmlns:a16="http://schemas.microsoft.com/office/drawing/2014/main" id="{79D772AA-E94E-4CE2-B510-8DCFF3078838}"/>
              </a:ext>
            </a:extLst>
          </p:cNvPr>
          <p:cNvCxnSpPr>
            <a:cxnSpLocks/>
          </p:cNvCxnSpPr>
          <p:nvPr/>
        </p:nvCxnSpPr>
        <p:spPr>
          <a:xfrm flipH="1">
            <a:off x="6760029" y="1401275"/>
            <a:ext cx="808812" cy="339152"/>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EBB160C2-C0F7-4805-9CC8-9A596A276823}"/>
              </a:ext>
            </a:extLst>
          </p:cNvPr>
          <p:cNvSpPr txBox="1"/>
          <p:nvPr/>
        </p:nvSpPr>
        <p:spPr>
          <a:xfrm>
            <a:off x="7514971" y="1085306"/>
            <a:ext cx="1231552"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Design angle to meet TIR condition for all fields + some tolerance</a:t>
            </a:r>
          </a:p>
        </p:txBody>
      </p:sp>
      <p:sp>
        <p:nvSpPr>
          <p:cNvPr id="64" name="TextBox 63">
            <a:extLst>
              <a:ext uri="{FF2B5EF4-FFF2-40B4-BE49-F238E27FC236}">
                <a16:creationId xmlns:a16="http://schemas.microsoft.com/office/drawing/2014/main" id="{34D9E236-7867-4C8F-9F8A-F79E2CA4AEA6}"/>
              </a:ext>
            </a:extLst>
          </p:cNvPr>
          <p:cNvSpPr txBox="1"/>
          <p:nvPr/>
        </p:nvSpPr>
        <p:spPr>
          <a:xfrm>
            <a:off x="4719003" y="2593398"/>
            <a:ext cx="75310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Typically Aspheres</a:t>
            </a:r>
          </a:p>
        </p:txBody>
      </p:sp>
      <p:cxnSp>
        <p:nvCxnSpPr>
          <p:cNvPr id="65" name="Straight Arrow Connector 64">
            <a:extLst>
              <a:ext uri="{FF2B5EF4-FFF2-40B4-BE49-F238E27FC236}">
                <a16:creationId xmlns:a16="http://schemas.microsoft.com/office/drawing/2014/main" id="{31E15720-1B17-49EF-915E-F568D9724DE6}"/>
              </a:ext>
            </a:extLst>
          </p:cNvPr>
          <p:cNvCxnSpPr>
            <a:cxnSpLocks/>
          </p:cNvCxnSpPr>
          <p:nvPr/>
        </p:nvCxnSpPr>
        <p:spPr>
          <a:xfrm flipH="1">
            <a:off x="3868997" y="2844225"/>
            <a:ext cx="850006" cy="221418"/>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9550D87C-40BE-42E1-A4D0-EA284DEEA733}"/>
              </a:ext>
            </a:extLst>
          </p:cNvPr>
          <p:cNvCxnSpPr>
            <a:cxnSpLocks/>
          </p:cNvCxnSpPr>
          <p:nvPr/>
        </p:nvCxnSpPr>
        <p:spPr>
          <a:xfrm>
            <a:off x="5359838" y="2774058"/>
            <a:ext cx="618707" cy="111409"/>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61F2BFA3-F698-4179-A918-AAED1987186C}"/>
              </a:ext>
            </a:extLst>
          </p:cNvPr>
          <p:cNvSpPr txBox="1"/>
          <p:nvPr/>
        </p:nvSpPr>
        <p:spPr>
          <a:xfrm>
            <a:off x="7438190" y="479530"/>
            <a:ext cx="1278720" cy="5078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Angled 90°+ to allow off-state light to escape prism</a:t>
            </a:r>
          </a:p>
        </p:txBody>
      </p:sp>
      <p:cxnSp>
        <p:nvCxnSpPr>
          <p:cNvPr id="68" name="Straight Arrow Connector 67">
            <a:extLst>
              <a:ext uri="{FF2B5EF4-FFF2-40B4-BE49-F238E27FC236}">
                <a16:creationId xmlns:a16="http://schemas.microsoft.com/office/drawing/2014/main" id="{CBF6673F-D702-446D-9365-51C7609C51E6}"/>
              </a:ext>
            </a:extLst>
          </p:cNvPr>
          <p:cNvCxnSpPr>
            <a:cxnSpLocks/>
            <a:stCxn id="61" idx="1"/>
          </p:cNvCxnSpPr>
          <p:nvPr/>
        </p:nvCxnSpPr>
        <p:spPr>
          <a:xfrm flipH="1" flipV="1">
            <a:off x="6896100" y="2457997"/>
            <a:ext cx="657582" cy="184666"/>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7CC502D4-E8A3-4CC8-B850-7D4DDEC4097D}"/>
              </a:ext>
            </a:extLst>
          </p:cNvPr>
          <p:cNvCxnSpPr>
            <a:cxnSpLocks/>
          </p:cNvCxnSpPr>
          <p:nvPr/>
        </p:nvCxnSpPr>
        <p:spPr>
          <a:xfrm flipH="1">
            <a:off x="6760029" y="825325"/>
            <a:ext cx="862682" cy="655776"/>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2D29AE5E-8AB4-43F4-8DBB-E33AFD0CCE2F}"/>
              </a:ext>
            </a:extLst>
          </p:cNvPr>
          <p:cNvSpPr txBox="1"/>
          <p:nvPr/>
        </p:nvSpPr>
        <p:spPr>
          <a:xfrm>
            <a:off x="4050127" y="1986781"/>
            <a:ext cx="1482866" cy="5078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Thickness of 2</a:t>
            </a:r>
            <a:r>
              <a:rPr kumimoji="0" lang="en-US" sz="900" b="0" i="0" u="none" strike="noStrike" kern="1200" cap="none" spc="0" normalizeH="0" baseline="30000" noProof="0" dirty="0">
                <a:ln>
                  <a:noFill/>
                </a:ln>
                <a:solidFill>
                  <a:srgbClr val="000000"/>
                </a:solidFill>
                <a:effectLst/>
                <a:uLnTx/>
                <a:uFillTx/>
                <a:latin typeface="Arial" charset="0"/>
                <a:ea typeface="+mn-ea"/>
                <a:cs typeface="+mn-cs"/>
              </a:rPr>
              <a:t>nd</a:t>
            </a:r>
            <a:r>
              <a:rPr kumimoji="0" lang="en-US" sz="900" b="0" i="0" u="none" strike="noStrike" kern="1200" cap="none" spc="0" normalizeH="0" baseline="0" noProof="0" dirty="0">
                <a:ln>
                  <a:noFill/>
                </a:ln>
                <a:solidFill>
                  <a:srgbClr val="000000"/>
                </a:solidFill>
                <a:effectLst/>
                <a:uLnTx/>
                <a:uFillTx/>
                <a:latin typeface="Arial" charset="0"/>
                <a:ea typeface="+mn-ea"/>
                <a:cs typeface="+mn-cs"/>
              </a:rPr>
              <a:t> prism enough to clear on-state bundle</a:t>
            </a:r>
          </a:p>
        </p:txBody>
      </p:sp>
      <p:cxnSp>
        <p:nvCxnSpPr>
          <p:cNvPr id="71" name="Straight Arrow Connector 70">
            <a:extLst>
              <a:ext uri="{FF2B5EF4-FFF2-40B4-BE49-F238E27FC236}">
                <a16:creationId xmlns:a16="http://schemas.microsoft.com/office/drawing/2014/main" id="{5D3F82D0-46DD-405F-82D4-62E161BAFCE7}"/>
              </a:ext>
            </a:extLst>
          </p:cNvPr>
          <p:cNvCxnSpPr>
            <a:cxnSpLocks/>
          </p:cNvCxnSpPr>
          <p:nvPr/>
        </p:nvCxnSpPr>
        <p:spPr>
          <a:xfrm>
            <a:off x="5412644" y="2320038"/>
            <a:ext cx="878305" cy="61800"/>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22A48C96-A215-4518-9691-B00D3553D187}"/>
              </a:ext>
            </a:extLst>
          </p:cNvPr>
          <p:cNvSpPr txBox="1"/>
          <p:nvPr/>
        </p:nvSpPr>
        <p:spPr>
          <a:xfrm>
            <a:off x="2096583" y="3525393"/>
            <a:ext cx="682227"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Tunnel</a:t>
            </a:r>
          </a:p>
        </p:txBody>
      </p:sp>
      <p:sp>
        <p:nvSpPr>
          <p:cNvPr id="74" name="TextBox 73">
            <a:extLst>
              <a:ext uri="{FF2B5EF4-FFF2-40B4-BE49-F238E27FC236}">
                <a16:creationId xmlns:a16="http://schemas.microsoft.com/office/drawing/2014/main" id="{90AC2469-A3C1-4497-A0C5-61BCF412C2C0}"/>
              </a:ext>
            </a:extLst>
          </p:cNvPr>
          <p:cNvSpPr txBox="1"/>
          <p:nvPr/>
        </p:nvSpPr>
        <p:spPr>
          <a:xfrm>
            <a:off x="6290949" y="3912425"/>
            <a:ext cx="75310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Fold mirror (optional)</a:t>
            </a:r>
          </a:p>
        </p:txBody>
      </p:sp>
      <p:sp>
        <p:nvSpPr>
          <p:cNvPr id="75" name="TextBox 74">
            <a:extLst>
              <a:ext uri="{FF2B5EF4-FFF2-40B4-BE49-F238E27FC236}">
                <a16:creationId xmlns:a16="http://schemas.microsoft.com/office/drawing/2014/main" id="{2B63C612-2F16-4411-80EE-8E9062E6C8F3}"/>
              </a:ext>
            </a:extLst>
          </p:cNvPr>
          <p:cNvSpPr txBox="1"/>
          <p:nvPr/>
        </p:nvSpPr>
        <p:spPr>
          <a:xfrm>
            <a:off x="1397219" y="2505884"/>
            <a:ext cx="2021357" cy="92333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Tunnel output (x &amp; y dimensions + light cone F/#) matches input if straight tunnel. Typical input cone ±26°-30°. If tapered, must calculate cone angle based on Etendue conservation.</a:t>
            </a:r>
          </a:p>
        </p:txBody>
      </p:sp>
      <p:cxnSp>
        <p:nvCxnSpPr>
          <p:cNvPr id="27" name="Straight Arrow Connector 26">
            <a:extLst>
              <a:ext uri="{FF2B5EF4-FFF2-40B4-BE49-F238E27FC236}">
                <a16:creationId xmlns:a16="http://schemas.microsoft.com/office/drawing/2014/main" id="{0F131F4E-1C06-4A3A-A42C-A9EAB4B0FCDA}"/>
              </a:ext>
            </a:extLst>
          </p:cNvPr>
          <p:cNvCxnSpPr>
            <a:cxnSpLocks/>
          </p:cNvCxnSpPr>
          <p:nvPr/>
        </p:nvCxnSpPr>
        <p:spPr>
          <a:xfrm flipH="1" flipV="1">
            <a:off x="7103687" y="2816761"/>
            <a:ext cx="465154" cy="290371"/>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745D844-B07B-40C3-8B39-FA5ED861A4FC}"/>
              </a:ext>
            </a:extLst>
          </p:cNvPr>
          <p:cNvCxnSpPr>
            <a:cxnSpLocks/>
          </p:cNvCxnSpPr>
          <p:nvPr/>
        </p:nvCxnSpPr>
        <p:spPr>
          <a:xfrm>
            <a:off x="1066796" y="3525393"/>
            <a:ext cx="4572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45FB14E-25D6-4DAC-8BF8-2949DEF9904D}"/>
              </a:ext>
            </a:extLst>
          </p:cNvPr>
          <p:cNvSpPr txBox="1"/>
          <p:nvPr/>
        </p:nvSpPr>
        <p:spPr>
          <a:xfrm>
            <a:off x="21771" y="3317643"/>
            <a:ext cx="1123812"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Illuminator input</a:t>
            </a:r>
          </a:p>
        </p:txBody>
      </p:sp>
      <p:cxnSp>
        <p:nvCxnSpPr>
          <p:cNvPr id="44" name="Straight Arrow Connector 43">
            <a:extLst>
              <a:ext uri="{FF2B5EF4-FFF2-40B4-BE49-F238E27FC236}">
                <a16:creationId xmlns:a16="http://schemas.microsoft.com/office/drawing/2014/main" id="{D8EA5B3B-F29A-433A-AA38-9A108F7A1AEC}"/>
              </a:ext>
            </a:extLst>
          </p:cNvPr>
          <p:cNvCxnSpPr>
            <a:cxnSpLocks/>
          </p:cNvCxnSpPr>
          <p:nvPr/>
        </p:nvCxnSpPr>
        <p:spPr>
          <a:xfrm>
            <a:off x="3065544" y="3230281"/>
            <a:ext cx="135585" cy="208208"/>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C4D8CA6-FDED-43BA-8ADF-B7B245EBF6E2}"/>
              </a:ext>
            </a:extLst>
          </p:cNvPr>
          <p:cNvCxnSpPr>
            <a:cxnSpLocks/>
          </p:cNvCxnSpPr>
          <p:nvPr/>
        </p:nvCxnSpPr>
        <p:spPr>
          <a:xfrm flipH="1" flipV="1">
            <a:off x="5094588" y="3948151"/>
            <a:ext cx="145973" cy="148940"/>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9F02125-29E4-44A0-B4A1-BAA93E990B7E}"/>
              </a:ext>
            </a:extLst>
          </p:cNvPr>
          <p:cNvSpPr txBox="1"/>
          <p:nvPr/>
        </p:nvSpPr>
        <p:spPr>
          <a:xfrm>
            <a:off x="5046977" y="4008083"/>
            <a:ext cx="992390" cy="369332"/>
          </a:xfrm>
          <a:prstGeom prst="rect">
            <a:avLst/>
          </a:prstGeom>
          <a:noFill/>
        </p:spPr>
        <p:txBody>
          <a:bodyPr wrap="square" rtlCol="0">
            <a:spAutoFit/>
          </a:bodyPr>
          <a:lstStyle>
            <a:defPPr>
              <a:defRPr lang="en-US"/>
            </a:defPPr>
            <a:lvl1pPr>
              <a:defRPr sz="900"/>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Illumination aperture</a:t>
            </a:r>
          </a:p>
        </p:txBody>
      </p:sp>
      <p:cxnSp>
        <p:nvCxnSpPr>
          <p:cNvPr id="5" name="Straight Connector 4">
            <a:extLst>
              <a:ext uri="{FF2B5EF4-FFF2-40B4-BE49-F238E27FC236}">
                <a16:creationId xmlns:a16="http://schemas.microsoft.com/office/drawing/2014/main" id="{AE2A5CB1-FAFB-4FC6-BC6F-3F81E256D71F}"/>
              </a:ext>
            </a:extLst>
          </p:cNvPr>
          <p:cNvCxnSpPr/>
          <p:nvPr/>
        </p:nvCxnSpPr>
        <p:spPr>
          <a:xfrm>
            <a:off x="5052756" y="3107132"/>
            <a:ext cx="16679" cy="8052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4264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CD3EE-D355-4733-8BD7-A6961C2AF6CE}"/>
              </a:ext>
            </a:extLst>
          </p:cNvPr>
          <p:cNvSpPr>
            <a:spLocks noGrp="1"/>
          </p:cNvSpPr>
          <p:nvPr>
            <p:ph type="title"/>
          </p:nvPr>
        </p:nvSpPr>
        <p:spPr/>
        <p:txBody>
          <a:bodyPr/>
          <a:lstStyle/>
          <a:p>
            <a:r>
              <a:rPr lang="en-US" dirty="0"/>
              <a:t>Relay Design Example (Fly’s eye array - based)</a:t>
            </a:r>
          </a:p>
        </p:txBody>
      </p:sp>
      <p:sp>
        <p:nvSpPr>
          <p:cNvPr id="4" name="Slide Number Placeholder 3">
            <a:extLst>
              <a:ext uri="{FF2B5EF4-FFF2-40B4-BE49-F238E27FC236}">
                <a16:creationId xmlns:a16="http://schemas.microsoft.com/office/drawing/2014/main" id="{12290355-A790-49F6-B049-0E274CDA6E8D}"/>
              </a:ext>
            </a:extLst>
          </p:cNvPr>
          <p:cNvSpPr>
            <a:spLocks noGrp="1"/>
          </p:cNvSpPr>
          <p:nvPr>
            <p:ph type="sldNum" sz="quarter" idx="10"/>
          </p:nvPr>
        </p:nvSpPr>
        <p:spPr/>
        <p:txBody>
          <a:bodyPr/>
          <a:lstStyle/>
          <a:p>
            <a:pPr>
              <a:defRPr/>
            </a:pPr>
            <a:fld id="{2B97888F-6AF7-4263-B69D-592D8C33BAC7}" type="slidenum">
              <a:rPr lang="en-US" smtClean="0"/>
              <a:pPr>
                <a:defRPr/>
              </a:pPr>
              <a:t>55</a:t>
            </a:fld>
            <a:endParaRPr lang="en-US"/>
          </a:p>
        </p:txBody>
      </p:sp>
      <p:grpSp>
        <p:nvGrpSpPr>
          <p:cNvPr id="16" name="Group 15">
            <a:extLst>
              <a:ext uri="{FF2B5EF4-FFF2-40B4-BE49-F238E27FC236}">
                <a16:creationId xmlns:a16="http://schemas.microsoft.com/office/drawing/2014/main" id="{107797BA-771A-4E2C-AF32-0ECB03D2312F}"/>
              </a:ext>
            </a:extLst>
          </p:cNvPr>
          <p:cNvGrpSpPr/>
          <p:nvPr/>
        </p:nvGrpSpPr>
        <p:grpSpPr>
          <a:xfrm>
            <a:off x="394571" y="964030"/>
            <a:ext cx="5956126" cy="3623063"/>
            <a:chOff x="1340286" y="1014134"/>
            <a:chExt cx="5956126" cy="3623063"/>
          </a:xfrm>
        </p:grpSpPr>
        <p:pic>
          <p:nvPicPr>
            <p:cNvPr id="3" name="Picture 2">
              <a:extLst>
                <a:ext uri="{FF2B5EF4-FFF2-40B4-BE49-F238E27FC236}">
                  <a16:creationId xmlns:a16="http://schemas.microsoft.com/office/drawing/2014/main" id="{1014B9E7-AF6D-4C92-AF8A-1CD7476A33EE}"/>
                </a:ext>
              </a:extLst>
            </p:cNvPr>
            <p:cNvPicPr>
              <a:picLocks noChangeAspect="1"/>
            </p:cNvPicPr>
            <p:nvPr/>
          </p:nvPicPr>
          <p:blipFill rotWithShape="1">
            <a:blip r:embed="rId2">
              <a:extLst>
                <a:ext uri="{28A0092B-C50C-407E-A947-70E740481C1C}">
                  <a14:useLocalDpi xmlns:a14="http://schemas.microsoft.com/office/drawing/2010/main" val="0"/>
                </a:ext>
              </a:extLst>
            </a:blip>
            <a:srcRect l="-490"/>
            <a:stretch/>
          </p:blipFill>
          <p:spPr>
            <a:xfrm>
              <a:off x="1340286" y="1014134"/>
              <a:ext cx="5956126" cy="3115232"/>
            </a:xfrm>
            <a:prstGeom prst="rect">
              <a:avLst/>
            </a:prstGeom>
          </p:spPr>
        </p:pic>
        <p:sp>
          <p:nvSpPr>
            <p:cNvPr id="30" name="TextBox 29">
              <a:extLst>
                <a:ext uri="{FF2B5EF4-FFF2-40B4-BE49-F238E27FC236}">
                  <a16:creationId xmlns:a16="http://schemas.microsoft.com/office/drawing/2014/main" id="{EFEA0753-15A4-42E7-9787-3870824C35A6}"/>
                </a:ext>
              </a:extLst>
            </p:cNvPr>
            <p:cNvSpPr txBox="1"/>
            <p:nvPr/>
          </p:nvSpPr>
          <p:spPr>
            <a:xfrm>
              <a:off x="1601805" y="3700758"/>
              <a:ext cx="682227" cy="369332"/>
            </a:xfrm>
            <a:prstGeom prst="rect">
              <a:avLst/>
            </a:prstGeom>
            <a:noFill/>
          </p:spPr>
          <p:txBody>
            <a:bodyPr wrap="square" rtlCol="0">
              <a:spAutoFit/>
            </a:bodyPr>
            <a:lstStyle/>
            <a:p>
              <a:r>
                <a:rPr lang="en-US" sz="900" dirty="0">
                  <a:solidFill>
                    <a:schemeClr val="bg1"/>
                  </a:solidFill>
                </a:rPr>
                <a:t>Fly’s eye plates</a:t>
              </a:r>
            </a:p>
          </p:txBody>
        </p:sp>
        <p:sp>
          <p:nvSpPr>
            <p:cNvPr id="31" name="TextBox 30">
              <a:extLst>
                <a:ext uri="{FF2B5EF4-FFF2-40B4-BE49-F238E27FC236}">
                  <a16:creationId xmlns:a16="http://schemas.microsoft.com/office/drawing/2014/main" id="{E74FD089-ABBA-4608-8704-26AB2D6BBDD7}"/>
                </a:ext>
              </a:extLst>
            </p:cNvPr>
            <p:cNvSpPr txBox="1"/>
            <p:nvPr/>
          </p:nvSpPr>
          <p:spPr>
            <a:xfrm>
              <a:off x="2756287" y="3183016"/>
              <a:ext cx="682227" cy="507831"/>
            </a:xfrm>
            <a:prstGeom prst="rect">
              <a:avLst/>
            </a:prstGeom>
            <a:noFill/>
          </p:spPr>
          <p:txBody>
            <a:bodyPr wrap="square" rtlCol="0">
              <a:spAutoFit/>
            </a:bodyPr>
            <a:lstStyle/>
            <a:p>
              <a:pPr algn="ctr"/>
              <a:r>
                <a:rPr lang="en-US" sz="900" dirty="0">
                  <a:solidFill>
                    <a:schemeClr val="bg1"/>
                  </a:solidFill>
                </a:rPr>
                <a:t>Optional space for fold</a:t>
              </a:r>
            </a:p>
          </p:txBody>
        </p:sp>
        <p:sp>
          <p:nvSpPr>
            <p:cNvPr id="32" name="TextBox 31">
              <a:extLst>
                <a:ext uri="{FF2B5EF4-FFF2-40B4-BE49-F238E27FC236}">
                  <a16:creationId xmlns:a16="http://schemas.microsoft.com/office/drawing/2014/main" id="{CCB48C94-8987-461B-9EA9-DA984257B098}"/>
                </a:ext>
              </a:extLst>
            </p:cNvPr>
            <p:cNvSpPr txBox="1"/>
            <p:nvPr/>
          </p:nvSpPr>
          <p:spPr>
            <a:xfrm>
              <a:off x="4460875" y="2984687"/>
              <a:ext cx="682227" cy="507831"/>
            </a:xfrm>
            <a:prstGeom prst="rect">
              <a:avLst/>
            </a:prstGeom>
            <a:noFill/>
          </p:spPr>
          <p:txBody>
            <a:bodyPr wrap="square" rtlCol="0">
              <a:spAutoFit/>
            </a:bodyPr>
            <a:lstStyle/>
            <a:p>
              <a:pPr algn="ctr"/>
              <a:r>
                <a:rPr lang="en-US" sz="900" dirty="0">
                  <a:solidFill>
                    <a:schemeClr val="bg1"/>
                  </a:solidFill>
                </a:rPr>
                <a:t>Optional space for fold</a:t>
              </a:r>
            </a:p>
          </p:txBody>
        </p:sp>
        <p:sp>
          <p:nvSpPr>
            <p:cNvPr id="33" name="TextBox 32">
              <a:extLst>
                <a:ext uri="{FF2B5EF4-FFF2-40B4-BE49-F238E27FC236}">
                  <a16:creationId xmlns:a16="http://schemas.microsoft.com/office/drawing/2014/main" id="{C6FD025C-0DC0-4552-BC6E-583E7F798B0E}"/>
                </a:ext>
              </a:extLst>
            </p:cNvPr>
            <p:cNvSpPr txBox="1"/>
            <p:nvPr/>
          </p:nvSpPr>
          <p:spPr>
            <a:xfrm>
              <a:off x="6415355" y="2114023"/>
              <a:ext cx="829973" cy="507831"/>
            </a:xfrm>
            <a:prstGeom prst="rect">
              <a:avLst/>
            </a:prstGeom>
            <a:noFill/>
          </p:spPr>
          <p:txBody>
            <a:bodyPr wrap="square" rtlCol="0">
              <a:spAutoFit/>
            </a:bodyPr>
            <a:lstStyle/>
            <a:p>
              <a:pPr algn="ctr"/>
              <a:r>
                <a:rPr lang="en-US" sz="900" dirty="0">
                  <a:solidFill>
                    <a:schemeClr val="bg1"/>
                  </a:solidFill>
                </a:rPr>
                <a:t>TIR Bottom Prism shown</a:t>
              </a:r>
            </a:p>
          </p:txBody>
        </p:sp>
        <p:sp>
          <p:nvSpPr>
            <p:cNvPr id="34" name="TextBox 33">
              <a:extLst>
                <a:ext uri="{FF2B5EF4-FFF2-40B4-BE49-F238E27FC236}">
                  <a16:creationId xmlns:a16="http://schemas.microsoft.com/office/drawing/2014/main" id="{D6B30C34-8394-496A-BDFB-3C1B6F94396A}"/>
                </a:ext>
              </a:extLst>
            </p:cNvPr>
            <p:cNvSpPr txBox="1"/>
            <p:nvPr/>
          </p:nvSpPr>
          <p:spPr>
            <a:xfrm>
              <a:off x="6000368" y="3014168"/>
              <a:ext cx="829973" cy="230832"/>
            </a:xfrm>
            <a:prstGeom prst="rect">
              <a:avLst/>
            </a:prstGeom>
            <a:noFill/>
          </p:spPr>
          <p:txBody>
            <a:bodyPr wrap="square" rtlCol="0">
              <a:spAutoFit/>
            </a:bodyPr>
            <a:lstStyle/>
            <a:p>
              <a:pPr algn="ctr"/>
              <a:r>
                <a:rPr lang="en-US" sz="900" dirty="0">
                  <a:solidFill>
                    <a:schemeClr val="bg1"/>
                  </a:solidFill>
                </a:rPr>
                <a:t>DMD</a:t>
              </a:r>
            </a:p>
          </p:txBody>
        </p:sp>
        <p:sp>
          <p:nvSpPr>
            <p:cNvPr id="35" name="TextBox 34">
              <a:extLst>
                <a:ext uri="{FF2B5EF4-FFF2-40B4-BE49-F238E27FC236}">
                  <a16:creationId xmlns:a16="http://schemas.microsoft.com/office/drawing/2014/main" id="{BB8910C1-74FC-494C-8E64-22D40176647D}"/>
                </a:ext>
              </a:extLst>
            </p:cNvPr>
            <p:cNvSpPr txBox="1"/>
            <p:nvPr/>
          </p:nvSpPr>
          <p:spPr>
            <a:xfrm>
              <a:off x="3358019" y="1300239"/>
              <a:ext cx="960330" cy="230832"/>
            </a:xfrm>
            <a:prstGeom prst="rect">
              <a:avLst/>
            </a:prstGeom>
            <a:noFill/>
          </p:spPr>
          <p:txBody>
            <a:bodyPr wrap="square" rtlCol="0">
              <a:spAutoFit/>
            </a:bodyPr>
            <a:lstStyle/>
            <a:p>
              <a:pPr algn="ctr"/>
              <a:r>
                <a:rPr lang="en-US" sz="900" dirty="0">
                  <a:solidFill>
                    <a:schemeClr val="bg1"/>
                  </a:solidFill>
                </a:rPr>
                <a:t>Relay lenses</a:t>
              </a:r>
            </a:p>
          </p:txBody>
        </p:sp>
        <p:cxnSp>
          <p:nvCxnSpPr>
            <p:cNvPr id="6" name="Straight Arrow Connector 5">
              <a:extLst>
                <a:ext uri="{FF2B5EF4-FFF2-40B4-BE49-F238E27FC236}">
                  <a16:creationId xmlns:a16="http://schemas.microsoft.com/office/drawing/2014/main" id="{983D6E08-1307-4F84-B509-2D7F6690D9AC}"/>
                </a:ext>
              </a:extLst>
            </p:cNvPr>
            <p:cNvCxnSpPr>
              <a:cxnSpLocks/>
            </p:cNvCxnSpPr>
            <p:nvPr/>
          </p:nvCxnSpPr>
          <p:spPr>
            <a:xfrm flipH="1">
              <a:off x="2210844" y="1531071"/>
              <a:ext cx="1627340" cy="67134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77C9B15C-CFD9-42CE-8A15-914DB590BE3B}"/>
                </a:ext>
              </a:extLst>
            </p:cNvPr>
            <p:cNvCxnSpPr>
              <a:cxnSpLocks/>
            </p:cNvCxnSpPr>
            <p:nvPr/>
          </p:nvCxnSpPr>
          <p:spPr>
            <a:xfrm>
              <a:off x="3838184" y="1531071"/>
              <a:ext cx="0" cy="23083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04345923-15E5-4292-B322-08A38FEC4A43}"/>
                </a:ext>
              </a:extLst>
            </p:cNvPr>
            <p:cNvCxnSpPr>
              <a:cxnSpLocks/>
            </p:cNvCxnSpPr>
            <p:nvPr/>
          </p:nvCxnSpPr>
          <p:spPr>
            <a:xfrm>
              <a:off x="3838184" y="1531071"/>
              <a:ext cx="1560534" cy="33567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AEA6DA1-83EF-401F-B7AD-C892CF8582D4}"/>
                </a:ext>
              </a:extLst>
            </p:cNvPr>
            <p:cNvSpPr txBox="1"/>
            <p:nvPr/>
          </p:nvSpPr>
          <p:spPr>
            <a:xfrm>
              <a:off x="5436521" y="3775423"/>
              <a:ext cx="1403563" cy="861774"/>
            </a:xfrm>
            <a:prstGeom prst="rect">
              <a:avLst/>
            </a:prstGeom>
            <a:noFill/>
          </p:spPr>
          <p:txBody>
            <a:bodyPr wrap="square" rtlCol="0">
              <a:spAutoFit/>
            </a:bodyPr>
            <a:lstStyle/>
            <a:p>
              <a:pPr algn="ctr"/>
              <a:r>
                <a:rPr lang="en-US" sz="1000" dirty="0"/>
                <a:t>Lens can be cemented to TIR prism input surface to reduce number of AR coated interfaces</a:t>
              </a:r>
            </a:p>
          </p:txBody>
        </p:sp>
        <p:cxnSp>
          <p:nvCxnSpPr>
            <p:cNvPr id="46" name="Straight Arrow Connector 45">
              <a:extLst>
                <a:ext uri="{FF2B5EF4-FFF2-40B4-BE49-F238E27FC236}">
                  <a16:creationId xmlns:a16="http://schemas.microsoft.com/office/drawing/2014/main" id="{B11A0512-61B3-4123-8F2A-D631D2CEEF23}"/>
                </a:ext>
              </a:extLst>
            </p:cNvPr>
            <p:cNvCxnSpPr>
              <a:cxnSpLocks/>
            </p:cNvCxnSpPr>
            <p:nvPr/>
          </p:nvCxnSpPr>
          <p:spPr>
            <a:xfrm flipH="1" flipV="1">
              <a:off x="5630450" y="2931090"/>
              <a:ext cx="269310" cy="8576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88DA6C32-DA02-4D71-AA4A-F98F44371782}"/>
              </a:ext>
            </a:extLst>
          </p:cNvPr>
          <p:cNvSpPr txBox="1"/>
          <p:nvPr/>
        </p:nvSpPr>
        <p:spPr>
          <a:xfrm>
            <a:off x="6413326" y="1465545"/>
            <a:ext cx="2730673" cy="1815882"/>
          </a:xfrm>
          <a:prstGeom prst="rect">
            <a:avLst/>
          </a:prstGeom>
          <a:noFill/>
        </p:spPr>
        <p:txBody>
          <a:bodyPr wrap="square" rtlCol="0">
            <a:spAutoFit/>
          </a:bodyPr>
          <a:lstStyle/>
          <a:p>
            <a:pPr marL="285750" indent="-285750">
              <a:buFont typeface="Arial" panose="020B0604020202020204" pitchFamily="34" charset="0"/>
              <a:buChar char="•"/>
            </a:pPr>
            <a:r>
              <a:rPr lang="en-US" sz="1400" dirty="0"/>
              <a:t>2-3 lens typical</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err="1"/>
              <a:t>Aspheres</a:t>
            </a:r>
            <a:r>
              <a:rPr lang="en-US" sz="1400" dirty="0"/>
              <a:t> optional</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Fly’s eye array (FEA) can be either 2 independent pieces or a single molded part</a:t>
            </a:r>
          </a:p>
          <a:p>
            <a:pPr marL="285750" indent="-285750">
              <a:buFont typeface="Arial" panose="020B0604020202020204" pitchFamily="34" charset="0"/>
              <a:buChar char="•"/>
            </a:pPr>
            <a:endParaRPr lang="en-US" sz="1400" dirty="0"/>
          </a:p>
        </p:txBody>
      </p:sp>
    </p:spTree>
    <p:extLst>
      <p:ext uri="{BB962C8B-B14F-4D97-AF65-F5344CB8AC3E}">
        <p14:creationId xmlns:p14="http://schemas.microsoft.com/office/powerpoint/2010/main" val="25691797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483F9-E2CD-4FA5-AC35-C68E09664E35}"/>
              </a:ext>
            </a:extLst>
          </p:cNvPr>
          <p:cNvSpPr>
            <a:spLocks noGrp="1"/>
          </p:cNvSpPr>
          <p:nvPr>
            <p:ph type="title"/>
          </p:nvPr>
        </p:nvSpPr>
        <p:spPr/>
        <p:txBody>
          <a:bodyPr/>
          <a:lstStyle/>
          <a:p>
            <a:r>
              <a:rPr lang="en-US" dirty="0"/>
              <a:t>Fly’s Eye Array Design Method / Tips</a:t>
            </a:r>
          </a:p>
        </p:txBody>
      </p:sp>
      <p:sp>
        <p:nvSpPr>
          <p:cNvPr id="3" name="Content Placeholder 2">
            <a:extLst>
              <a:ext uri="{FF2B5EF4-FFF2-40B4-BE49-F238E27FC236}">
                <a16:creationId xmlns:a16="http://schemas.microsoft.com/office/drawing/2014/main" id="{5171FC80-7111-4A60-B202-56F3F3E1D4EF}"/>
              </a:ext>
            </a:extLst>
          </p:cNvPr>
          <p:cNvSpPr>
            <a:spLocks noGrp="1"/>
          </p:cNvSpPr>
          <p:nvPr>
            <p:ph idx="1"/>
          </p:nvPr>
        </p:nvSpPr>
        <p:spPr>
          <a:xfrm>
            <a:off x="333378" y="786357"/>
            <a:ext cx="8590489" cy="3709449"/>
          </a:xfrm>
        </p:spPr>
        <p:txBody>
          <a:bodyPr/>
          <a:lstStyle/>
          <a:p>
            <a:r>
              <a:rPr lang="en-US" sz="1200" dirty="0">
                <a:cs typeface="Arial"/>
              </a:rPr>
              <a:t>FEA can be separate plates or 1 monolithic molded element</a:t>
            </a:r>
          </a:p>
          <a:p>
            <a:r>
              <a:rPr lang="en-US" sz="1200" dirty="0">
                <a:cs typeface="Arial"/>
              </a:rPr>
              <a:t>Glass recommended in high brightness applications due to flux density. Polycarbonate may be okay at lower lumen levels.</a:t>
            </a:r>
          </a:p>
          <a:p>
            <a:r>
              <a:rPr lang="en-US" sz="1200" dirty="0">
                <a:cs typeface="Arial"/>
              </a:rPr>
              <a:t>Illumination pupil size determined by system Etendue and collimator design (focal length)</a:t>
            </a:r>
          </a:p>
          <a:p>
            <a:r>
              <a:rPr lang="en-US" sz="1200" dirty="0">
                <a:cs typeface="Arial"/>
              </a:rPr>
              <a:t>Pupil Sampling: 10-12 lens array cells minimum along long dimension for good homogenization and DMD uniformity</a:t>
            </a:r>
          </a:p>
          <a:p>
            <a:r>
              <a:rPr lang="en-US" sz="1200" dirty="0">
                <a:cs typeface="Arial"/>
              </a:rPr>
              <a:t>Once cell size is determined, focal length can be calculated based on LED to FEA or FEA to DMD magnification</a:t>
            </a:r>
          </a:p>
          <a:p>
            <a:pPr lvl="1"/>
            <a:r>
              <a:rPr lang="en-US" sz="1100" dirty="0">
                <a:cs typeface="Arial"/>
              </a:rPr>
              <a:t>Design FEA based on focal length</a:t>
            </a:r>
          </a:p>
          <a:p>
            <a:pPr lvl="1"/>
            <a:r>
              <a:rPr lang="en-US" sz="1100" dirty="0">
                <a:cs typeface="Arial"/>
              </a:rPr>
              <a:t>Edge Thickness or form depends on manufacturing capability</a:t>
            </a:r>
          </a:p>
          <a:p>
            <a:endParaRPr lang="en-US" sz="1200" dirty="0"/>
          </a:p>
        </p:txBody>
      </p:sp>
      <p:sp>
        <p:nvSpPr>
          <p:cNvPr id="4" name="Slide Number Placeholder 3">
            <a:extLst>
              <a:ext uri="{FF2B5EF4-FFF2-40B4-BE49-F238E27FC236}">
                <a16:creationId xmlns:a16="http://schemas.microsoft.com/office/drawing/2014/main" id="{32975BDB-88E0-4F14-BDCC-B6014CF1F2F6}"/>
              </a:ext>
            </a:extLst>
          </p:cNvPr>
          <p:cNvSpPr>
            <a:spLocks noGrp="1"/>
          </p:cNvSpPr>
          <p:nvPr>
            <p:ph type="sldNum" sz="quarter" idx="10"/>
          </p:nvPr>
        </p:nvSpPr>
        <p:spPr/>
        <p:txBody>
          <a:bodyPr/>
          <a:lstStyle/>
          <a:p>
            <a:pPr>
              <a:defRPr/>
            </a:pPr>
            <a:fld id="{2B97888F-6AF7-4263-B69D-592D8C33BAC7}" type="slidenum">
              <a:rPr lang="en-US" smtClean="0"/>
              <a:pPr>
                <a:defRPr/>
              </a:pPr>
              <a:t>56</a:t>
            </a:fld>
            <a:endParaRPr lang="en-US"/>
          </a:p>
        </p:txBody>
      </p:sp>
      <p:pic>
        <p:nvPicPr>
          <p:cNvPr id="5" name="Picture 2">
            <a:extLst>
              <a:ext uri="{FF2B5EF4-FFF2-40B4-BE49-F238E27FC236}">
                <a16:creationId xmlns:a16="http://schemas.microsoft.com/office/drawing/2014/main" id="{0194DB56-6D22-42A0-99A9-6C94A393D8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696" y="2744780"/>
            <a:ext cx="3987037" cy="1357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a:extLst>
              <a:ext uri="{FF2B5EF4-FFF2-40B4-BE49-F238E27FC236}">
                <a16:creationId xmlns:a16="http://schemas.microsoft.com/office/drawing/2014/main" id="{836764BF-C36D-4CE5-8CAA-4BAF266710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7546" y="2493055"/>
            <a:ext cx="3027022" cy="1861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id="{889ADD63-9B2F-4102-8367-EA6A1CD949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07954" y="2773192"/>
            <a:ext cx="1606781" cy="1300728"/>
          </a:xfrm>
          <a:prstGeom prst="rect">
            <a:avLst/>
          </a:prstGeom>
          <a:noFill/>
          <a:ln w="9525">
            <a:noFill/>
            <a:miter lim="800000"/>
            <a:headEnd/>
            <a:tailEnd/>
          </a:ln>
        </p:spPr>
      </p:pic>
    </p:spTree>
    <p:extLst>
      <p:ext uri="{BB962C8B-B14F-4D97-AF65-F5344CB8AC3E}">
        <p14:creationId xmlns:p14="http://schemas.microsoft.com/office/powerpoint/2010/main" val="4119555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520A0-D3B7-4024-B2B9-25B513BD4244}"/>
              </a:ext>
            </a:extLst>
          </p:cNvPr>
          <p:cNvSpPr>
            <a:spLocks noGrp="1"/>
          </p:cNvSpPr>
          <p:nvPr>
            <p:ph type="title"/>
          </p:nvPr>
        </p:nvSpPr>
        <p:spPr/>
        <p:txBody>
          <a:bodyPr/>
          <a:lstStyle/>
          <a:p>
            <a:r>
              <a:rPr lang="en-US" dirty="0"/>
              <a:t>FEA-based Relay Design Method / Tips</a:t>
            </a:r>
          </a:p>
        </p:txBody>
      </p:sp>
      <p:sp>
        <p:nvSpPr>
          <p:cNvPr id="3" name="Content Placeholder 2">
            <a:extLst>
              <a:ext uri="{FF2B5EF4-FFF2-40B4-BE49-F238E27FC236}">
                <a16:creationId xmlns:a16="http://schemas.microsoft.com/office/drawing/2014/main" id="{1AB8EB3A-8DB8-4322-81E6-A8512AFF7AB3}"/>
              </a:ext>
            </a:extLst>
          </p:cNvPr>
          <p:cNvSpPr>
            <a:spLocks noGrp="1"/>
          </p:cNvSpPr>
          <p:nvPr>
            <p:ph idx="1"/>
          </p:nvPr>
        </p:nvSpPr>
        <p:spPr/>
        <p:txBody>
          <a:bodyPr/>
          <a:lstStyle/>
          <a:p>
            <a:r>
              <a:rPr lang="en-US" sz="1200" dirty="0">
                <a:cs typeface="Arial"/>
              </a:rPr>
              <a:t>Easiest design method uses a multi-configuration of several lens array cells sampling the illumination pupil</a:t>
            </a:r>
          </a:p>
          <a:p>
            <a:pPr lvl="1"/>
            <a:r>
              <a:rPr lang="en-US" sz="1100" dirty="0">
                <a:cs typeface="Arial"/>
              </a:rPr>
              <a:t>Shift in X and Y after the FEA and design relay system</a:t>
            </a:r>
          </a:p>
          <a:p>
            <a:r>
              <a:rPr lang="en-US" sz="1200" dirty="0">
                <a:cs typeface="Arial"/>
              </a:rPr>
              <a:t>Field Size set to lens array cell dimension, “Aperture” set to pupil diameter of each cell (y-height)</a:t>
            </a:r>
          </a:p>
          <a:p>
            <a:r>
              <a:rPr lang="en-US" sz="1200" dirty="0">
                <a:cs typeface="Arial"/>
              </a:rPr>
              <a:t>2 Lens relay typical</a:t>
            </a:r>
          </a:p>
          <a:p>
            <a:pPr lvl="1"/>
            <a:r>
              <a:rPr lang="en-US" sz="1100" dirty="0">
                <a:cs typeface="Arial"/>
              </a:rPr>
              <a:t>Aspheres not necessary but do help with some aberration control</a:t>
            </a:r>
          </a:p>
          <a:p>
            <a:endParaRPr lang="en-US" sz="1200" dirty="0"/>
          </a:p>
        </p:txBody>
      </p:sp>
      <p:sp>
        <p:nvSpPr>
          <p:cNvPr id="4" name="Slide Number Placeholder 3">
            <a:extLst>
              <a:ext uri="{FF2B5EF4-FFF2-40B4-BE49-F238E27FC236}">
                <a16:creationId xmlns:a16="http://schemas.microsoft.com/office/drawing/2014/main" id="{2B05CD32-20F4-4DFA-9954-5F890E0CCFA3}"/>
              </a:ext>
            </a:extLst>
          </p:cNvPr>
          <p:cNvSpPr>
            <a:spLocks noGrp="1"/>
          </p:cNvSpPr>
          <p:nvPr>
            <p:ph type="sldNum" sz="quarter" idx="10"/>
          </p:nvPr>
        </p:nvSpPr>
        <p:spPr/>
        <p:txBody>
          <a:bodyPr/>
          <a:lstStyle/>
          <a:p>
            <a:pPr>
              <a:defRPr/>
            </a:pPr>
            <a:fld id="{2B97888F-6AF7-4263-B69D-592D8C33BAC7}" type="slidenum">
              <a:rPr lang="en-US" smtClean="0"/>
              <a:pPr>
                <a:defRPr/>
              </a:pPr>
              <a:t>57</a:t>
            </a:fld>
            <a:endParaRPr lang="en-US"/>
          </a:p>
        </p:txBody>
      </p:sp>
      <p:grpSp>
        <p:nvGrpSpPr>
          <p:cNvPr id="18" name="Group 17">
            <a:extLst>
              <a:ext uri="{FF2B5EF4-FFF2-40B4-BE49-F238E27FC236}">
                <a16:creationId xmlns:a16="http://schemas.microsoft.com/office/drawing/2014/main" id="{3CF59457-23AC-45FD-BE07-B5B713F3E13F}"/>
              </a:ext>
            </a:extLst>
          </p:cNvPr>
          <p:cNvGrpSpPr>
            <a:grpSpLocks noChangeAspect="1"/>
          </p:cNvGrpSpPr>
          <p:nvPr/>
        </p:nvGrpSpPr>
        <p:grpSpPr>
          <a:xfrm>
            <a:off x="1067482" y="1502449"/>
            <a:ext cx="7483247" cy="3533888"/>
            <a:chOff x="152398" y="1559968"/>
            <a:chExt cx="10041207" cy="4741859"/>
          </a:xfrm>
        </p:grpSpPr>
        <p:grpSp>
          <p:nvGrpSpPr>
            <p:cNvPr id="6" name="Group 5">
              <a:extLst>
                <a:ext uri="{FF2B5EF4-FFF2-40B4-BE49-F238E27FC236}">
                  <a16:creationId xmlns:a16="http://schemas.microsoft.com/office/drawing/2014/main" id="{9DEDB5F2-2665-4F62-986F-AAE1B4BF615D}"/>
                </a:ext>
              </a:extLst>
            </p:cNvPr>
            <p:cNvGrpSpPr>
              <a:grpSpLocks noChangeAspect="1"/>
            </p:cNvGrpSpPr>
            <p:nvPr/>
          </p:nvGrpSpPr>
          <p:grpSpPr>
            <a:xfrm>
              <a:off x="6219826" y="1559968"/>
              <a:ext cx="3973779" cy="2137747"/>
              <a:chOff x="4643439" y="1838324"/>
              <a:chExt cx="5674670" cy="3052763"/>
            </a:xfrm>
          </p:grpSpPr>
          <p:pic>
            <p:nvPicPr>
              <p:cNvPr id="7" name="Picture 2">
                <a:extLst>
                  <a:ext uri="{FF2B5EF4-FFF2-40B4-BE49-F238E27FC236}">
                    <a16:creationId xmlns:a16="http://schemas.microsoft.com/office/drawing/2014/main" id="{D30DE085-AE4B-445D-B5E3-2B5D35DACC6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3439" y="1838324"/>
                <a:ext cx="3488031" cy="3052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Arrow Connector 7">
                <a:extLst>
                  <a:ext uri="{FF2B5EF4-FFF2-40B4-BE49-F238E27FC236}">
                    <a16:creationId xmlns:a16="http://schemas.microsoft.com/office/drawing/2014/main" id="{889D379E-967C-43AF-BFF4-54C98471CE16}"/>
                  </a:ext>
                </a:extLst>
              </p:cNvPr>
              <p:cNvCxnSpPr/>
              <p:nvPr/>
            </p:nvCxnSpPr>
            <p:spPr>
              <a:xfrm>
                <a:off x="8350547" y="1924049"/>
                <a:ext cx="0" cy="283464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2A60925-7C27-4DB0-9862-EF7D7889F401}"/>
                  </a:ext>
                </a:extLst>
              </p:cNvPr>
              <p:cNvCxnSpPr/>
              <p:nvPr/>
            </p:nvCxnSpPr>
            <p:spPr>
              <a:xfrm>
                <a:off x="6387453" y="1924049"/>
                <a:ext cx="1965960"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3C9440E-5D65-4AC8-9EF4-3D80ABEA36E4}"/>
                  </a:ext>
                </a:extLst>
              </p:cNvPr>
              <p:cNvSpPr txBox="1"/>
              <p:nvPr/>
            </p:nvSpPr>
            <p:spPr>
              <a:xfrm>
                <a:off x="8368050" y="2547839"/>
                <a:ext cx="1950059" cy="1828225"/>
              </a:xfrm>
              <a:prstGeom prst="rect">
                <a:avLst/>
              </a:prstGeom>
              <a:solidFill>
                <a:schemeClr val="bg1"/>
              </a:solidFill>
            </p:spPr>
            <p:txBody>
              <a:bodyPr wrap="square" rtlCol="0">
                <a:spAutoFit/>
              </a:bodyPr>
              <a:lstStyle/>
              <a:p>
                <a:pPr algn="ctr"/>
                <a:r>
                  <a:rPr lang="en-US" sz="800" dirty="0"/>
                  <a:t>Pupil diameter set based on system Etendue and parameter calculations (matched with collimator pupil)</a:t>
                </a:r>
              </a:p>
            </p:txBody>
          </p:sp>
          <p:cxnSp>
            <p:nvCxnSpPr>
              <p:cNvPr id="11" name="Straight Connector 10">
                <a:extLst>
                  <a:ext uri="{FF2B5EF4-FFF2-40B4-BE49-F238E27FC236}">
                    <a16:creationId xmlns:a16="http://schemas.microsoft.com/office/drawing/2014/main" id="{F17A9D14-00D3-4F22-8070-12199AC78DDE}"/>
                  </a:ext>
                </a:extLst>
              </p:cNvPr>
              <p:cNvCxnSpPr/>
              <p:nvPr/>
            </p:nvCxnSpPr>
            <p:spPr>
              <a:xfrm>
                <a:off x="6387455" y="4800599"/>
                <a:ext cx="1965960"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pic>
          <p:nvPicPr>
            <p:cNvPr id="12" name="Picture 3">
              <a:extLst>
                <a:ext uri="{FF2B5EF4-FFF2-40B4-BE49-F238E27FC236}">
                  <a16:creationId xmlns:a16="http://schemas.microsoft.com/office/drawing/2014/main" id="{540095B2-377C-4635-9D4F-9257B5D82F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98" y="2551408"/>
              <a:ext cx="6067427" cy="754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a:extLst>
                <a:ext uri="{FF2B5EF4-FFF2-40B4-BE49-F238E27FC236}">
                  <a16:creationId xmlns:a16="http://schemas.microsoft.com/office/drawing/2014/main" id="{3543B50A-6611-4058-AA2B-EBBAA19B5EE6}"/>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47775" y="3463377"/>
              <a:ext cx="6334125" cy="283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ight Brace 13">
              <a:extLst>
                <a:ext uri="{FF2B5EF4-FFF2-40B4-BE49-F238E27FC236}">
                  <a16:creationId xmlns:a16="http://schemas.microsoft.com/office/drawing/2014/main" id="{C37FB8CF-608D-4114-9617-0734B1F38EAD}"/>
                </a:ext>
              </a:extLst>
            </p:cNvPr>
            <p:cNvSpPr/>
            <p:nvPr/>
          </p:nvSpPr>
          <p:spPr>
            <a:xfrm rot="5400000">
              <a:off x="1570424" y="2751314"/>
              <a:ext cx="523875" cy="1707374"/>
            </a:xfrm>
            <a:prstGeom prst="rightBrace">
              <a:avLst>
                <a:gd name="adj1" fmla="val 24697"/>
                <a:gd name="adj2" fmla="val 5088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D7BB8047-42E0-4525-963A-8345028E7821}"/>
                </a:ext>
              </a:extLst>
            </p:cNvPr>
            <p:cNvCxnSpPr/>
            <p:nvPr/>
          </p:nvCxnSpPr>
          <p:spPr>
            <a:xfrm flipH="1">
              <a:off x="7077077" y="4105275"/>
              <a:ext cx="504823" cy="257175"/>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55D9DBF-A7EB-427A-9091-2618F7DF9A5D}"/>
                </a:ext>
              </a:extLst>
            </p:cNvPr>
            <p:cNvSpPr txBox="1"/>
            <p:nvPr/>
          </p:nvSpPr>
          <p:spPr>
            <a:xfrm>
              <a:off x="7232978" y="3791722"/>
              <a:ext cx="2382886" cy="1156350"/>
            </a:xfrm>
            <a:prstGeom prst="rect">
              <a:avLst/>
            </a:prstGeom>
            <a:noFill/>
          </p:spPr>
          <p:txBody>
            <a:bodyPr wrap="square" rtlCol="0">
              <a:spAutoFit/>
            </a:bodyPr>
            <a:lstStyle/>
            <a:p>
              <a:pPr algn="ctr"/>
              <a:r>
                <a:rPr lang="en-US" sz="1000" dirty="0"/>
                <a:t>Wedge prism can be low index, angle varied to compensate for anamorphism / distortion of illumination overfill</a:t>
              </a:r>
            </a:p>
          </p:txBody>
        </p:sp>
        <p:sp>
          <p:nvSpPr>
            <p:cNvPr id="17" name="TextBox 16">
              <a:extLst>
                <a:ext uri="{FF2B5EF4-FFF2-40B4-BE49-F238E27FC236}">
                  <a16:creationId xmlns:a16="http://schemas.microsoft.com/office/drawing/2014/main" id="{6047492E-7746-43A1-8EAC-63CADDD5A05A}"/>
                </a:ext>
              </a:extLst>
            </p:cNvPr>
            <p:cNvSpPr txBox="1"/>
            <p:nvPr/>
          </p:nvSpPr>
          <p:spPr>
            <a:xfrm>
              <a:off x="7388713" y="5139588"/>
              <a:ext cx="733425" cy="276999"/>
            </a:xfrm>
            <a:prstGeom prst="rect">
              <a:avLst/>
            </a:prstGeom>
            <a:noFill/>
          </p:spPr>
          <p:txBody>
            <a:bodyPr wrap="square" rtlCol="0">
              <a:spAutoFit/>
            </a:bodyPr>
            <a:lstStyle/>
            <a:p>
              <a:r>
                <a:rPr lang="en-US" sz="1200" dirty="0"/>
                <a:t>DMD</a:t>
              </a:r>
            </a:p>
          </p:txBody>
        </p:sp>
      </p:grpSp>
      <p:sp>
        <p:nvSpPr>
          <p:cNvPr id="19" name="TextBox 18">
            <a:extLst>
              <a:ext uri="{FF2B5EF4-FFF2-40B4-BE49-F238E27FC236}">
                <a16:creationId xmlns:a16="http://schemas.microsoft.com/office/drawing/2014/main" id="{61E9D197-7A92-4F7C-B9EE-6ABF77830B77}"/>
              </a:ext>
            </a:extLst>
          </p:cNvPr>
          <p:cNvSpPr txBox="1"/>
          <p:nvPr/>
        </p:nvSpPr>
        <p:spPr>
          <a:xfrm>
            <a:off x="5919941" y="4286176"/>
            <a:ext cx="684405" cy="415498"/>
          </a:xfrm>
          <a:prstGeom prst="rect">
            <a:avLst/>
          </a:prstGeom>
          <a:noFill/>
        </p:spPr>
        <p:txBody>
          <a:bodyPr wrap="square" rtlCol="0">
            <a:spAutoFit/>
          </a:bodyPr>
          <a:lstStyle/>
          <a:p>
            <a:r>
              <a:rPr lang="en-US" sz="1050" dirty="0"/>
              <a:t>RTIR</a:t>
            </a:r>
          </a:p>
          <a:p>
            <a:r>
              <a:rPr lang="en-US" sz="1050" dirty="0"/>
              <a:t>prism</a:t>
            </a:r>
          </a:p>
        </p:txBody>
      </p:sp>
      <p:sp>
        <p:nvSpPr>
          <p:cNvPr id="20" name="TextBox 19">
            <a:extLst>
              <a:ext uri="{FF2B5EF4-FFF2-40B4-BE49-F238E27FC236}">
                <a16:creationId xmlns:a16="http://schemas.microsoft.com/office/drawing/2014/main" id="{1FE199C7-A1BE-4012-A232-C5E9C4A79199}"/>
              </a:ext>
            </a:extLst>
          </p:cNvPr>
          <p:cNvSpPr txBox="1"/>
          <p:nvPr/>
        </p:nvSpPr>
        <p:spPr>
          <a:xfrm>
            <a:off x="3900037" y="3077489"/>
            <a:ext cx="1273343" cy="276999"/>
          </a:xfrm>
          <a:prstGeom prst="rect">
            <a:avLst/>
          </a:prstGeom>
          <a:noFill/>
        </p:spPr>
        <p:txBody>
          <a:bodyPr wrap="square" rtlCol="0">
            <a:spAutoFit/>
          </a:bodyPr>
          <a:lstStyle/>
          <a:p>
            <a:r>
              <a:rPr lang="en-US" sz="1200" dirty="0"/>
              <a:t>Relay Lenses</a:t>
            </a:r>
          </a:p>
        </p:txBody>
      </p:sp>
      <p:cxnSp>
        <p:nvCxnSpPr>
          <p:cNvPr id="21" name="Straight Arrow Connector 20">
            <a:extLst>
              <a:ext uri="{FF2B5EF4-FFF2-40B4-BE49-F238E27FC236}">
                <a16:creationId xmlns:a16="http://schemas.microsoft.com/office/drawing/2014/main" id="{08E7E354-2548-42FC-9B50-6D7F2DF5EFAD}"/>
              </a:ext>
            </a:extLst>
          </p:cNvPr>
          <p:cNvCxnSpPr>
            <a:cxnSpLocks/>
          </p:cNvCxnSpPr>
          <p:nvPr/>
        </p:nvCxnSpPr>
        <p:spPr>
          <a:xfrm>
            <a:off x="4931229" y="3253898"/>
            <a:ext cx="680357" cy="214702"/>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CC16DC0-37DB-4477-9569-A73B4328857C}"/>
              </a:ext>
            </a:extLst>
          </p:cNvPr>
          <p:cNvCxnSpPr>
            <a:cxnSpLocks/>
          </p:cNvCxnSpPr>
          <p:nvPr/>
        </p:nvCxnSpPr>
        <p:spPr>
          <a:xfrm flipH="1">
            <a:off x="2901043" y="3242633"/>
            <a:ext cx="998994" cy="11265"/>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4EE274E-B04C-4C9B-96F4-BCA67E4655D2}"/>
              </a:ext>
            </a:extLst>
          </p:cNvPr>
          <p:cNvSpPr txBox="1"/>
          <p:nvPr/>
        </p:nvSpPr>
        <p:spPr>
          <a:xfrm>
            <a:off x="3900037" y="4357143"/>
            <a:ext cx="1668006" cy="215444"/>
          </a:xfrm>
          <a:prstGeom prst="rect">
            <a:avLst/>
          </a:prstGeom>
          <a:noFill/>
        </p:spPr>
        <p:txBody>
          <a:bodyPr wrap="square" rtlCol="0">
            <a:spAutoFit/>
          </a:bodyPr>
          <a:lstStyle/>
          <a:p>
            <a:r>
              <a:rPr lang="en-US" sz="800" dirty="0"/>
              <a:t>(optional space for fold)</a:t>
            </a:r>
          </a:p>
        </p:txBody>
      </p:sp>
    </p:spTree>
    <p:extLst>
      <p:ext uri="{BB962C8B-B14F-4D97-AF65-F5344CB8AC3E}">
        <p14:creationId xmlns:p14="http://schemas.microsoft.com/office/powerpoint/2010/main" val="2161934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A7FC0-A883-469B-8894-76AE88E15704}"/>
              </a:ext>
            </a:extLst>
          </p:cNvPr>
          <p:cNvSpPr>
            <a:spLocks noGrp="1"/>
          </p:cNvSpPr>
          <p:nvPr>
            <p:ph type="title"/>
          </p:nvPr>
        </p:nvSpPr>
        <p:spPr/>
        <p:txBody>
          <a:bodyPr/>
          <a:lstStyle/>
          <a:p>
            <a:r>
              <a:rPr lang="en-US" dirty="0"/>
              <a:t>Field Lens Architecture</a:t>
            </a:r>
          </a:p>
        </p:txBody>
      </p:sp>
      <p:sp>
        <p:nvSpPr>
          <p:cNvPr id="3" name="Content Placeholder 2">
            <a:extLst>
              <a:ext uri="{FF2B5EF4-FFF2-40B4-BE49-F238E27FC236}">
                <a16:creationId xmlns:a16="http://schemas.microsoft.com/office/drawing/2014/main" id="{5BAF698B-C178-46AF-80B3-97074B98BB08}"/>
              </a:ext>
            </a:extLst>
          </p:cNvPr>
          <p:cNvSpPr>
            <a:spLocks noGrp="1"/>
          </p:cNvSpPr>
          <p:nvPr>
            <p:ph idx="1"/>
          </p:nvPr>
        </p:nvSpPr>
        <p:spPr>
          <a:xfrm>
            <a:off x="333378" y="786357"/>
            <a:ext cx="3981239" cy="3709449"/>
          </a:xfrm>
        </p:spPr>
        <p:txBody>
          <a:bodyPr/>
          <a:lstStyle/>
          <a:p>
            <a:r>
              <a:rPr lang="en-US" sz="1200" dirty="0"/>
              <a:t>Can be used with light tunnel or FEA</a:t>
            </a:r>
          </a:p>
          <a:p>
            <a:r>
              <a:rPr lang="en-US" sz="1200" dirty="0"/>
              <a:t>Field lens is shared between illumination and projection lens, placed directly in front of DMD</a:t>
            </a:r>
          </a:p>
          <a:p>
            <a:r>
              <a:rPr lang="en-US" sz="1200" dirty="0"/>
              <a:t>Field lens separates illumination and projection light bundles without the need of a prism</a:t>
            </a:r>
          </a:p>
          <a:p>
            <a:r>
              <a:rPr lang="en-US" sz="1200" dirty="0"/>
              <a:t>Projection lens tends to be smaller </a:t>
            </a:r>
          </a:p>
          <a:p>
            <a:r>
              <a:rPr lang="en-US" sz="1200" dirty="0" err="1"/>
              <a:t>Telecentricity</a:t>
            </a:r>
            <a:r>
              <a:rPr lang="en-US" sz="1200" dirty="0"/>
              <a:t> can be maintained</a:t>
            </a:r>
          </a:p>
          <a:p>
            <a:endParaRPr lang="en-US" sz="1200" dirty="0"/>
          </a:p>
          <a:p>
            <a:endParaRPr lang="en-US" sz="1200" dirty="0"/>
          </a:p>
          <a:p>
            <a:r>
              <a:rPr lang="en-US" sz="1200" dirty="0"/>
              <a:t>NOTE: Specular reflections from illumination light incident on field lens surfaces may create a stray light reflection on the screen resulting in lower contrast </a:t>
            </a:r>
          </a:p>
          <a:p>
            <a:pPr lvl="1"/>
            <a:r>
              <a:rPr lang="en-US" sz="1000" dirty="0"/>
              <a:t>Highly dependent on shape (curvature) of field lens</a:t>
            </a:r>
          </a:p>
          <a:p>
            <a:pPr lvl="1"/>
            <a:r>
              <a:rPr lang="en-US" sz="1000" dirty="0"/>
              <a:t>If considering a field lens architecture, evaluate stray light reflections created from illumination light incident on field lens surfaces</a:t>
            </a:r>
          </a:p>
        </p:txBody>
      </p:sp>
      <p:sp>
        <p:nvSpPr>
          <p:cNvPr id="4" name="Slide Number Placeholder 3">
            <a:extLst>
              <a:ext uri="{FF2B5EF4-FFF2-40B4-BE49-F238E27FC236}">
                <a16:creationId xmlns:a16="http://schemas.microsoft.com/office/drawing/2014/main" id="{24BEDD47-4E64-4647-922C-F8F2C8793FBB}"/>
              </a:ext>
            </a:extLst>
          </p:cNvPr>
          <p:cNvSpPr>
            <a:spLocks noGrp="1"/>
          </p:cNvSpPr>
          <p:nvPr>
            <p:ph type="sldNum" sz="quarter" idx="10"/>
          </p:nvPr>
        </p:nvSpPr>
        <p:spPr/>
        <p:txBody>
          <a:bodyPr/>
          <a:lstStyle/>
          <a:p>
            <a:pPr>
              <a:defRPr/>
            </a:pPr>
            <a:fld id="{2B97888F-6AF7-4263-B69D-592D8C33BAC7}" type="slidenum">
              <a:rPr lang="en-US" smtClean="0"/>
              <a:pPr>
                <a:defRPr/>
              </a:pPr>
              <a:t>58</a:t>
            </a:fld>
            <a:endParaRPr lang="en-US"/>
          </a:p>
        </p:txBody>
      </p:sp>
      <p:grpSp>
        <p:nvGrpSpPr>
          <p:cNvPr id="13" name="Group 12">
            <a:extLst>
              <a:ext uri="{FF2B5EF4-FFF2-40B4-BE49-F238E27FC236}">
                <a16:creationId xmlns:a16="http://schemas.microsoft.com/office/drawing/2014/main" id="{9E719212-0EF9-4FE0-B916-BF092A6B0BFA}"/>
              </a:ext>
            </a:extLst>
          </p:cNvPr>
          <p:cNvGrpSpPr>
            <a:grpSpLocks noChangeAspect="1"/>
          </p:cNvGrpSpPr>
          <p:nvPr/>
        </p:nvGrpSpPr>
        <p:grpSpPr>
          <a:xfrm>
            <a:off x="4729846" y="201471"/>
            <a:ext cx="4351043" cy="2198202"/>
            <a:chOff x="2935857" y="1952585"/>
            <a:chExt cx="5090431" cy="2571750"/>
          </a:xfrm>
        </p:grpSpPr>
        <p:pic>
          <p:nvPicPr>
            <p:cNvPr id="12" name="Picture 11">
              <a:extLst>
                <a:ext uri="{FF2B5EF4-FFF2-40B4-BE49-F238E27FC236}">
                  <a16:creationId xmlns:a16="http://schemas.microsoft.com/office/drawing/2014/main" id="{D443C9CF-0BFB-43AC-85C3-F443160603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5857" y="1952585"/>
              <a:ext cx="4886325" cy="2571750"/>
            </a:xfrm>
            <a:prstGeom prst="rect">
              <a:avLst/>
            </a:prstGeom>
          </p:spPr>
        </p:pic>
        <p:sp>
          <p:nvSpPr>
            <p:cNvPr id="6" name="TextBox 5">
              <a:extLst>
                <a:ext uri="{FF2B5EF4-FFF2-40B4-BE49-F238E27FC236}">
                  <a16:creationId xmlns:a16="http://schemas.microsoft.com/office/drawing/2014/main" id="{A796C1D9-0990-4C3F-918A-E98E4049204A}"/>
                </a:ext>
              </a:extLst>
            </p:cNvPr>
            <p:cNvSpPr txBox="1"/>
            <p:nvPr/>
          </p:nvSpPr>
          <p:spPr>
            <a:xfrm>
              <a:off x="4460567" y="4289351"/>
              <a:ext cx="682227" cy="230832"/>
            </a:xfrm>
            <a:prstGeom prst="rect">
              <a:avLst/>
            </a:prstGeom>
            <a:noFill/>
          </p:spPr>
          <p:txBody>
            <a:bodyPr wrap="square" rtlCol="0">
              <a:spAutoFit/>
            </a:bodyPr>
            <a:lstStyle/>
            <a:p>
              <a:r>
                <a:rPr lang="en-US" sz="900" dirty="0"/>
                <a:t>Tunnel</a:t>
              </a:r>
            </a:p>
          </p:txBody>
        </p:sp>
        <p:sp>
          <p:nvSpPr>
            <p:cNvPr id="7" name="TextBox 6">
              <a:extLst>
                <a:ext uri="{FF2B5EF4-FFF2-40B4-BE49-F238E27FC236}">
                  <a16:creationId xmlns:a16="http://schemas.microsoft.com/office/drawing/2014/main" id="{C929F1B9-D285-4BC0-8626-78D57477ABD2}"/>
                </a:ext>
              </a:extLst>
            </p:cNvPr>
            <p:cNvSpPr txBox="1"/>
            <p:nvPr/>
          </p:nvSpPr>
          <p:spPr>
            <a:xfrm>
              <a:off x="5379020" y="3907451"/>
              <a:ext cx="805543" cy="230832"/>
            </a:xfrm>
            <a:prstGeom prst="rect">
              <a:avLst/>
            </a:prstGeom>
            <a:noFill/>
          </p:spPr>
          <p:txBody>
            <a:bodyPr wrap="square" rtlCol="0">
              <a:spAutoFit/>
            </a:bodyPr>
            <a:lstStyle/>
            <a:p>
              <a:r>
                <a:rPr lang="en-US" sz="900" dirty="0"/>
                <a:t>Relay optics</a:t>
              </a:r>
            </a:p>
          </p:txBody>
        </p:sp>
        <p:sp>
          <p:nvSpPr>
            <p:cNvPr id="8" name="TextBox 7">
              <a:extLst>
                <a:ext uri="{FF2B5EF4-FFF2-40B4-BE49-F238E27FC236}">
                  <a16:creationId xmlns:a16="http://schemas.microsoft.com/office/drawing/2014/main" id="{6EB906FB-AFEE-4D75-9C5A-C8C5C5ABB79D}"/>
                </a:ext>
              </a:extLst>
            </p:cNvPr>
            <p:cNvSpPr txBox="1"/>
            <p:nvPr/>
          </p:nvSpPr>
          <p:spPr>
            <a:xfrm>
              <a:off x="7282546" y="3053794"/>
              <a:ext cx="539635" cy="432094"/>
            </a:xfrm>
            <a:prstGeom prst="rect">
              <a:avLst/>
            </a:prstGeom>
            <a:noFill/>
          </p:spPr>
          <p:txBody>
            <a:bodyPr wrap="square" rtlCol="0">
              <a:spAutoFit/>
            </a:bodyPr>
            <a:lstStyle/>
            <a:p>
              <a:r>
                <a:rPr lang="en-US" sz="900" dirty="0"/>
                <a:t>Field Lens</a:t>
              </a:r>
            </a:p>
          </p:txBody>
        </p:sp>
        <p:sp>
          <p:nvSpPr>
            <p:cNvPr id="9" name="TextBox 8">
              <a:extLst>
                <a:ext uri="{FF2B5EF4-FFF2-40B4-BE49-F238E27FC236}">
                  <a16:creationId xmlns:a16="http://schemas.microsoft.com/office/drawing/2014/main" id="{0EACFC74-48A2-4B0B-A5F2-A90581AECC69}"/>
                </a:ext>
              </a:extLst>
            </p:cNvPr>
            <p:cNvSpPr txBox="1"/>
            <p:nvPr/>
          </p:nvSpPr>
          <p:spPr>
            <a:xfrm>
              <a:off x="7486653" y="2660036"/>
              <a:ext cx="539635" cy="270058"/>
            </a:xfrm>
            <a:prstGeom prst="rect">
              <a:avLst/>
            </a:prstGeom>
            <a:noFill/>
          </p:spPr>
          <p:txBody>
            <a:bodyPr wrap="square" rtlCol="0">
              <a:spAutoFit/>
            </a:bodyPr>
            <a:lstStyle/>
            <a:p>
              <a:r>
                <a:rPr lang="en-US" sz="900" dirty="0"/>
                <a:t>DMD</a:t>
              </a:r>
            </a:p>
          </p:txBody>
        </p:sp>
        <p:sp>
          <p:nvSpPr>
            <p:cNvPr id="10" name="TextBox 9">
              <a:extLst>
                <a:ext uri="{FF2B5EF4-FFF2-40B4-BE49-F238E27FC236}">
                  <a16:creationId xmlns:a16="http://schemas.microsoft.com/office/drawing/2014/main" id="{6D73A8BB-B3E6-4901-B97E-F9F8C079E62E}"/>
                </a:ext>
              </a:extLst>
            </p:cNvPr>
            <p:cNvSpPr txBox="1"/>
            <p:nvPr/>
          </p:nvSpPr>
          <p:spPr>
            <a:xfrm>
              <a:off x="4690434" y="1988136"/>
              <a:ext cx="1273966" cy="270058"/>
            </a:xfrm>
            <a:prstGeom prst="rect">
              <a:avLst/>
            </a:prstGeom>
            <a:noFill/>
          </p:spPr>
          <p:txBody>
            <a:bodyPr wrap="square" rtlCol="0">
              <a:spAutoFit/>
            </a:bodyPr>
            <a:lstStyle/>
            <a:p>
              <a:r>
                <a:rPr lang="en-US" sz="900" dirty="0"/>
                <a:t>Projection lens</a:t>
              </a:r>
            </a:p>
          </p:txBody>
        </p:sp>
      </p:grpSp>
      <p:grpSp>
        <p:nvGrpSpPr>
          <p:cNvPr id="14" name="Group 13">
            <a:extLst>
              <a:ext uri="{FF2B5EF4-FFF2-40B4-BE49-F238E27FC236}">
                <a16:creationId xmlns:a16="http://schemas.microsoft.com/office/drawing/2014/main" id="{694C7073-59C3-499E-9BCB-9162D196BC24}"/>
              </a:ext>
            </a:extLst>
          </p:cNvPr>
          <p:cNvGrpSpPr>
            <a:grpSpLocks noChangeAspect="1"/>
          </p:cNvGrpSpPr>
          <p:nvPr/>
        </p:nvGrpSpPr>
        <p:grpSpPr>
          <a:xfrm>
            <a:off x="4615714" y="2498951"/>
            <a:ext cx="3650793" cy="2121125"/>
            <a:chOff x="675840" y="1234352"/>
            <a:chExt cx="7004434" cy="4069604"/>
          </a:xfrm>
        </p:grpSpPr>
        <p:pic>
          <p:nvPicPr>
            <p:cNvPr id="15" name="Picture 2">
              <a:extLst>
                <a:ext uri="{FF2B5EF4-FFF2-40B4-BE49-F238E27FC236}">
                  <a16:creationId xmlns:a16="http://schemas.microsoft.com/office/drawing/2014/main" id="{A2733BFA-8C13-4F0E-9F3F-F4B5C8A899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0943" y="1741569"/>
              <a:ext cx="2842129" cy="2791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a:extLst>
                <a:ext uri="{FF2B5EF4-FFF2-40B4-BE49-F238E27FC236}">
                  <a16:creationId xmlns:a16="http://schemas.microsoft.com/office/drawing/2014/main" id="{D21979CF-8FA9-4725-89AC-74105BBE42C8}"/>
                </a:ext>
              </a:extLst>
            </p:cNvPr>
            <p:cNvSpPr txBox="1"/>
            <p:nvPr/>
          </p:nvSpPr>
          <p:spPr bwMode="auto">
            <a:xfrm>
              <a:off x="4935075" y="4723044"/>
              <a:ext cx="2197105" cy="383760"/>
            </a:xfrm>
            <a:prstGeom prst="rect">
              <a:avLst/>
            </a:prstGeom>
            <a:noFill/>
            <a:ln w="9525">
              <a:noFill/>
              <a:miter lim="800000"/>
              <a:headEnd/>
              <a:tailEnd/>
            </a:ln>
            <a:effectLst/>
          </p:spPr>
          <p:txBody>
            <a:bodyPr vert="horz" wrap="square" lIns="91406" tIns="45703" rIns="91406" bIns="45703" numCol="1" rtlCol="0" anchor="t" anchorCtr="0" compatLnSpc="1">
              <a:prstTxWarp prst="textNoShape">
                <a:avLst/>
              </a:prstTxWarp>
              <a:spAutoFit/>
            </a:bodyPr>
            <a:lstStyle/>
            <a:p>
              <a:pPr algn="ctr" defTabSz="913968" fontAlgn="auto">
                <a:spcBef>
                  <a:spcPts val="0"/>
                </a:spcBef>
                <a:spcAft>
                  <a:spcPts val="0"/>
                </a:spcAft>
              </a:pPr>
              <a:r>
                <a:rPr lang="en-US" sz="700" dirty="0">
                  <a:solidFill>
                    <a:srgbClr val="000000"/>
                  </a:solidFill>
                  <a:latin typeface="Arial"/>
                </a:rPr>
                <a:t>0.52%</a:t>
              </a:r>
            </a:p>
          </p:txBody>
        </p:sp>
        <p:sp>
          <p:nvSpPr>
            <p:cNvPr id="17" name="TextBox 16">
              <a:extLst>
                <a:ext uri="{FF2B5EF4-FFF2-40B4-BE49-F238E27FC236}">
                  <a16:creationId xmlns:a16="http://schemas.microsoft.com/office/drawing/2014/main" id="{33B44E28-8F7E-49CA-8293-D6291BA1598A}"/>
                </a:ext>
              </a:extLst>
            </p:cNvPr>
            <p:cNvSpPr txBox="1"/>
            <p:nvPr/>
          </p:nvSpPr>
          <p:spPr bwMode="auto">
            <a:xfrm>
              <a:off x="2957957" y="4723044"/>
              <a:ext cx="857797" cy="383760"/>
            </a:xfrm>
            <a:prstGeom prst="rect">
              <a:avLst/>
            </a:prstGeom>
            <a:noFill/>
            <a:ln w="9525">
              <a:noFill/>
              <a:miter lim="800000"/>
              <a:headEnd/>
              <a:tailEnd/>
            </a:ln>
            <a:effectLst/>
          </p:spPr>
          <p:txBody>
            <a:bodyPr vert="horz" wrap="square" lIns="91406" tIns="45703" rIns="91406" bIns="45703" numCol="1" rtlCol="0" anchor="t" anchorCtr="0" compatLnSpc="1">
              <a:prstTxWarp prst="textNoShape">
                <a:avLst/>
              </a:prstTxWarp>
              <a:spAutoFit/>
            </a:bodyPr>
            <a:lstStyle/>
            <a:p>
              <a:pPr algn="ctr" defTabSz="913968" fontAlgn="auto">
                <a:spcBef>
                  <a:spcPts val="0"/>
                </a:spcBef>
                <a:spcAft>
                  <a:spcPts val="0"/>
                </a:spcAft>
              </a:pPr>
              <a:r>
                <a:rPr lang="en-US" sz="700" dirty="0">
                  <a:solidFill>
                    <a:srgbClr val="000000"/>
                  </a:solidFill>
                  <a:latin typeface="Arial"/>
                </a:rPr>
                <a:t>100%</a:t>
              </a:r>
            </a:p>
          </p:txBody>
        </p:sp>
        <p:sp>
          <p:nvSpPr>
            <p:cNvPr id="18" name="TextBox 17">
              <a:extLst>
                <a:ext uri="{FF2B5EF4-FFF2-40B4-BE49-F238E27FC236}">
                  <a16:creationId xmlns:a16="http://schemas.microsoft.com/office/drawing/2014/main" id="{F4076750-858B-443C-9984-7FD8BB7D4477}"/>
                </a:ext>
              </a:extLst>
            </p:cNvPr>
            <p:cNvSpPr txBox="1"/>
            <p:nvPr/>
          </p:nvSpPr>
          <p:spPr bwMode="auto">
            <a:xfrm>
              <a:off x="2105699" y="1234352"/>
              <a:ext cx="2312611" cy="383760"/>
            </a:xfrm>
            <a:prstGeom prst="rect">
              <a:avLst/>
            </a:prstGeom>
            <a:noFill/>
            <a:ln w="9525">
              <a:noFill/>
              <a:miter lim="800000"/>
              <a:headEnd/>
              <a:tailEnd/>
            </a:ln>
            <a:effectLst/>
          </p:spPr>
          <p:txBody>
            <a:bodyPr vert="horz" wrap="square" lIns="91406" tIns="45703" rIns="91406" bIns="45703" numCol="1" rtlCol="0" anchor="t" anchorCtr="0" compatLnSpc="1">
              <a:prstTxWarp prst="textNoShape">
                <a:avLst/>
              </a:prstTxWarp>
              <a:spAutoFit/>
            </a:bodyPr>
            <a:lstStyle/>
            <a:p>
              <a:pPr algn="ctr" defTabSz="913968" fontAlgn="auto">
                <a:spcBef>
                  <a:spcPts val="0"/>
                </a:spcBef>
                <a:spcAft>
                  <a:spcPts val="0"/>
                </a:spcAft>
              </a:pPr>
              <a:r>
                <a:rPr lang="en-US" sz="700" dirty="0">
                  <a:solidFill>
                    <a:srgbClr val="000000"/>
                  </a:solidFill>
                  <a:latin typeface="Arial"/>
                </a:rPr>
                <a:t>On State Light</a:t>
              </a:r>
            </a:p>
          </p:txBody>
        </p:sp>
        <p:sp>
          <p:nvSpPr>
            <p:cNvPr id="19" name="TextBox 18">
              <a:extLst>
                <a:ext uri="{FF2B5EF4-FFF2-40B4-BE49-F238E27FC236}">
                  <a16:creationId xmlns:a16="http://schemas.microsoft.com/office/drawing/2014/main" id="{9ECFA482-859F-4B71-B7BF-4F5DF1418383}"/>
                </a:ext>
              </a:extLst>
            </p:cNvPr>
            <p:cNvSpPr txBox="1"/>
            <p:nvPr/>
          </p:nvSpPr>
          <p:spPr bwMode="auto">
            <a:xfrm>
              <a:off x="5105913" y="1234352"/>
              <a:ext cx="2312611" cy="590436"/>
            </a:xfrm>
            <a:prstGeom prst="rect">
              <a:avLst/>
            </a:prstGeom>
            <a:noFill/>
            <a:ln w="9525">
              <a:noFill/>
              <a:miter lim="800000"/>
              <a:headEnd/>
              <a:tailEnd/>
            </a:ln>
            <a:effectLst/>
          </p:spPr>
          <p:txBody>
            <a:bodyPr vert="horz" wrap="square" lIns="91406" tIns="45703" rIns="91406" bIns="45703" numCol="1" rtlCol="0" anchor="t" anchorCtr="0" compatLnSpc="1">
              <a:prstTxWarp prst="textNoShape">
                <a:avLst/>
              </a:prstTxWarp>
              <a:spAutoFit/>
            </a:bodyPr>
            <a:lstStyle/>
            <a:p>
              <a:pPr algn="ctr" defTabSz="913968" fontAlgn="auto">
                <a:spcBef>
                  <a:spcPts val="0"/>
                </a:spcBef>
                <a:spcAft>
                  <a:spcPts val="0"/>
                </a:spcAft>
              </a:pPr>
              <a:r>
                <a:rPr lang="en-US" sz="700" dirty="0">
                  <a:solidFill>
                    <a:srgbClr val="000000"/>
                  </a:solidFill>
                  <a:latin typeface="Arial"/>
                </a:rPr>
                <a:t>Field Lens Ghosting</a:t>
              </a:r>
            </a:p>
            <a:p>
              <a:pPr algn="ctr" defTabSz="913968" fontAlgn="auto">
                <a:spcBef>
                  <a:spcPts val="0"/>
                </a:spcBef>
                <a:spcAft>
                  <a:spcPts val="0"/>
                </a:spcAft>
              </a:pPr>
              <a:r>
                <a:rPr lang="en-US" sz="700" dirty="0">
                  <a:solidFill>
                    <a:srgbClr val="000000"/>
                  </a:solidFill>
                  <a:latin typeface="Arial"/>
                </a:rPr>
                <a:t>(mirrors in off state)</a:t>
              </a:r>
            </a:p>
          </p:txBody>
        </p:sp>
        <p:sp>
          <p:nvSpPr>
            <p:cNvPr id="20" name="TextBox 19">
              <a:extLst>
                <a:ext uri="{FF2B5EF4-FFF2-40B4-BE49-F238E27FC236}">
                  <a16:creationId xmlns:a16="http://schemas.microsoft.com/office/drawing/2014/main" id="{368CCC15-5B89-4B37-B8DF-9596619393AD}"/>
                </a:ext>
              </a:extLst>
            </p:cNvPr>
            <p:cNvSpPr txBox="1"/>
            <p:nvPr/>
          </p:nvSpPr>
          <p:spPr bwMode="auto">
            <a:xfrm>
              <a:off x="675840" y="4713520"/>
              <a:ext cx="1466907" cy="590436"/>
            </a:xfrm>
            <a:prstGeom prst="rect">
              <a:avLst/>
            </a:prstGeom>
            <a:noFill/>
            <a:ln w="9525">
              <a:noFill/>
              <a:miter lim="800000"/>
              <a:headEnd/>
              <a:tailEnd/>
            </a:ln>
            <a:effectLst/>
          </p:spPr>
          <p:txBody>
            <a:bodyPr vert="horz" wrap="square" lIns="91406" tIns="45703" rIns="91406" bIns="45703" numCol="1" rtlCol="0" anchor="t" anchorCtr="0" compatLnSpc="1">
              <a:prstTxWarp prst="textNoShape">
                <a:avLst/>
              </a:prstTxWarp>
              <a:spAutoFit/>
            </a:bodyPr>
            <a:lstStyle/>
            <a:p>
              <a:pPr algn="ctr" defTabSz="913968" fontAlgn="auto">
                <a:spcBef>
                  <a:spcPts val="0"/>
                </a:spcBef>
                <a:spcAft>
                  <a:spcPts val="0"/>
                </a:spcAft>
              </a:pPr>
              <a:r>
                <a:rPr lang="en-US" sz="700" dirty="0">
                  <a:solidFill>
                    <a:srgbClr val="000000"/>
                  </a:solidFill>
                  <a:latin typeface="Arial"/>
                </a:rPr>
                <a:t>Relative Power:</a:t>
              </a:r>
            </a:p>
          </p:txBody>
        </p:sp>
        <p:pic>
          <p:nvPicPr>
            <p:cNvPr id="21" name="Picture 3">
              <a:extLst>
                <a:ext uri="{FF2B5EF4-FFF2-40B4-BE49-F238E27FC236}">
                  <a16:creationId xmlns:a16="http://schemas.microsoft.com/office/drawing/2014/main" id="{8BCCE748-E15D-42F6-BD0F-EC3C85CFE5C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4160" y="1741569"/>
              <a:ext cx="2836114" cy="2791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25" name="Straight Arrow Connector 24">
            <a:extLst>
              <a:ext uri="{FF2B5EF4-FFF2-40B4-BE49-F238E27FC236}">
                <a16:creationId xmlns:a16="http://schemas.microsoft.com/office/drawing/2014/main" id="{7F1A3213-8192-4B10-9F62-DFC76F2C609E}"/>
              </a:ext>
            </a:extLst>
          </p:cNvPr>
          <p:cNvCxnSpPr>
            <a:cxnSpLocks/>
          </p:cNvCxnSpPr>
          <p:nvPr/>
        </p:nvCxnSpPr>
        <p:spPr>
          <a:xfrm>
            <a:off x="4355266" y="3358243"/>
            <a:ext cx="52089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1691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CD3EE-D355-4733-8BD7-A6961C2AF6CE}"/>
              </a:ext>
            </a:extLst>
          </p:cNvPr>
          <p:cNvSpPr>
            <a:spLocks noGrp="1"/>
          </p:cNvSpPr>
          <p:nvPr>
            <p:ph type="title"/>
          </p:nvPr>
        </p:nvSpPr>
        <p:spPr/>
        <p:txBody>
          <a:bodyPr/>
          <a:lstStyle/>
          <a:p>
            <a:r>
              <a:rPr lang="en-US" dirty="0"/>
              <a:t>Non-telecentric illumination considerations</a:t>
            </a:r>
          </a:p>
        </p:txBody>
      </p:sp>
      <p:sp>
        <p:nvSpPr>
          <p:cNvPr id="4" name="Slide Number Placeholder 3">
            <a:extLst>
              <a:ext uri="{FF2B5EF4-FFF2-40B4-BE49-F238E27FC236}">
                <a16:creationId xmlns:a16="http://schemas.microsoft.com/office/drawing/2014/main" id="{12290355-A790-49F6-B049-0E274CDA6E8D}"/>
              </a:ext>
            </a:extLst>
          </p:cNvPr>
          <p:cNvSpPr>
            <a:spLocks noGrp="1"/>
          </p:cNvSpPr>
          <p:nvPr>
            <p:ph type="sldNum" sz="quarter" idx="10"/>
          </p:nvPr>
        </p:nvSpPr>
        <p:spPr/>
        <p:txBody>
          <a:bodyPr/>
          <a:lstStyle/>
          <a:p>
            <a:pPr>
              <a:defRPr/>
            </a:pPr>
            <a:fld id="{2B97888F-6AF7-4263-B69D-592D8C33BAC7}" type="slidenum">
              <a:rPr lang="en-US" smtClean="0"/>
              <a:pPr>
                <a:defRPr/>
              </a:pPr>
              <a:t>59</a:t>
            </a:fld>
            <a:endParaRPr lang="en-US"/>
          </a:p>
        </p:txBody>
      </p:sp>
      <p:grpSp>
        <p:nvGrpSpPr>
          <p:cNvPr id="5" name="Group 4">
            <a:extLst>
              <a:ext uri="{FF2B5EF4-FFF2-40B4-BE49-F238E27FC236}">
                <a16:creationId xmlns:a16="http://schemas.microsoft.com/office/drawing/2014/main" id="{88D1390F-342B-44EF-AB85-B7C094874084}"/>
              </a:ext>
            </a:extLst>
          </p:cNvPr>
          <p:cNvGrpSpPr>
            <a:grpSpLocks noChangeAspect="1"/>
          </p:cNvGrpSpPr>
          <p:nvPr/>
        </p:nvGrpSpPr>
        <p:grpSpPr>
          <a:xfrm>
            <a:off x="352518" y="825427"/>
            <a:ext cx="3615326" cy="2595791"/>
            <a:chOff x="3305175" y="1404938"/>
            <a:chExt cx="4200525" cy="3015961"/>
          </a:xfrm>
        </p:grpSpPr>
        <p:pic>
          <p:nvPicPr>
            <p:cNvPr id="6" name="Picture 2">
              <a:extLst>
                <a:ext uri="{FF2B5EF4-FFF2-40B4-BE49-F238E27FC236}">
                  <a16:creationId xmlns:a16="http://schemas.microsoft.com/office/drawing/2014/main" id="{D8007549-8842-413A-B05E-5B8FE0963F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3305175" y="1404938"/>
              <a:ext cx="4200525" cy="3015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9914A975-3C7F-4269-A8D5-BF8FF8CE2918}"/>
                </a:ext>
              </a:extLst>
            </p:cNvPr>
            <p:cNvSpPr txBox="1"/>
            <p:nvPr/>
          </p:nvSpPr>
          <p:spPr>
            <a:xfrm>
              <a:off x="3424237" y="1822166"/>
              <a:ext cx="1629809" cy="464874"/>
            </a:xfrm>
            <a:prstGeom prst="rect">
              <a:avLst/>
            </a:prstGeom>
            <a:noFill/>
          </p:spPr>
          <p:txBody>
            <a:bodyPr wrap="square" rtlCol="0">
              <a:spAutoFit/>
            </a:bodyPr>
            <a:lstStyle/>
            <a:p>
              <a:pPr algn="ctr"/>
              <a:r>
                <a:rPr lang="en-US" sz="1000" i="1" dirty="0">
                  <a:solidFill>
                    <a:srgbClr val="000000"/>
                  </a:solidFill>
                </a:rPr>
                <a:t>Corner-Manhattan illumination shown</a:t>
              </a:r>
            </a:p>
          </p:txBody>
        </p:sp>
        <p:sp>
          <p:nvSpPr>
            <p:cNvPr id="8" name="TextBox 7">
              <a:extLst>
                <a:ext uri="{FF2B5EF4-FFF2-40B4-BE49-F238E27FC236}">
                  <a16:creationId xmlns:a16="http://schemas.microsoft.com/office/drawing/2014/main" id="{516E5CE3-1FBB-4AF3-9889-17E22A26C2F5}"/>
                </a:ext>
              </a:extLst>
            </p:cNvPr>
            <p:cNvSpPr txBox="1"/>
            <p:nvPr/>
          </p:nvSpPr>
          <p:spPr>
            <a:xfrm>
              <a:off x="3424237" y="3883377"/>
              <a:ext cx="1981200" cy="500633"/>
            </a:xfrm>
            <a:prstGeom prst="rect">
              <a:avLst/>
            </a:prstGeom>
            <a:noFill/>
          </p:spPr>
          <p:txBody>
            <a:bodyPr wrap="square" rtlCol="0">
              <a:spAutoFit/>
            </a:bodyPr>
            <a:lstStyle/>
            <a:p>
              <a:pPr algn="ctr"/>
              <a:r>
                <a:rPr lang="en-US" sz="1100" dirty="0">
                  <a:solidFill>
                    <a:srgbClr val="000000"/>
                  </a:solidFill>
                </a:rPr>
                <a:t>Typical 3 lens tunnel to DMD relay design</a:t>
              </a:r>
            </a:p>
          </p:txBody>
        </p:sp>
      </p:grpSp>
      <p:grpSp>
        <p:nvGrpSpPr>
          <p:cNvPr id="9" name="Group 8">
            <a:extLst>
              <a:ext uri="{FF2B5EF4-FFF2-40B4-BE49-F238E27FC236}">
                <a16:creationId xmlns:a16="http://schemas.microsoft.com/office/drawing/2014/main" id="{2C7E95A7-8C87-4139-AAFF-1CBF5DFEC420}"/>
              </a:ext>
            </a:extLst>
          </p:cNvPr>
          <p:cNvGrpSpPr>
            <a:grpSpLocks noChangeAspect="1"/>
          </p:cNvGrpSpPr>
          <p:nvPr/>
        </p:nvGrpSpPr>
        <p:grpSpPr>
          <a:xfrm>
            <a:off x="6108471" y="819784"/>
            <a:ext cx="2502753" cy="2848120"/>
            <a:chOff x="144463" y="1647825"/>
            <a:chExt cx="3275012" cy="3726947"/>
          </a:xfrm>
        </p:grpSpPr>
        <p:pic>
          <p:nvPicPr>
            <p:cNvPr id="10" name="Picture 3">
              <a:extLst>
                <a:ext uri="{FF2B5EF4-FFF2-40B4-BE49-F238E27FC236}">
                  <a16:creationId xmlns:a16="http://schemas.microsoft.com/office/drawing/2014/main" id="{A7A4B701-11CC-46F7-A480-81E677F479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63" y="1647825"/>
              <a:ext cx="3126555"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id="{C46BF614-EA23-4D30-86E8-B3846D33DBA1}"/>
                </a:ext>
              </a:extLst>
            </p:cNvPr>
            <p:cNvSpPr txBox="1"/>
            <p:nvPr/>
          </p:nvSpPr>
          <p:spPr>
            <a:xfrm>
              <a:off x="312566" y="4619625"/>
              <a:ext cx="3106909" cy="755147"/>
            </a:xfrm>
            <a:prstGeom prst="rect">
              <a:avLst/>
            </a:prstGeom>
            <a:noFill/>
          </p:spPr>
          <p:txBody>
            <a:bodyPr wrap="square" rtlCol="0">
              <a:spAutoFit/>
            </a:bodyPr>
            <a:lstStyle/>
            <a:p>
              <a:r>
                <a:rPr lang="en-US" sz="1050" dirty="0" err="1">
                  <a:solidFill>
                    <a:srgbClr val="000000"/>
                  </a:solidFill>
                </a:rPr>
                <a:t>Schiempflug</a:t>
              </a:r>
              <a:r>
                <a:rPr lang="en-US" sz="1050" dirty="0">
                  <a:solidFill>
                    <a:srgbClr val="000000"/>
                  </a:solidFill>
                </a:rPr>
                <a:t> (tilt) can be added to improve distortion and/or anamorphism of tunnel to DMD relay</a:t>
              </a:r>
            </a:p>
          </p:txBody>
        </p:sp>
        <p:cxnSp>
          <p:nvCxnSpPr>
            <p:cNvPr id="12" name="Straight Arrow Connector 11">
              <a:extLst>
                <a:ext uri="{FF2B5EF4-FFF2-40B4-BE49-F238E27FC236}">
                  <a16:creationId xmlns:a16="http://schemas.microsoft.com/office/drawing/2014/main" id="{146B3470-5081-41E7-9085-B7BDA095E010}"/>
                </a:ext>
              </a:extLst>
            </p:cNvPr>
            <p:cNvCxnSpPr/>
            <p:nvPr/>
          </p:nvCxnSpPr>
          <p:spPr>
            <a:xfrm flipH="1" flipV="1">
              <a:off x="466725" y="3705225"/>
              <a:ext cx="609600" cy="92392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D5E727B3-2AD9-4BB6-88CE-C6C241E6BF14}"/>
              </a:ext>
            </a:extLst>
          </p:cNvPr>
          <p:cNvGrpSpPr>
            <a:grpSpLocks noChangeAspect="1"/>
          </p:cNvGrpSpPr>
          <p:nvPr/>
        </p:nvGrpSpPr>
        <p:grpSpPr>
          <a:xfrm>
            <a:off x="1225518" y="2753954"/>
            <a:ext cx="4833497" cy="1776080"/>
            <a:chOff x="-314664" y="3931642"/>
            <a:chExt cx="6324939" cy="2324114"/>
          </a:xfrm>
        </p:grpSpPr>
        <p:pic>
          <p:nvPicPr>
            <p:cNvPr id="14" name="Picture 2">
              <a:extLst>
                <a:ext uri="{FF2B5EF4-FFF2-40B4-BE49-F238E27FC236}">
                  <a16:creationId xmlns:a16="http://schemas.microsoft.com/office/drawing/2014/main" id="{A16600F4-A446-44AD-9AA8-54F7959977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2990510" y="3931642"/>
              <a:ext cx="3019765" cy="2324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5" name="Straight Arrow Connector 14">
              <a:extLst>
                <a:ext uri="{FF2B5EF4-FFF2-40B4-BE49-F238E27FC236}">
                  <a16:creationId xmlns:a16="http://schemas.microsoft.com/office/drawing/2014/main" id="{55073FF3-9BD5-4D1C-BCF2-A544C2C3177B}"/>
                </a:ext>
              </a:extLst>
            </p:cNvPr>
            <p:cNvCxnSpPr/>
            <p:nvPr/>
          </p:nvCxnSpPr>
          <p:spPr>
            <a:xfrm flipV="1">
              <a:off x="2714625" y="5172078"/>
              <a:ext cx="1057275" cy="552447"/>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0EB6035-7DF9-43D6-912F-47EC6644FF13}"/>
                </a:ext>
              </a:extLst>
            </p:cNvPr>
            <p:cNvSpPr txBox="1"/>
            <p:nvPr/>
          </p:nvSpPr>
          <p:spPr>
            <a:xfrm>
              <a:off x="-314664" y="5400675"/>
              <a:ext cx="3019763" cy="755147"/>
            </a:xfrm>
            <a:prstGeom prst="rect">
              <a:avLst/>
            </a:prstGeom>
            <a:noFill/>
          </p:spPr>
          <p:txBody>
            <a:bodyPr wrap="square" rtlCol="0">
              <a:spAutoFit/>
            </a:bodyPr>
            <a:lstStyle/>
            <a:p>
              <a:r>
                <a:rPr lang="en-US" sz="1050" dirty="0">
                  <a:solidFill>
                    <a:srgbClr val="000000"/>
                  </a:solidFill>
                </a:rPr>
                <a:t>Last illumination lens typically cut to give space for projection lens (this will incur some efficiency loss)</a:t>
              </a:r>
            </a:p>
          </p:txBody>
        </p:sp>
      </p:grpSp>
      <p:sp>
        <p:nvSpPr>
          <p:cNvPr id="17" name="TextBox 16">
            <a:extLst>
              <a:ext uri="{FF2B5EF4-FFF2-40B4-BE49-F238E27FC236}">
                <a16:creationId xmlns:a16="http://schemas.microsoft.com/office/drawing/2014/main" id="{3CE1F7F5-F51F-416F-842A-F92BF3A46827}"/>
              </a:ext>
            </a:extLst>
          </p:cNvPr>
          <p:cNvSpPr txBox="1"/>
          <p:nvPr/>
        </p:nvSpPr>
        <p:spPr>
          <a:xfrm>
            <a:off x="6008045" y="1227724"/>
            <a:ext cx="1295077" cy="400110"/>
          </a:xfrm>
          <a:prstGeom prst="rect">
            <a:avLst/>
          </a:prstGeom>
          <a:noFill/>
        </p:spPr>
        <p:txBody>
          <a:bodyPr wrap="square" rtlCol="0">
            <a:spAutoFit/>
          </a:bodyPr>
          <a:lstStyle/>
          <a:p>
            <a:pPr algn="ctr"/>
            <a:r>
              <a:rPr lang="en-US" sz="1000" i="1" dirty="0">
                <a:solidFill>
                  <a:srgbClr val="000000"/>
                </a:solidFill>
              </a:rPr>
              <a:t>Bottom illumination shown (TRP)</a:t>
            </a:r>
          </a:p>
        </p:txBody>
      </p:sp>
      <p:sp>
        <p:nvSpPr>
          <p:cNvPr id="18" name="TextBox 17">
            <a:extLst>
              <a:ext uri="{FF2B5EF4-FFF2-40B4-BE49-F238E27FC236}">
                <a16:creationId xmlns:a16="http://schemas.microsoft.com/office/drawing/2014/main" id="{099F6981-0546-4683-AF83-23BE1BE89B6E}"/>
              </a:ext>
            </a:extLst>
          </p:cNvPr>
          <p:cNvSpPr txBox="1"/>
          <p:nvPr/>
        </p:nvSpPr>
        <p:spPr>
          <a:xfrm>
            <a:off x="454993" y="2195438"/>
            <a:ext cx="677182" cy="307777"/>
          </a:xfrm>
          <a:prstGeom prst="rect">
            <a:avLst/>
          </a:prstGeom>
          <a:noFill/>
        </p:spPr>
        <p:txBody>
          <a:bodyPr wrap="square" rtlCol="0">
            <a:spAutoFit/>
          </a:bodyPr>
          <a:lstStyle/>
          <a:p>
            <a:r>
              <a:rPr lang="en-US" sz="700" dirty="0"/>
              <a:t>Tunnel output</a:t>
            </a:r>
          </a:p>
        </p:txBody>
      </p:sp>
      <p:sp>
        <p:nvSpPr>
          <p:cNvPr id="19" name="TextBox 18">
            <a:extLst>
              <a:ext uri="{FF2B5EF4-FFF2-40B4-BE49-F238E27FC236}">
                <a16:creationId xmlns:a16="http://schemas.microsoft.com/office/drawing/2014/main" id="{2B0F5028-62E8-4140-8BB6-D5806F7844CA}"/>
              </a:ext>
            </a:extLst>
          </p:cNvPr>
          <p:cNvSpPr txBox="1"/>
          <p:nvPr/>
        </p:nvSpPr>
        <p:spPr>
          <a:xfrm>
            <a:off x="2566871" y="1074515"/>
            <a:ext cx="677182" cy="307777"/>
          </a:xfrm>
          <a:prstGeom prst="rect">
            <a:avLst/>
          </a:prstGeom>
          <a:noFill/>
        </p:spPr>
        <p:txBody>
          <a:bodyPr wrap="square" rtlCol="0">
            <a:spAutoFit/>
          </a:bodyPr>
          <a:lstStyle/>
          <a:p>
            <a:r>
              <a:rPr lang="en-US" sz="700" dirty="0"/>
              <a:t>DMD assembly</a:t>
            </a:r>
          </a:p>
        </p:txBody>
      </p:sp>
      <p:sp>
        <p:nvSpPr>
          <p:cNvPr id="20" name="TextBox 19">
            <a:extLst>
              <a:ext uri="{FF2B5EF4-FFF2-40B4-BE49-F238E27FC236}">
                <a16:creationId xmlns:a16="http://schemas.microsoft.com/office/drawing/2014/main" id="{D9BC37DC-BA8C-438E-8A85-04498CCFC313}"/>
              </a:ext>
            </a:extLst>
          </p:cNvPr>
          <p:cNvSpPr txBox="1"/>
          <p:nvPr/>
        </p:nvSpPr>
        <p:spPr>
          <a:xfrm>
            <a:off x="2896219" y="3067920"/>
            <a:ext cx="677182" cy="200055"/>
          </a:xfrm>
          <a:prstGeom prst="rect">
            <a:avLst/>
          </a:prstGeom>
          <a:noFill/>
        </p:spPr>
        <p:txBody>
          <a:bodyPr wrap="square" rtlCol="0">
            <a:spAutoFit/>
          </a:bodyPr>
          <a:lstStyle/>
          <a:p>
            <a:r>
              <a:rPr lang="en-US" sz="700" dirty="0"/>
              <a:t>Fold mirror</a:t>
            </a:r>
          </a:p>
        </p:txBody>
      </p:sp>
      <p:sp>
        <p:nvSpPr>
          <p:cNvPr id="21" name="TextBox 20">
            <a:extLst>
              <a:ext uri="{FF2B5EF4-FFF2-40B4-BE49-F238E27FC236}">
                <a16:creationId xmlns:a16="http://schemas.microsoft.com/office/drawing/2014/main" id="{E36839C4-BE92-4A82-BE59-128A34628530}"/>
              </a:ext>
            </a:extLst>
          </p:cNvPr>
          <p:cNvSpPr txBox="1"/>
          <p:nvPr/>
        </p:nvSpPr>
        <p:spPr>
          <a:xfrm>
            <a:off x="1312686" y="1627976"/>
            <a:ext cx="677182" cy="307777"/>
          </a:xfrm>
          <a:prstGeom prst="rect">
            <a:avLst/>
          </a:prstGeom>
          <a:noFill/>
        </p:spPr>
        <p:txBody>
          <a:bodyPr wrap="square" rtlCol="0">
            <a:spAutoFit/>
          </a:bodyPr>
          <a:lstStyle/>
          <a:p>
            <a:r>
              <a:rPr lang="en-US" sz="700" dirty="0"/>
              <a:t>Typically </a:t>
            </a:r>
            <a:r>
              <a:rPr lang="en-US" sz="700" dirty="0" err="1"/>
              <a:t>aspheres</a:t>
            </a:r>
            <a:endParaRPr lang="en-US" sz="700" dirty="0"/>
          </a:p>
        </p:txBody>
      </p:sp>
      <p:cxnSp>
        <p:nvCxnSpPr>
          <p:cNvPr id="23" name="Straight Arrow Connector 22">
            <a:extLst>
              <a:ext uri="{FF2B5EF4-FFF2-40B4-BE49-F238E27FC236}">
                <a16:creationId xmlns:a16="http://schemas.microsoft.com/office/drawing/2014/main" id="{BB33EF5E-9D5A-47B3-89CC-174BDDD19DBC}"/>
              </a:ext>
            </a:extLst>
          </p:cNvPr>
          <p:cNvCxnSpPr/>
          <p:nvPr/>
        </p:nvCxnSpPr>
        <p:spPr>
          <a:xfrm flipH="1">
            <a:off x="1307587" y="1943100"/>
            <a:ext cx="178313" cy="1557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A2C4DA4-2641-49F3-8AB9-78A1AE4A7D5C}"/>
              </a:ext>
            </a:extLst>
          </p:cNvPr>
          <p:cNvCxnSpPr>
            <a:cxnSpLocks/>
          </p:cNvCxnSpPr>
          <p:nvPr/>
        </p:nvCxnSpPr>
        <p:spPr>
          <a:xfrm>
            <a:off x="1817914" y="1855995"/>
            <a:ext cx="478011" cy="1977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4690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ew-intr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1003" y="846535"/>
            <a:ext cx="4557713" cy="3443288"/>
          </a:xfrm>
          <a:prstGeom prst="rect">
            <a:avLst/>
          </a:prstGeom>
          <a:noFill/>
          <a:ln w="9525">
            <a:noFill/>
            <a:miter lim="800000"/>
            <a:headEnd/>
            <a:tailEnd/>
          </a:ln>
        </p:spPr>
      </p:pic>
      <p:sp>
        <p:nvSpPr>
          <p:cNvPr id="4099" name="Text Box 4"/>
          <p:cNvSpPr txBox="1">
            <a:spLocks noChangeArrowheads="1"/>
          </p:cNvSpPr>
          <p:nvPr/>
        </p:nvSpPr>
        <p:spPr bwMode="auto">
          <a:xfrm>
            <a:off x="1809750" y="90487"/>
            <a:ext cx="5512594" cy="434579"/>
          </a:xfrm>
          <a:prstGeom prst="rect">
            <a:avLst/>
          </a:prstGeom>
          <a:noFill/>
          <a:ln w="9525" algn="ctr">
            <a:noFill/>
            <a:miter lim="800000"/>
            <a:headEnd/>
            <a:tailEnd/>
          </a:ln>
        </p:spPr>
        <p:txBody>
          <a:bodyPr/>
          <a:lstStyle/>
          <a:p>
            <a:pPr algn="ctr" defTabSz="685800"/>
            <a:r>
              <a:rPr lang="en-US" sz="2400" b="1">
                <a:solidFill>
                  <a:srgbClr val="FFFFFF"/>
                </a:solidFill>
                <a:cs typeface="Arial" charset="0"/>
              </a:rPr>
              <a:t>DLP® how it works</a:t>
            </a:r>
          </a:p>
        </p:txBody>
      </p:sp>
      <p:sp>
        <p:nvSpPr>
          <p:cNvPr id="4" name="Rectangle 2"/>
          <p:cNvSpPr txBox="1">
            <a:spLocks noChangeArrowheads="1"/>
          </p:cNvSpPr>
          <p:nvPr/>
        </p:nvSpPr>
        <p:spPr>
          <a:xfrm>
            <a:off x="1143000" y="170260"/>
            <a:ext cx="6858000" cy="479822"/>
          </a:xfrm>
          <a:prstGeom prst="rect">
            <a:avLst/>
          </a:prstGeom>
        </p:spPr>
        <p:txBody>
          <a:bodyPr/>
          <a:lstStyle/>
          <a:p>
            <a:pPr algn="ctr" defTabSz="685800" eaLnBrk="0" hangingPunct="0">
              <a:defRPr/>
            </a:pPr>
            <a:r>
              <a:rPr lang="en-US" sz="2400" b="1" kern="0" dirty="0">
                <a:solidFill>
                  <a:srgbClr val="DE0000"/>
                </a:solidFill>
                <a:cs typeface="Arial" charset="0"/>
              </a:rPr>
              <a:t>How DLP Technology Works</a:t>
            </a:r>
          </a:p>
        </p:txBody>
      </p:sp>
      <p:sp>
        <p:nvSpPr>
          <p:cNvPr id="2" name="Slide Number Placeholder 1">
            <a:extLst>
              <a:ext uri="{FF2B5EF4-FFF2-40B4-BE49-F238E27FC236}">
                <a16:creationId xmlns:a16="http://schemas.microsoft.com/office/drawing/2014/main" id="{D49E65EA-BE76-4082-ABC4-8D6CE637F9FD}"/>
              </a:ext>
            </a:extLst>
          </p:cNvPr>
          <p:cNvSpPr>
            <a:spLocks noGrp="1"/>
          </p:cNvSpPr>
          <p:nvPr>
            <p:ph type="sldNum" sz="quarter" idx="10"/>
          </p:nvPr>
        </p:nvSpPr>
        <p:spPr/>
        <p:txBody>
          <a:bodyPr/>
          <a:lstStyle/>
          <a:p>
            <a:fld id="{4BD60626-1ACC-48B1-8201-AA7BD5684B54}" type="slidenum">
              <a:rPr lang="en-US" smtClean="0"/>
              <a:pPr/>
              <a:t>6</a:t>
            </a:fld>
            <a:endParaRPr lang="en-US"/>
          </a:p>
        </p:txBody>
      </p:sp>
    </p:spTree>
  </p:cSld>
  <p:clrMapOvr>
    <a:masterClrMapping/>
  </p:clrMapOvr>
  <p:transition advTm="4000"/>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E2AD4-0576-48E5-8593-FC543BE17372}"/>
              </a:ext>
            </a:extLst>
          </p:cNvPr>
          <p:cNvSpPr>
            <a:spLocks noGrp="1"/>
          </p:cNvSpPr>
          <p:nvPr>
            <p:ph type="title"/>
          </p:nvPr>
        </p:nvSpPr>
        <p:spPr/>
        <p:txBody>
          <a:bodyPr/>
          <a:lstStyle/>
          <a:p>
            <a:r>
              <a:rPr lang="en-US" dirty="0"/>
              <a:t>Non-telecentric pupil matching</a:t>
            </a:r>
          </a:p>
        </p:txBody>
      </p:sp>
      <p:sp>
        <p:nvSpPr>
          <p:cNvPr id="3" name="Content Placeholder 2">
            <a:extLst>
              <a:ext uri="{FF2B5EF4-FFF2-40B4-BE49-F238E27FC236}">
                <a16:creationId xmlns:a16="http://schemas.microsoft.com/office/drawing/2014/main" id="{A236022E-2F67-4BDE-817E-D52F165C42C4}"/>
              </a:ext>
            </a:extLst>
          </p:cNvPr>
          <p:cNvSpPr>
            <a:spLocks noGrp="1"/>
          </p:cNvSpPr>
          <p:nvPr>
            <p:ph idx="1"/>
          </p:nvPr>
        </p:nvSpPr>
        <p:spPr>
          <a:xfrm>
            <a:off x="333378" y="786357"/>
            <a:ext cx="5255815" cy="3709449"/>
          </a:xfrm>
        </p:spPr>
        <p:txBody>
          <a:bodyPr/>
          <a:lstStyle/>
          <a:p>
            <a:r>
              <a:rPr lang="en-US" sz="1050" dirty="0">
                <a:latin typeface="+mj-lt"/>
              </a:rPr>
              <a:t>Non-telecentric systems require illumination exit pupil to match projection entrance pupil (from DMD side) in size and position for maximum system efficiency</a:t>
            </a:r>
          </a:p>
          <a:p>
            <a:endParaRPr lang="en-US" sz="1050" dirty="0">
              <a:latin typeface="+mj-lt"/>
            </a:endParaRPr>
          </a:p>
          <a:p>
            <a:r>
              <a:rPr lang="en-US" sz="1050" dirty="0">
                <a:latin typeface="+mj-lt"/>
              </a:rPr>
              <a:t>For 0.65” 1080p, projection lens pupil is typically 30-40mm from DMD</a:t>
            </a:r>
          </a:p>
          <a:p>
            <a:pPr lvl="1"/>
            <a:r>
              <a:rPr lang="en-US" sz="1000" dirty="0">
                <a:latin typeface="+mj-lt"/>
              </a:rPr>
              <a:t>Further pupils, chief ray angles become closer to telecentric</a:t>
            </a:r>
          </a:p>
          <a:p>
            <a:pPr lvl="1"/>
            <a:r>
              <a:rPr lang="en-US" sz="1000" dirty="0">
                <a:latin typeface="+mj-lt"/>
              </a:rPr>
              <a:t>Closer pupils, chief ray angles become steep on DMD </a:t>
            </a:r>
            <a:r>
              <a:rPr lang="en-US" sz="1000" dirty="0">
                <a:latin typeface="+mj-lt"/>
                <a:sym typeface="Wingdings" panose="05000000000000000000" pitchFamily="2" charset="2"/>
              </a:rPr>
              <a:t> more difficult to correct anamorphism, distortion without using a prism (DMD recommended to have a 55</a:t>
            </a:r>
            <a:r>
              <a:rPr lang="en-US" sz="1000" dirty="0">
                <a:latin typeface="+mj-lt"/>
                <a:cs typeface="Times New Roman" panose="02020603050405020304" pitchFamily="18" charset="0"/>
                <a:sym typeface="Wingdings" panose="05000000000000000000" pitchFamily="2" charset="2"/>
              </a:rPr>
              <a:t>° max ray angle)</a:t>
            </a:r>
            <a:endParaRPr lang="en-US" sz="1000" dirty="0">
              <a:latin typeface="+mj-lt"/>
            </a:endParaRPr>
          </a:p>
          <a:p>
            <a:endParaRPr lang="en-US" sz="1050" dirty="0">
              <a:latin typeface="+mj-lt"/>
            </a:endParaRPr>
          </a:p>
          <a:p>
            <a:r>
              <a:rPr lang="en-US" sz="1050" dirty="0">
                <a:latin typeface="+mj-lt"/>
              </a:rPr>
              <a:t>Offset must be considered for non-telecentric</a:t>
            </a:r>
          </a:p>
          <a:p>
            <a:pPr lvl="1"/>
            <a:r>
              <a:rPr lang="en-US" sz="1000" dirty="0">
                <a:latin typeface="+mj-lt"/>
              </a:rPr>
              <a:t>Needed to separate illumination and on-state light bundles</a:t>
            </a:r>
          </a:p>
          <a:p>
            <a:pPr lvl="1"/>
            <a:r>
              <a:rPr lang="en-US" sz="1000" dirty="0">
                <a:latin typeface="+mj-lt"/>
              </a:rPr>
              <a:t>A minimum of 100% image offset is typically required </a:t>
            </a:r>
          </a:p>
          <a:p>
            <a:endParaRPr lang="en-US" sz="1050" dirty="0">
              <a:latin typeface="+mj-lt"/>
            </a:endParaRPr>
          </a:p>
          <a:p>
            <a:r>
              <a:rPr lang="en-US" sz="1050" dirty="0">
                <a:latin typeface="+mj-lt"/>
              </a:rPr>
              <a:t>Calculation on right assumes the following:</a:t>
            </a:r>
          </a:p>
          <a:p>
            <a:pPr lvl="1"/>
            <a:r>
              <a:rPr lang="en-US" sz="1000" dirty="0"/>
              <a:t>0.65” 1080p s450 (14.592mm x 8.208mm)</a:t>
            </a:r>
          </a:p>
          <a:p>
            <a:pPr lvl="1"/>
            <a:r>
              <a:rPr lang="en-US" sz="1000" dirty="0"/>
              <a:t>Corner illumination – 45° rotation </a:t>
            </a:r>
            <a:r>
              <a:rPr lang="en-US" sz="1000" dirty="0" err="1"/>
              <a:t>w.r.t.</a:t>
            </a:r>
            <a:r>
              <a:rPr lang="en-US" sz="1000" dirty="0"/>
              <a:t> DMD array</a:t>
            </a:r>
          </a:p>
          <a:p>
            <a:pPr lvl="1"/>
            <a:r>
              <a:rPr lang="en-US" sz="1000" dirty="0"/>
              <a:t>12° mirror tilt</a:t>
            </a:r>
          </a:p>
          <a:p>
            <a:pPr lvl="1"/>
            <a:r>
              <a:rPr lang="en-US" sz="1000" dirty="0"/>
              <a:t>130% vertical image offset only</a:t>
            </a:r>
          </a:p>
          <a:p>
            <a:pPr lvl="1"/>
            <a:r>
              <a:rPr lang="en-US" sz="1000" dirty="0"/>
              <a:t>40mm pupil location</a:t>
            </a:r>
          </a:p>
          <a:p>
            <a:endParaRPr lang="en-US" sz="800" dirty="0">
              <a:latin typeface="+mj-lt"/>
            </a:endParaRPr>
          </a:p>
          <a:p>
            <a:endParaRPr lang="en-US" sz="1050" dirty="0">
              <a:latin typeface="+mj-lt"/>
            </a:endParaRPr>
          </a:p>
        </p:txBody>
      </p:sp>
      <p:sp>
        <p:nvSpPr>
          <p:cNvPr id="4" name="Slide Number Placeholder 3">
            <a:extLst>
              <a:ext uri="{FF2B5EF4-FFF2-40B4-BE49-F238E27FC236}">
                <a16:creationId xmlns:a16="http://schemas.microsoft.com/office/drawing/2014/main" id="{9B174747-F71B-4996-A4D9-87FDFB623E00}"/>
              </a:ext>
            </a:extLst>
          </p:cNvPr>
          <p:cNvSpPr>
            <a:spLocks noGrp="1"/>
          </p:cNvSpPr>
          <p:nvPr>
            <p:ph type="sldNum" sz="quarter" idx="10"/>
          </p:nvPr>
        </p:nvSpPr>
        <p:spPr/>
        <p:txBody>
          <a:bodyPr/>
          <a:lstStyle/>
          <a:p>
            <a:pPr>
              <a:defRPr/>
            </a:pPr>
            <a:fld id="{2B97888F-6AF7-4263-B69D-592D8C33BAC7}" type="slidenum">
              <a:rPr lang="en-US" smtClean="0"/>
              <a:pPr>
                <a:defRPr/>
              </a:pPr>
              <a:t>60</a:t>
            </a:fld>
            <a:endParaRPr lang="en-US"/>
          </a:p>
        </p:txBody>
      </p:sp>
      <p:sp>
        <p:nvSpPr>
          <p:cNvPr id="30" name="TextBox 29">
            <a:extLst>
              <a:ext uri="{FF2B5EF4-FFF2-40B4-BE49-F238E27FC236}">
                <a16:creationId xmlns:a16="http://schemas.microsoft.com/office/drawing/2014/main" id="{0C985181-A793-4056-8A7F-885BD83A9816}"/>
              </a:ext>
            </a:extLst>
          </p:cNvPr>
          <p:cNvSpPr txBox="1"/>
          <p:nvPr/>
        </p:nvSpPr>
        <p:spPr>
          <a:xfrm>
            <a:off x="6085086" y="881070"/>
            <a:ext cx="1665555" cy="276999"/>
          </a:xfrm>
          <a:prstGeom prst="rect">
            <a:avLst/>
          </a:prstGeom>
          <a:noFill/>
        </p:spPr>
        <p:txBody>
          <a:bodyPr wrap="square" rtlCol="0">
            <a:spAutoFit/>
          </a:bodyPr>
          <a:lstStyle/>
          <a:p>
            <a:r>
              <a:rPr lang="en-US" sz="1200" i="1" u="sng" dirty="0">
                <a:solidFill>
                  <a:srgbClr val="000000"/>
                </a:solidFill>
                <a:effectLst>
                  <a:outerShdw blurRad="38100" dist="38100" dir="2700000" algn="tl">
                    <a:srgbClr val="000000">
                      <a:alpha val="43137"/>
                    </a:srgbClr>
                  </a:outerShdw>
                </a:effectLst>
                <a:latin typeface="+mj-lt"/>
              </a:rPr>
              <a:t>Sample calculation:</a:t>
            </a:r>
          </a:p>
        </p:txBody>
      </p:sp>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C9DA971D-B04D-4854-A18A-4C7089E8630D}"/>
                  </a:ext>
                </a:extLst>
              </p:cNvPr>
              <p:cNvSpPr txBox="1"/>
              <p:nvPr/>
            </p:nvSpPr>
            <p:spPr>
              <a:xfrm>
                <a:off x="6862225" y="3625404"/>
                <a:ext cx="2093127" cy="659091"/>
              </a:xfrm>
              <a:prstGeom prst="rect">
                <a:avLst/>
              </a:prstGeom>
              <a:solidFill>
                <a:srgbClr val="FFFFCC"/>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b="1" i="1" smtClean="0">
                          <a:latin typeface="Cambria Math" panose="02040503050406030204" pitchFamily="18" charset="0"/>
                        </a:rPr>
                        <m:t>𝑰𝒍𝒍𝒖𝒎𝒊𝒏𝒂𝒕𝒊𝒐𝒏</m:t>
                      </m:r>
                      <m:r>
                        <a:rPr lang="en-US" sz="1200" b="1" i="1" smtClean="0">
                          <a:latin typeface="Cambria Math" panose="02040503050406030204" pitchFamily="18" charset="0"/>
                        </a:rPr>
                        <m:t> </m:t>
                      </m:r>
                      <m:r>
                        <a:rPr lang="en-US" sz="1200" b="1" i="1" smtClean="0">
                          <a:latin typeface="Cambria Math" panose="02040503050406030204" pitchFamily="18" charset="0"/>
                        </a:rPr>
                        <m:t>𝒂𝒏𝒈𝒍𝒆</m:t>
                      </m:r>
                      <m:r>
                        <a:rPr lang="en-US" sz="1200" b="1" i="1" smtClean="0">
                          <a:latin typeface="Cambria Math" panose="02040503050406030204" pitchFamily="18" charset="0"/>
                        </a:rPr>
                        <m:t>= </m:t>
                      </m:r>
                      <m:r>
                        <a:rPr lang="en-US" sz="1200" b="1" i="1" smtClean="0">
                          <a:latin typeface="Cambria Math" panose="02040503050406030204" pitchFamily="18" charset="0"/>
                        </a:rPr>
                        <m:t>𝟐</m:t>
                      </m:r>
                      <m:r>
                        <a:rPr lang="en-US" sz="1200" b="1" i="1" smtClean="0">
                          <a:latin typeface="Cambria Math" panose="02040503050406030204" pitchFamily="18" charset="0"/>
                        </a:rPr>
                        <m:t> × </m:t>
                      </m:r>
                      <m:r>
                        <a:rPr lang="en-US" sz="1200" b="1" i="1">
                          <a:latin typeface="Cambria Math" panose="02040503050406030204" pitchFamily="18" charset="0"/>
                        </a:rPr>
                        <m:t>𝒎𝒊𝒓𝒓𝒐𝒓</m:t>
                      </m:r>
                      <m:r>
                        <a:rPr lang="en-US" sz="1200" b="1" i="1">
                          <a:latin typeface="Cambria Math" panose="02040503050406030204" pitchFamily="18" charset="0"/>
                        </a:rPr>
                        <m:t> </m:t>
                      </m:r>
                      <m:r>
                        <a:rPr lang="en-US" sz="1200" b="1" i="1">
                          <a:latin typeface="Cambria Math" panose="02040503050406030204" pitchFamily="18" charset="0"/>
                        </a:rPr>
                        <m:t>𝒕𝒊𝒍𝒕</m:t>
                      </m:r>
                      <m:r>
                        <a:rPr lang="en-US" sz="1200" b="1" i="1">
                          <a:latin typeface="Cambria Math" panose="02040503050406030204" pitchFamily="18" charset="0"/>
                        </a:rPr>
                        <m:t> + </m:t>
                      </m:r>
                      <m:sSub>
                        <m:sSubPr>
                          <m:ctrlPr>
                            <a:rPr lang="en-US" sz="1200" b="1" i="1" smtClean="0">
                              <a:latin typeface="Cambria Math" panose="02040503050406030204" pitchFamily="18" charset="0"/>
                            </a:rPr>
                          </m:ctrlPr>
                        </m:sSubPr>
                        <m:e>
                          <m:r>
                            <a:rPr lang="el-GR" sz="1200" b="1" i="1">
                              <a:latin typeface="Cambria Math" panose="02040503050406030204" pitchFamily="18" charset="0"/>
                            </a:rPr>
                            <m:t>𝜽</m:t>
                          </m:r>
                        </m:e>
                        <m:sub>
                          <m:r>
                            <a:rPr lang="en-US" sz="1200" b="1" i="1" smtClean="0">
                              <a:latin typeface="Cambria Math" panose="02040503050406030204" pitchFamily="18" charset="0"/>
                            </a:rPr>
                            <m:t>𝒚</m:t>
                          </m:r>
                        </m:sub>
                      </m:sSub>
                      <m:r>
                        <a:rPr lang="en-US" sz="1200" b="1" i="1" smtClean="0">
                          <a:latin typeface="Cambria Math" panose="02040503050406030204" pitchFamily="18" charset="0"/>
                        </a:rPr>
                        <m:t>=</m:t>
                      </m:r>
                      <m:r>
                        <a:rPr lang="en-US" sz="1200" b="1" i="1" smtClean="0">
                          <a:latin typeface="Cambria Math" panose="02040503050406030204" pitchFamily="18" charset="0"/>
                        </a:rPr>
                        <m:t>𝟐</m:t>
                      </m:r>
                      <m:r>
                        <a:rPr lang="en-US" sz="1200" b="1" i="1" smtClean="0">
                          <a:latin typeface="Cambria Math" panose="02040503050406030204" pitchFamily="18" charset="0"/>
                          <a:ea typeface="Cambria Math" panose="02040503050406030204" pitchFamily="18" charset="0"/>
                        </a:rPr>
                        <m:t>×</m:t>
                      </m:r>
                      <m:r>
                        <a:rPr lang="en-US" sz="1200" b="1" i="1" smtClean="0">
                          <a:latin typeface="Cambria Math" panose="02040503050406030204" pitchFamily="18" charset="0"/>
                        </a:rPr>
                        <m:t>𝟏𝟐</m:t>
                      </m:r>
                      <m:r>
                        <a:rPr lang="en-US" sz="1200" b="1" i="1" smtClean="0">
                          <a:latin typeface="Cambria Math" panose="02040503050406030204" pitchFamily="18" charset="0"/>
                          <a:ea typeface="Cambria Math" panose="02040503050406030204" pitchFamily="18" charset="0"/>
                        </a:rPr>
                        <m:t>°</m:t>
                      </m:r>
                      <m:r>
                        <a:rPr lang="en-US" sz="1200" b="1" i="1">
                          <a:latin typeface="Cambria Math" panose="02040503050406030204" pitchFamily="18" charset="0"/>
                        </a:rPr>
                        <m:t>+</m:t>
                      </m:r>
                      <m:r>
                        <a:rPr lang="en-US" sz="1200" b="1" i="1" smtClean="0">
                          <a:latin typeface="Cambria Math" panose="02040503050406030204" pitchFamily="18" charset="0"/>
                        </a:rPr>
                        <m:t>𝟕</m:t>
                      </m:r>
                      <m:r>
                        <a:rPr lang="en-US" sz="1200" b="1" i="1" smtClean="0">
                          <a:latin typeface="Cambria Math" panose="02040503050406030204" pitchFamily="18" charset="0"/>
                        </a:rPr>
                        <m:t>.</m:t>
                      </m:r>
                      <m:r>
                        <a:rPr lang="en-US" sz="1200" b="1" i="1" smtClean="0">
                          <a:latin typeface="Cambria Math" panose="02040503050406030204" pitchFamily="18" charset="0"/>
                        </a:rPr>
                        <m:t>𝟔</m:t>
                      </m:r>
                      <m:r>
                        <a:rPr lang="en-US" sz="1200" b="1" i="1" smtClean="0">
                          <a:latin typeface="Cambria Math" panose="02040503050406030204" pitchFamily="18" charset="0"/>
                          <a:ea typeface="Cambria Math" panose="02040503050406030204" pitchFamily="18" charset="0"/>
                        </a:rPr>
                        <m:t>°=</m:t>
                      </m:r>
                      <m:r>
                        <a:rPr lang="en-US" sz="1200" b="1" i="1" smtClean="0">
                          <a:latin typeface="Cambria Math" panose="02040503050406030204" pitchFamily="18" charset="0"/>
                          <a:ea typeface="Cambria Math" panose="02040503050406030204" pitchFamily="18" charset="0"/>
                        </a:rPr>
                        <m:t>𝟑𝟏</m:t>
                      </m:r>
                      <m:r>
                        <a:rPr lang="en-US" sz="1200" b="1" i="1" smtClean="0">
                          <a:latin typeface="Cambria Math" panose="02040503050406030204" pitchFamily="18" charset="0"/>
                          <a:ea typeface="Cambria Math" panose="02040503050406030204" pitchFamily="18" charset="0"/>
                        </a:rPr>
                        <m:t>.</m:t>
                      </m:r>
                      <m:r>
                        <a:rPr lang="en-US" sz="1200" b="1" i="1" smtClean="0">
                          <a:latin typeface="Cambria Math" panose="02040503050406030204" pitchFamily="18" charset="0"/>
                          <a:ea typeface="Cambria Math" panose="02040503050406030204" pitchFamily="18" charset="0"/>
                        </a:rPr>
                        <m:t>𝟔</m:t>
                      </m:r>
                      <m:r>
                        <a:rPr lang="en-US" sz="1200" b="1" i="1" smtClean="0">
                          <a:latin typeface="Cambria Math" panose="02040503050406030204" pitchFamily="18" charset="0"/>
                          <a:ea typeface="Cambria Math" panose="02040503050406030204" pitchFamily="18" charset="0"/>
                        </a:rPr>
                        <m:t>°</m:t>
                      </m:r>
                    </m:oMath>
                  </m:oMathPara>
                </a14:m>
                <a:endParaRPr sz="1200" b="1" dirty="0"/>
              </a:p>
            </p:txBody>
          </p:sp>
        </mc:Choice>
        <mc:Fallback xmlns="">
          <p:sp>
            <p:nvSpPr>
              <p:cNvPr id="97" name="TextBox 96">
                <a:extLst>
                  <a:ext uri="{FF2B5EF4-FFF2-40B4-BE49-F238E27FC236}">
                    <a16:creationId xmlns:a16="http://schemas.microsoft.com/office/drawing/2014/main" id="{C9DA971D-B04D-4854-A18A-4C7089E8630D}"/>
                  </a:ext>
                </a:extLst>
              </p:cNvPr>
              <p:cNvSpPr txBox="1">
                <a:spLocks noRot="1" noChangeAspect="1" noMove="1" noResize="1" noEditPoints="1" noAdjustHandles="1" noChangeArrowheads="1" noChangeShapeType="1" noTextEdit="1"/>
              </p:cNvSpPr>
              <p:nvPr/>
            </p:nvSpPr>
            <p:spPr>
              <a:xfrm>
                <a:off x="6862225" y="3625404"/>
                <a:ext cx="2093127" cy="659091"/>
              </a:xfrm>
              <a:prstGeom prst="rect">
                <a:avLst/>
              </a:prstGeom>
              <a:blipFill>
                <a:blip r:embed="rId2"/>
                <a:stretch>
                  <a:fillRect/>
                </a:stretch>
              </a:blipFill>
            </p:spPr>
            <p:txBody>
              <a:bodyPr/>
              <a:lstStyle/>
              <a:p>
                <a:r>
                  <a:rPr lang="en-US">
                    <a:noFill/>
                  </a:rPr>
                  <a:t> </a:t>
                </a:r>
              </a:p>
            </p:txBody>
          </p:sp>
        </mc:Fallback>
      </mc:AlternateContent>
      <p:grpSp>
        <p:nvGrpSpPr>
          <p:cNvPr id="98" name="Group 97">
            <a:extLst>
              <a:ext uri="{FF2B5EF4-FFF2-40B4-BE49-F238E27FC236}">
                <a16:creationId xmlns:a16="http://schemas.microsoft.com/office/drawing/2014/main" id="{A5CA8DF3-9B9F-4EC9-996E-D56A35E3FCC8}"/>
              </a:ext>
            </a:extLst>
          </p:cNvPr>
          <p:cNvGrpSpPr/>
          <p:nvPr/>
        </p:nvGrpSpPr>
        <p:grpSpPr>
          <a:xfrm>
            <a:off x="4369723" y="974471"/>
            <a:ext cx="5167375" cy="3434120"/>
            <a:chOff x="4310456" y="805610"/>
            <a:chExt cx="5167375" cy="3434120"/>
          </a:xfrm>
        </p:grpSpPr>
        <p:pic>
          <p:nvPicPr>
            <p:cNvPr id="99" name="Picture 4" descr="DLP780TE | Buy TI Parts | TI.com">
              <a:extLst>
                <a:ext uri="{FF2B5EF4-FFF2-40B4-BE49-F238E27FC236}">
                  <a16:creationId xmlns:a16="http://schemas.microsoft.com/office/drawing/2014/main" id="{4E774D45-2C59-4EEA-BDBF-8670BD28839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a:off x="6493356" y="805610"/>
              <a:ext cx="2984475" cy="2034869"/>
            </a:xfrm>
            <a:prstGeom prst="rect">
              <a:avLst/>
            </a:prstGeom>
            <a:noFill/>
            <a:scene3d>
              <a:camera prst="orthographicFront">
                <a:rot lat="668208" lon="1382792" rev="20770082"/>
              </a:camera>
              <a:lightRig rig="threePt" dir="t"/>
            </a:scene3d>
            <a:extLst>
              <a:ext uri="{909E8E84-426E-40DD-AFC4-6F175D3DCCD1}">
                <a14:hiddenFill xmlns:a14="http://schemas.microsoft.com/office/drawing/2010/main">
                  <a:solidFill>
                    <a:srgbClr val="FFFFFF"/>
                  </a:solidFill>
                </a14:hiddenFill>
              </a:ext>
            </a:extLst>
          </p:spPr>
        </p:pic>
        <p:grpSp>
          <p:nvGrpSpPr>
            <p:cNvPr id="100" name="Group 99">
              <a:extLst>
                <a:ext uri="{FF2B5EF4-FFF2-40B4-BE49-F238E27FC236}">
                  <a16:creationId xmlns:a16="http://schemas.microsoft.com/office/drawing/2014/main" id="{92FBD0F7-F13B-4126-82D1-1D5C70BFD621}"/>
                </a:ext>
              </a:extLst>
            </p:cNvPr>
            <p:cNvGrpSpPr/>
            <p:nvPr/>
          </p:nvGrpSpPr>
          <p:grpSpPr>
            <a:xfrm>
              <a:off x="4310456" y="860418"/>
              <a:ext cx="4587591" cy="3379312"/>
              <a:chOff x="4310456" y="860418"/>
              <a:chExt cx="4587591" cy="3379312"/>
            </a:xfrm>
          </p:grpSpPr>
          <p:cxnSp>
            <p:nvCxnSpPr>
              <p:cNvPr id="101" name="Straight Connector 100">
                <a:extLst>
                  <a:ext uri="{FF2B5EF4-FFF2-40B4-BE49-F238E27FC236}">
                    <a16:creationId xmlns:a16="http://schemas.microsoft.com/office/drawing/2014/main" id="{75320BA6-69AB-493D-999B-903E8ECD4BFE}"/>
                  </a:ext>
                </a:extLst>
              </p:cNvPr>
              <p:cNvCxnSpPr>
                <a:cxnSpLocks/>
              </p:cNvCxnSpPr>
              <p:nvPr/>
            </p:nvCxnSpPr>
            <p:spPr>
              <a:xfrm flipH="1">
                <a:off x="6240913" y="1855160"/>
                <a:ext cx="1701798" cy="378678"/>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102" name="Group 101">
                <a:extLst>
                  <a:ext uri="{FF2B5EF4-FFF2-40B4-BE49-F238E27FC236}">
                    <a16:creationId xmlns:a16="http://schemas.microsoft.com/office/drawing/2014/main" id="{091BF4A9-A1F8-4FF8-8A2C-1EF739B3B063}"/>
                  </a:ext>
                </a:extLst>
              </p:cNvPr>
              <p:cNvGrpSpPr/>
              <p:nvPr/>
            </p:nvGrpSpPr>
            <p:grpSpPr>
              <a:xfrm>
                <a:off x="4310456" y="3462513"/>
                <a:ext cx="2000832" cy="777217"/>
                <a:chOff x="5072146" y="3306726"/>
                <a:chExt cx="2104831" cy="678664"/>
              </a:xfrm>
            </p:grpSpPr>
            <p:sp>
              <p:nvSpPr>
                <p:cNvPr id="124" name="Right Triangle 123">
                  <a:extLst>
                    <a:ext uri="{FF2B5EF4-FFF2-40B4-BE49-F238E27FC236}">
                      <a16:creationId xmlns:a16="http://schemas.microsoft.com/office/drawing/2014/main" id="{D02813F0-C48F-4C13-998D-32BD1E45882B}"/>
                    </a:ext>
                  </a:extLst>
                </p:cNvPr>
                <p:cNvSpPr/>
                <p:nvPr/>
              </p:nvSpPr>
              <p:spPr>
                <a:xfrm>
                  <a:off x="5699051" y="3306726"/>
                  <a:ext cx="1477926" cy="488547"/>
                </a:xfrm>
                <a:prstGeom prst="rtTriangle">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3"/>
                  <a:endParaRPr lang="en-US" sz="700">
                    <a:solidFill>
                      <a:srgbClr val="FFFFFF"/>
                    </a:solidFill>
                    <a:latin typeface="+mj-lt"/>
                  </a:endParaRPr>
                </a:p>
              </p:txBody>
            </p:sp>
            <p:sp>
              <p:nvSpPr>
                <p:cNvPr id="125" name="TextBox 124">
                  <a:extLst>
                    <a:ext uri="{FF2B5EF4-FFF2-40B4-BE49-F238E27FC236}">
                      <a16:creationId xmlns:a16="http://schemas.microsoft.com/office/drawing/2014/main" id="{6F671501-1319-46DC-9BD1-EA97DD9A925B}"/>
                    </a:ext>
                  </a:extLst>
                </p:cNvPr>
                <p:cNvSpPr txBox="1"/>
                <p:nvPr/>
              </p:nvSpPr>
              <p:spPr bwMode="auto">
                <a:xfrm>
                  <a:off x="6045996" y="3830858"/>
                  <a:ext cx="584790" cy="154532"/>
                </a:xfrm>
                <a:prstGeom prst="rect">
                  <a:avLst/>
                </a:prstGeom>
                <a:noFill/>
                <a:ln w="9525">
                  <a:noFill/>
                  <a:miter lim="800000"/>
                  <a:headEnd/>
                  <a:tailEnd/>
                </a:ln>
                <a:effectLst/>
              </p:spPr>
              <p:txBody>
                <a:bodyPr vert="horz" wrap="square" lIns="68580" tIns="34290" rIns="68580" bIns="34290" numCol="1" rtlCol="0" anchor="t" anchorCtr="0" compatLnSpc="1">
                  <a:prstTxWarp prst="textNoShape">
                    <a:avLst/>
                  </a:prstTxWarp>
                  <a:spAutoFit/>
                </a:bodyPr>
                <a:lstStyle/>
                <a:p>
                  <a:pPr algn="ctr" defTabSz="685733"/>
                  <a:r>
                    <a:rPr lang="en-US" sz="700" dirty="0">
                      <a:solidFill>
                        <a:srgbClr val="000000"/>
                      </a:solidFill>
                      <a:latin typeface="+mj-lt"/>
                    </a:rPr>
                    <a:t>40mm</a:t>
                  </a:r>
                </a:p>
              </p:txBody>
            </p:sp>
            <p:sp>
              <p:nvSpPr>
                <p:cNvPr id="126" name="TextBox 125">
                  <a:extLst>
                    <a:ext uri="{FF2B5EF4-FFF2-40B4-BE49-F238E27FC236}">
                      <a16:creationId xmlns:a16="http://schemas.microsoft.com/office/drawing/2014/main" id="{9E6765AC-9C3F-479B-9D19-0D3E015A8BE5}"/>
                    </a:ext>
                  </a:extLst>
                </p:cNvPr>
                <p:cNvSpPr txBox="1"/>
                <p:nvPr/>
              </p:nvSpPr>
              <p:spPr bwMode="auto">
                <a:xfrm>
                  <a:off x="5072146" y="3506793"/>
                  <a:ext cx="641081" cy="154532"/>
                </a:xfrm>
                <a:prstGeom prst="rect">
                  <a:avLst/>
                </a:prstGeom>
                <a:noFill/>
                <a:ln w="9525">
                  <a:noFill/>
                  <a:miter lim="800000"/>
                  <a:headEnd/>
                  <a:tailEnd/>
                </a:ln>
                <a:effectLst/>
              </p:spPr>
              <p:txBody>
                <a:bodyPr vert="horz" wrap="square" lIns="68580" tIns="34290" rIns="68580" bIns="34290" numCol="1" rtlCol="0" anchor="t" anchorCtr="0" compatLnSpc="1">
                  <a:prstTxWarp prst="textNoShape">
                    <a:avLst/>
                  </a:prstTxWarp>
                  <a:spAutoFit/>
                </a:bodyPr>
                <a:lstStyle/>
                <a:p>
                  <a:pPr algn="ctr" defTabSz="685733"/>
                  <a:r>
                    <a:rPr lang="en-US" sz="700" dirty="0">
                      <a:solidFill>
                        <a:srgbClr val="000000"/>
                      </a:solidFill>
                      <a:latin typeface="+mj-lt"/>
                    </a:rPr>
                    <a:t>5.34mm</a:t>
                  </a:r>
                </a:p>
              </p:txBody>
            </p:sp>
            <p:sp>
              <p:nvSpPr>
                <p:cNvPr id="127" name="TextBox 126">
                  <a:extLst>
                    <a:ext uri="{FF2B5EF4-FFF2-40B4-BE49-F238E27FC236}">
                      <a16:creationId xmlns:a16="http://schemas.microsoft.com/office/drawing/2014/main" id="{E87DC94B-9E50-4973-9A43-B1BAFFD7E47E}"/>
                    </a:ext>
                  </a:extLst>
                </p:cNvPr>
                <p:cNvSpPr txBox="1"/>
                <p:nvPr/>
              </p:nvSpPr>
              <p:spPr bwMode="auto">
                <a:xfrm>
                  <a:off x="6177516" y="3614815"/>
                  <a:ext cx="637959" cy="194844"/>
                </a:xfrm>
                <a:prstGeom prst="rect">
                  <a:avLst/>
                </a:prstGeom>
                <a:noFill/>
                <a:ln w="9525">
                  <a:noFill/>
                  <a:miter lim="800000"/>
                  <a:headEnd/>
                  <a:tailEnd/>
                </a:ln>
                <a:effectLst/>
              </p:spPr>
              <p:txBody>
                <a:bodyPr vert="horz" wrap="square" lIns="68580" tIns="34290" rIns="68580" bIns="34290" numCol="1" rtlCol="0" anchor="t" anchorCtr="0" compatLnSpc="1">
                  <a:prstTxWarp prst="textNoShape">
                    <a:avLst/>
                  </a:prstTxWarp>
                  <a:spAutoFit/>
                </a:bodyPr>
                <a:lstStyle/>
                <a:p>
                  <a:pPr algn="ctr" defTabSz="685733"/>
                  <a:r>
                    <a:rPr lang="el-GR" sz="1000" dirty="0">
                      <a:solidFill>
                        <a:srgbClr val="000000"/>
                      </a:solidFill>
                      <a:latin typeface="+mj-lt"/>
                    </a:rPr>
                    <a:t>θ</a:t>
                  </a:r>
                  <a:r>
                    <a:rPr lang="en-US" sz="1000" baseline="-25000" dirty="0">
                      <a:solidFill>
                        <a:srgbClr val="000000"/>
                      </a:solidFill>
                      <a:latin typeface="+mj-lt"/>
                    </a:rPr>
                    <a:t>y</a:t>
                  </a:r>
                  <a:r>
                    <a:rPr lang="en-US" sz="1000" dirty="0">
                      <a:solidFill>
                        <a:srgbClr val="000000"/>
                      </a:solidFill>
                      <a:latin typeface="+mj-lt"/>
                    </a:rPr>
                    <a:t>=7.6°</a:t>
                  </a:r>
                </a:p>
              </p:txBody>
            </p:sp>
          </p:grpSp>
          <p:cxnSp>
            <p:nvCxnSpPr>
              <p:cNvPr id="103" name="Straight Connector 102">
                <a:extLst>
                  <a:ext uri="{FF2B5EF4-FFF2-40B4-BE49-F238E27FC236}">
                    <a16:creationId xmlns:a16="http://schemas.microsoft.com/office/drawing/2014/main" id="{12155DF2-6CD8-402A-8A21-E0EF40E60560}"/>
                  </a:ext>
                </a:extLst>
              </p:cNvPr>
              <p:cNvCxnSpPr>
                <a:cxnSpLocks/>
              </p:cNvCxnSpPr>
              <p:nvPr/>
            </p:nvCxnSpPr>
            <p:spPr>
              <a:xfrm flipH="1">
                <a:off x="6311288" y="1860661"/>
                <a:ext cx="1633905" cy="75398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04" name="TextBox 103">
                <a:extLst>
                  <a:ext uri="{FF2B5EF4-FFF2-40B4-BE49-F238E27FC236}">
                    <a16:creationId xmlns:a16="http://schemas.microsoft.com/office/drawing/2014/main" id="{D653916F-7DBE-4C0E-908B-FCEB36475AE9}"/>
                  </a:ext>
                </a:extLst>
              </p:cNvPr>
              <p:cNvSpPr txBox="1"/>
              <p:nvPr/>
            </p:nvSpPr>
            <p:spPr>
              <a:xfrm rot="20150493">
                <a:off x="6781600" y="2222202"/>
                <a:ext cx="763356" cy="184666"/>
              </a:xfrm>
              <a:prstGeom prst="rect">
                <a:avLst/>
              </a:prstGeom>
              <a:noFill/>
            </p:spPr>
            <p:txBody>
              <a:bodyPr wrap="square" rtlCol="0">
                <a:spAutoFit/>
              </a:bodyPr>
              <a:lstStyle/>
              <a:p>
                <a:r>
                  <a:rPr lang="en-US" sz="600" dirty="0"/>
                  <a:t>DMD optical axis</a:t>
                </a:r>
              </a:p>
            </p:txBody>
          </p:sp>
          <p:cxnSp>
            <p:nvCxnSpPr>
              <p:cNvPr id="105" name="Straight Connector 104">
                <a:extLst>
                  <a:ext uri="{FF2B5EF4-FFF2-40B4-BE49-F238E27FC236}">
                    <a16:creationId xmlns:a16="http://schemas.microsoft.com/office/drawing/2014/main" id="{D7B931E4-DE0B-459B-81A4-E2D6DD3C5E34}"/>
                  </a:ext>
                </a:extLst>
              </p:cNvPr>
              <p:cNvCxnSpPr>
                <a:cxnSpLocks/>
              </p:cNvCxnSpPr>
              <p:nvPr/>
            </p:nvCxnSpPr>
            <p:spPr>
              <a:xfrm flipH="1">
                <a:off x="5259559" y="1466733"/>
                <a:ext cx="2583564" cy="1231782"/>
              </a:xfrm>
              <a:prstGeom prst="line">
                <a:avLst/>
              </a:prstGeom>
            </p:spPr>
            <p:style>
              <a:lnRef idx="1">
                <a:schemeClr val="accent1"/>
              </a:lnRef>
              <a:fillRef idx="0">
                <a:schemeClr val="accent1"/>
              </a:fillRef>
              <a:effectRef idx="0">
                <a:schemeClr val="accent1"/>
              </a:effectRef>
              <a:fontRef idx="minor">
                <a:schemeClr val="tx1"/>
              </a:fontRef>
            </p:style>
          </p:cxnSp>
          <p:sp>
            <p:nvSpPr>
              <p:cNvPr id="106" name="Oval 105">
                <a:extLst>
                  <a:ext uri="{FF2B5EF4-FFF2-40B4-BE49-F238E27FC236}">
                    <a16:creationId xmlns:a16="http://schemas.microsoft.com/office/drawing/2014/main" id="{E17C87EA-7CA8-4E50-A3A4-ABED53C9D997}"/>
                  </a:ext>
                </a:extLst>
              </p:cNvPr>
              <p:cNvSpPr>
                <a:spLocks noChangeAspect="1"/>
              </p:cNvSpPr>
              <p:nvPr/>
            </p:nvSpPr>
            <p:spPr>
              <a:xfrm>
                <a:off x="5591461" y="1507485"/>
                <a:ext cx="1218025" cy="1441321"/>
              </a:xfrm>
              <a:prstGeom prst="ellipse">
                <a:avLst/>
              </a:prstGeom>
              <a:solidFill>
                <a:schemeClr val="accent3">
                  <a:lumMod val="20000"/>
                  <a:lumOff val="80000"/>
                  <a:alpha val="70000"/>
                </a:schemeClr>
              </a:solidFill>
              <a:ln w="9525">
                <a:solidFill>
                  <a:schemeClr val="accent3">
                    <a:lumMod val="20000"/>
                    <a:lumOff val="80000"/>
                  </a:schemeClr>
                </a:solidFill>
              </a:ln>
              <a:scene3d>
                <a:camera prst="orthographicFront">
                  <a:rot lat="844571" lon="1238816" rev="314161"/>
                </a:camera>
                <a:lightRig rig="threePt" dir="t"/>
              </a:scene3d>
              <a:sp3d extrusionH="82550" contourW="57150">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3"/>
                <a:endParaRPr lang="en-US" sz="1050" dirty="0">
                  <a:solidFill>
                    <a:srgbClr val="FFFFFF"/>
                  </a:solidFill>
                </a:endParaRPr>
              </a:p>
            </p:txBody>
          </p:sp>
          <p:cxnSp>
            <p:nvCxnSpPr>
              <p:cNvPr id="107" name="Straight Connector 106">
                <a:extLst>
                  <a:ext uri="{FF2B5EF4-FFF2-40B4-BE49-F238E27FC236}">
                    <a16:creationId xmlns:a16="http://schemas.microsoft.com/office/drawing/2014/main" id="{5D4596A2-FA2F-4597-86F5-C9A58CD69700}"/>
                  </a:ext>
                </a:extLst>
              </p:cNvPr>
              <p:cNvCxnSpPr>
                <a:cxnSpLocks/>
              </p:cNvCxnSpPr>
              <p:nvPr/>
            </p:nvCxnSpPr>
            <p:spPr>
              <a:xfrm flipH="1">
                <a:off x="4592679" y="2233838"/>
                <a:ext cx="1648234" cy="7780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3723209A-8D25-45F3-8DB9-25E21CDB08BD}"/>
                  </a:ext>
                </a:extLst>
              </p:cNvPr>
              <p:cNvCxnSpPr>
                <a:cxnSpLocks/>
              </p:cNvCxnSpPr>
              <p:nvPr/>
            </p:nvCxnSpPr>
            <p:spPr>
              <a:xfrm>
                <a:off x="7942711" y="1859357"/>
                <a:ext cx="506128" cy="837854"/>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B907992B-5A10-45D5-A6C8-A4231EF317BC}"/>
                  </a:ext>
                </a:extLst>
              </p:cNvPr>
              <p:cNvSpPr txBox="1"/>
              <p:nvPr/>
            </p:nvSpPr>
            <p:spPr>
              <a:xfrm>
                <a:off x="5524456" y="1180332"/>
                <a:ext cx="1155784" cy="307777"/>
              </a:xfrm>
              <a:prstGeom prst="rect">
                <a:avLst/>
              </a:prstGeom>
              <a:noFill/>
            </p:spPr>
            <p:txBody>
              <a:bodyPr wrap="square" rtlCol="0">
                <a:spAutoFit/>
              </a:bodyPr>
              <a:lstStyle/>
              <a:p>
                <a:pPr algn="ctr"/>
                <a:r>
                  <a:rPr lang="en-US" sz="700" dirty="0"/>
                  <a:t>1st Lens/Pupil location (40mm from DMD)</a:t>
                </a:r>
              </a:p>
            </p:txBody>
          </p:sp>
          <p:sp>
            <p:nvSpPr>
              <p:cNvPr id="110" name="TextBox 109">
                <a:extLst>
                  <a:ext uri="{FF2B5EF4-FFF2-40B4-BE49-F238E27FC236}">
                    <a16:creationId xmlns:a16="http://schemas.microsoft.com/office/drawing/2014/main" id="{6ED75391-5F5B-4F3A-B505-48292F855F9A}"/>
                  </a:ext>
                </a:extLst>
              </p:cNvPr>
              <p:cNvSpPr txBox="1"/>
              <p:nvPr/>
            </p:nvSpPr>
            <p:spPr>
              <a:xfrm>
                <a:off x="7783183" y="860418"/>
                <a:ext cx="1017920" cy="215444"/>
              </a:xfrm>
              <a:prstGeom prst="rect">
                <a:avLst/>
              </a:prstGeom>
              <a:noFill/>
            </p:spPr>
            <p:txBody>
              <a:bodyPr wrap="square" rtlCol="0">
                <a:spAutoFit/>
              </a:bodyPr>
              <a:lstStyle/>
              <a:p>
                <a:r>
                  <a:rPr lang="en-US" sz="800" dirty="0"/>
                  <a:t>DMD</a:t>
                </a:r>
              </a:p>
            </p:txBody>
          </p:sp>
          <p:sp>
            <p:nvSpPr>
              <p:cNvPr id="111" name="TextBox 110">
                <a:extLst>
                  <a:ext uri="{FF2B5EF4-FFF2-40B4-BE49-F238E27FC236}">
                    <a16:creationId xmlns:a16="http://schemas.microsoft.com/office/drawing/2014/main" id="{DD2B9B90-7D2F-4A07-8F95-B91546E6715A}"/>
                  </a:ext>
                </a:extLst>
              </p:cNvPr>
              <p:cNvSpPr txBox="1"/>
              <p:nvPr/>
            </p:nvSpPr>
            <p:spPr>
              <a:xfrm>
                <a:off x="6868433" y="2051439"/>
                <a:ext cx="456886" cy="230832"/>
              </a:xfrm>
              <a:prstGeom prst="rect">
                <a:avLst/>
              </a:prstGeom>
              <a:noFill/>
            </p:spPr>
            <p:txBody>
              <a:bodyPr wrap="square" rtlCol="0">
                <a:spAutoFit/>
              </a:bodyPr>
              <a:lstStyle/>
              <a:p>
                <a:r>
                  <a:rPr lang="el-GR" sz="900" dirty="0">
                    <a:solidFill>
                      <a:srgbClr val="00B050"/>
                    </a:solidFill>
                  </a:rPr>
                  <a:t>θ</a:t>
                </a:r>
                <a:r>
                  <a:rPr lang="en-US" sz="900" baseline="-25000" dirty="0">
                    <a:solidFill>
                      <a:srgbClr val="00B050"/>
                    </a:solidFill>
                  </a:rPr>
                  <a:t>y</a:t>
                </a:r>
                <a:endParaRPr lang="en-US" sz="900" dirty="0">
                  <a:solidFill>
                    <a:srgbClr val="00B050"/>
                  </a:solidFill>
                </a:endParaRPr>
              </a:p>
            </p:txBody>
          </p:sp>
          <p:sp>
            <p:nvSpPr>
              <p:cNvPr id="112" name="TextBox 111">
                <a:extLst>
                  <a:ext uri="{FF2B5EF4-FFF2-40B4-BE49-F238E27FC236}">
                    <a16:creationId xmlns:a16="http://schemas.microsoft.com/office/drawing/2014/main" id="{50BDCC17-724F-4CE7-95ED-D4FE1599D37B}"/>
                  </a:ext>
                </a:extLst>
              </p:cNvPr>
              <p:cNvSpPr txBox="1"/>
              <p:nvPr/>
            </p:nvSpPr>
            <p:spPr>
              <a:xfrm rot="20042334">
                <a:off x="4599914" y="2694390"/>
                <a:ext cx="1245553" cy="184666"/>
              </a:xfrm>
              <a:prstGeom prst="rect">
                <a:avLst/>
              </a:prstGeom>
              <a:noFill/>
            </p:spPr>
            <p:txBody>
              <a:bodyPr wrap="square" rtlCol="0">
                <a:spAutoFit/>
              </a:bodyPr>
              <a:lstStyle/>
              <a:p>
                <a:r>
                  <a:rPr lang="en-US" sz="600" dirty="0"/>
                  <a:t>Lens optical axis (due to offset)</a:t>
                </a:r>
              </a:p>
            </p:txBody>
          </p:sp>
          <p:sp>
            <p:nvSpPr>
              <p:cNvPr id="113" name="TextBox 112">
                <a:extLst>
                  <a:ext uri="{FF2B5EF4-FFF2-40B4-BE49-F238E27FC236}">
                    <a16:creationId xmlns:a16="http://schemas.microsoft.com/office/drawing/2014/main" id="{E27D2FE8-3B2A-428F-9737-FF68022ECD2D}"/>
                  </a:ext>
                </a:extLst>
              </p:cNvPr>
              <p:cNvSpPr txBox="1"/>
              <p:nvPr/>
            </p:nvSpPr>
            <p:spPr>
              <a:xfrm rot="1092073">
                <a:off x="7523698" y="2277520"/>
                <a:ext cx="456886" cy="230832"/>
              </a:xfrm>
              <a:prstGeom prst="rect">
                <a:avLst/>
              </a:prstGeom>
              <a:noFill/>
            </p:spPr>
            <p:txBody>
              <a:bodyPr wrap="square" rtlCol="0">
                <a:spAutoFit/>
              </a:bodyPr>
              <a:lstStyle/>
              <a:p>
                <a:r>
                  <a:rPr lang="el-GR" sz="900" dirty="0">
                    <a:solidFill>
                      <a:srgbClr val="00B050"/>
                    </a:solidFill>
                  </a:rPr>
                  <a:t>θ</a:t>
                </a:r>
                <a:r>
                  <a:rPr lang="en-US" sz="900" baseline="-25000" dirty="0">
                    <a:solidFill>
                      <a:srgbClr val="00B050"/>
                    </a:solidFill>
                  </a:rPr>
                  <a:t>x</a:t>
                </a:r>
                <a:endParaRPr lang="en-US" sz="900" dirty="0">
                  <a:solidFill>
                    <a:srgbClr val="00B050"/>
                  </a:solidFill>
                </a:endParaRPr>
              </a:p>
            </p:txBody>
          </p:sp>
          <p:sp>
            <p:nvSpPr>
              <p:cNvPr id="114" name="TextBox 113">
                <a:extLst>
                  <a:ext uri="{FF2B5EF4-FFF2-40B4-BE49-F238E27FC236}">
                    <a16:creationId xmlns:a16="http://schemas.microsoft.com/office/drawing/2014/main" id="{F87DC0CE-3736-453C-AF53-7DD56D359196}"/>
                  </a:ext>
                </a:extLst>
              </p:cNvPr>
              <p:cNvSpPr txBox="1"/>
              <p:nvPr/>
            </p:nvSpPr>
            <p:spPr>
              <a:xfrm rot="20000350">
                <a:off x="8016936" y="2776340"/>
                <a:ext cx="881111" cy="415498"/>
              </a:xfrm>
              <a:prstGeom prst="rect">
                <a:avLst/>
              </a:prstGeom>
              <a:noFill/>
            </p:spPr>
            <p:txBody>
              <a:bodyPr wrap="square" rtlCol="0">
                <a:spAutoFit/>
              </a:bodyPr>
              <a:lstStyle/>
              <a:p>
                <a:pPr algn="ctr"/>
                <a:r>
                  <a:rPr lang="en-US" sz="700" dirty="0"/>
                  <a:t>Incoming illumination center chief ray</a:t>
                </a:r>
              </a:p>
            </p:txBody>
          </p:sp>
          <p:sp>
            <p:nvSpPr>
              <p:cNvPr id="115" name="Arc 114">
                <a:extLst>
                  <a:ext uri="{FF2B5EF4-FFF2-40B4-BE49-F238E27FC236}">
                    <a16:creationId xmlns:a16="http://schemas.microsoft.com/office/drawing/2014/main" id="{88453976-DAEE-4BE1-90A5-FAB4FBFE5E4C}"/>
                  </a:ext>
                </a:extLst>
              </p:cNvPr>
              <p:cNvSpPr/>
              <p:nvPr/>
            </p:nvSpPr>
            <p:spPr>
              <a:xfrm rot="12396535">
                <a:off x="7127072" y="1975493"/>
                <a:ext cx="203387" cy="229606"/>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 name="Arc 115">
                <a:extLst>
                  <a:ext uri="{FF2B5EF4-FFF2-40B4-BE49-F238E27FC236}">
                    <a16:creationId xmlns:a16="http://schemas.microsoft.com/office/drawing/2014/main" id="{9A1BDB19-0BBA-4CBD-9C58-32FBD5770B22}"/>
                  </a:ext>
                </a:extLst>
              </p:cNvPr>
              <p:cNvSpPr/>
              <p:nvPr/>
            </p:nvSpPr>
            <p:spPr>
              <a:xfrm rot="11113331">
                <a:off x="7543584" y="1962837"/>
                <a:ext cx="893604" cy="354339"/>
              </a:xfrm>
              <a:prstGeom prst="arc">
                <a:avLst>
                  <a:gd name="adj1" fmla="val 13160852"/>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 name="TextBox 116">
                <a:extLst>
                  <a:ext uri="{FF2B5EF4-FFF2-40B4-BE49-F238E27FC236}">
                    <a16:creationId xmlns:a16="http://schemas.microsoft.com/office/drawing/2014/main" id="{E39D772E-B722-4B21-A0D1-E59FEA2066E2}"/>
                  </a:ext>
                </a:extLst>
              </p:cNvPr>
              <p:cNvSpPr txBox="1"/>
              <p:nvPr/>
            </p:nvSpPr>
            <p:spPr>
              <a:xfrm rot="19885663">
                <a:off x="8004692" y="1284915"/>
                <a:ext cx="572410" cy="200055"/>
              </a:xfrm>
              <a:prstGeom prst="rect">
                <a:avLst/>
              </a:prstGeom>
              <a:noFill/>
            </p:spPr>
            <p:txBody>
              <a:bodyPr wrap="square" rtlCol="0">
                <a:spAutoFit/>
              </a:bodyPr>
              <a:lstStyle/>
              <a:p>
                <a:r>
                  <a:rPr lang="en-US" sz="700" dirty="0">
                    <a:solidFill>
                      <a:srgbClr val="FF0000"/>
                    </a:solidFill>
                  </a:rPr>
                  <a:t>5.34mm</a:t>
                </a:r>
              </a:p>
            </p:txBody>
          </p:sp>
          <p:sp>
            <p:nvSpPr>
              <p:cNvPr id="118" name="Right Brace 117">
                <a:extLst>
                  <a:ext uri="{FF2B5EF4-FFF2-40B4-BE49-F238E27FC236}">
                    <a16:creationId xmlns:a16="http://schemas.microsoft.com/office/drawing/2014/main" id="{EDBD7201-06BD-4A57-89CB-BCD72B64C028}"/>
                  </a:ext>
                </a:extLst>
              </p:cNvPr>
              <p:cNvSpPr/>
              <p:nvPr/>
            </p:nvSpPr>
            <p:spPr>
              <a:xfrm rot="20123650">
                <a:off x="7959131" y="1395974"/>
                <a:ext cx="181683" cy="404520"/>
              </a:xfrm>
              <a:prstGeom prst="rightBrace">
                <a:avLst>
                  <a:gd name="adj1" fmla="val 36463"/>
                  <a:gd name="adj2" fmla="val 2674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9" name="Oval 118">
                <a:extLst>
                  <a:ext uri="{FF2B5EF4-FFF2-40B4-BE49-F238E27FC236}">
                    <a16:creationId xmlns:a16="http://schemas.microsoft.com/office/drawing/2014/main" id="{5BE2C7A5-083A-4998-863A-E65C5A36D50E}"/>
                  </a:ext>
                </a:extLst>
              </p:cNvPr>
              <p:cNvSpPr/>
              <p:nvPr/>
            </p:nvSpPr>
            <p:spPr>
              <a:xfrm>
                <a:off x="7598092" y="1516943"/>
                <a:ext cx="704088" cy="707615"/>
              </a:xfrm>
              <a:prstGeom prst="ellipse">
                <a:avLst/>
              </a:prstGeom>
              <a:noFill/>
              <a:ln w="63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0" name="Straight Connector 119">
                <a:extLst>
                  <a:ext uri="{FF2B5EF4-FFF2-40B4-BE49-F238E27FC236}">
                    <a16:creationId xmlns:a16="http://schemas.microsoft.com/office/drawing/2014/main" id="{434CBF7C-7703-4522-A1CE-5818385B53A1}"/>
                  </a:ext>
                </a:extLst>
              </p:cNvPr>
              <p:cNvCxnSpPr>
                <a:cxnSpLocks/>
                <a:endCxn id="119" idx="4"/>
              </p:cNvCxnSpPr>
              <p:nvPr/>
            </p:nvCxnSpPr>
            <p:spPr>
              <a:xfrm>
                <a:off x="7914606" y="1553563"/>
                <a:ext cx="35530" cy="670995"/>
              </a:xfrm>
              <a:prstGeom prst="line">
                <a:avLst/>
              </a:prstGeom>
              <a:noFill/>
              <a:ln w="63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121" name="TextBox 120">
                <a:extLst>
                  <a:ext uri="{FF2B5EF4-FFF2-40B4-BE49-F238E27FC236}">
                    <a16:creationId xmlns:a16="http://schemas.microsoft.com/office/drawing/2014/main" id="{A1809086-1CBE-452D-BBE9-61788A56BC8D}"/>
                  </a:ext>
                </a:extLst>
              </p:cNvPr>
              <p:cNvSpPr txBox="1"/>
              <p:nvPr/>
            </p:nvSpPr>
            <p:spPr>
              <a:xfrm rot="1092073">
                <a:off x="7870698" y="1979361"/>
                <a:ext cx="456886" cy="230832"/>
              </a:xfrm>
              <a:prstGeom prst="rect">
                <a:avLst/>
              </a:prstGeom>
              <a:noFill/>
            </p:spPr>
            <p:txBody>
              <a:bodyPr wrap="square" rtlCol="0">
                <a:spAutoFit/>
              </a:bodyPr>
              <a:lstStyle/>
              <a:p>
                <a:r>
                  <a:rPr lang="el-GR" sz="900" dirty="0">
                    <a:solidFill>
                      <a:srgbClr val="00B050"/>
                    </a:solidFill>
                  </a:rPr>
                  <a:t>θ</a:t>
                </a:r>
                <a:r>
                  <a:rPr lang="en-US" sz="900" baseline="-25000" dirty="0">
                    <a:solidFill>
                      <a:srgbClr val="00B050"/>
                    </a:solidFill>
                  </a:rPr>
                  <a:t>z</a:t>
                </a:r>
                <a:endParaRPr lang="en-US" sz="900" dirty="0">
                  <a:solidFill>
                    <a:srgbClr val="00B050"/>
                  </a:solidFill>
                </a:endParaRPr>
              </a:p>
            </p:txBody>
          </p:sp>
          <p:cxnSp>
            <p:nvCxnSpPr>
              <p:cNvPr id="122" name="Straight Connector 121">
                <a:extLst>
                  <a:ext uri="{FF2B5EF4-FFF2-40B4-BE49-F238E27FC236}">
                    <a16:creationId xmlns:a16="http://schemas.microsoft.com/office/drawing/2014/main" id="{B985073C-668A-4A99-A7ED-B62662306AB8}"/>
                  </a:ext>
                </a:extLst>
              </p:cNvPr>
              <p:cNvCxnSpPr>
                <a:cxnSpLocks/>
                <a:stCxn id="119" idx="6"/>
              </p:cNvCxnSpPr>
              <p:nvPr/>
            </p:nvCxnSpPr>
            <p:spPr>
              <a:xfrm flipH="1">
                <a:off x="7614813" y="1870751"/>
                <a:ext cx="687367" cy="12330"/>
              </a:xfrm>
              <a:prstGeom prst="line">
                <a:avLst/>
              </a:prstGeom>
              <a:noFill/>
              <a:ln w="63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cxnSp>
          <mc:AlternateContent xmlns:mc="http://schemas.openxmlformats.org/markup-compatibility/2006" xmlns:a14="http://schemas.microsoft.com/office/drawing/2010/main">
            <mc:Choice Requires="a14">
              <p:sp>
                <p:nvSpPr>
                  <p:cNvPr id="123" name="TextBox 122">
                    <a:extLst>
                      <a:ext uri="{FF2B5EF4-FFF2-40B4-BE49-F238E27FC236}">
                        <a16:creationId xmlns:a16="http://schemas.microsoft.com/office/drawing/2014/main" id="{25F644B1-B412-4B1B-8456-02C4857E4187}"/>
                      </a:ext>
                    </a:extLst>
                  </p:cNvPr>
                  <p:cNvSpPr txBox="1"/>
                  <p:nvPr/>
                </p:nvSpPr>
                <p:spPr>
                  <a:xfrm>
                    <a:off x="5330131" y="3110766"/>
                    <a:ext cx="2700218" cy="2616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l-GR" sz="1100" i="1" smtClean="0">
                                  <a:latin typeface="Cambria Math" panose="02040503050406030204" pitchFamily="18" charset="0"/>
                                </a:rPr>
                              </m:ctrlPr>
                            </m:sSubPr>
                            <m:e>
                              <m:r>
                                <a:rPr lang="el-GR" sz="1100" i="1" smtClean="0">
                                  <a:latin typeface="Cambria Math" panose="02040503050406030204" pitchFamily="18" charset="0"/>
                                  <a:ea typeface="Cambria Math" panose="02040503050406030204" pitchFamily="18" charset="0"/>
                                </a:rPr>
                                <m:t>𝜃</m:t>
                              </m:r>
                            </m:e>
                            <m:sub>
                              <m:r>
                                <a:rPr lang="en-US" sz="1100" b="0" i="1" smtClean="0">
                                  <a:latin typeface="Cambria Math" panose="02040503050406030204" pitchFamily="18" charset="0"/>
                                </a:rPr>
                                <m:t>𝑧</m:t>
                              </m:r>
                            </m:sub>
                          </m:sSub>
                          <m:r>
                            <a:rPr lang="en-US" sz="1100" b="0" i="1" smtClean="0">
                              <a:latin typeface="Cambria Math" panose="02040503050406030204" pitchFamily="18" charset="0"/>
                            </a:rPr>
                            <m:t>=45</m:t>
                          </m:r>
                          <m:r>
                            <a:rPr lang="en-US" sz="1100" b="0" i="1" smtClean="0">
                              <a:latin typeface="Cambria Math" panose="02040503050406030204" pitchFamily="18" charset="0"/>
                              <a:ea typeface="Cambria Math" panose="02040503050406030204" pitchFamily="18" charset="0"/>
                            </a:rPr>
                            <m:t>° </m:t>
                          </m:r>
                          <m:r>
                            <a:rPr lang="en-US" sz="1100" b="0" i="1" smtClean="0">
                              <a:latin typeface="Cambria Math" panose="02040503050406030204" pitchFamily="18" charset="0"/>
                              <a:ea typeface="Cambria Math" panose="02040503050406030204" pitchFamily="18" charset="0"/>
                            </a:rPr>
                            <m:t>𝑑𝑢𝑒</m:t>
                          </m:r>
                          <m:r>
                            <a:rPr lang="en-US" sz="1100" b="0" i="1" smtClean="0">
                              <a:latin typeface="Cambria Math" panose="02040503050406030204" pitchFamily="18" charset="0"/>
                              <a:ea typeface="Cambria Math" panose="02040503050406030204" pitchFamily="18" charset="0"/>
                            </a:rPr>
                            <m:t> </m:t>
                          </m:r>
                          <m:r>
                            <a:rPr lang="en-US" sz="1100" b="0" i="1" smtClean="0">
                              <a:latin typeface="Cambria Math" panose="02040503050406030204" pitchFamily="18" charset="0"/>
                              <a:ea typeface="Cambria Math" panose="02040503050406030204" pitchFamily="18" charset="0"/>
                            </a:rPr>
                            <m:t>𝑡𝑜</m:t>
                          </m:r>
                          <m:r>
                            <a:rPr lang="en-US" sz="1100" b="0" i="1" smtClean="0">
                              <a:latin typeface="Cambria Math" panose="02040503050406030204" pitchFamily="18" charset="0"/>
                              <a:ea typeface="Cambria Math" panose="02040503050406030204" pitchFamily="18" charset="0"/>
                            </a:rPr>
                            <m:t> </m:t>
                          </m:r>
                          <m:r>
                            <a:rPr lang="en-US" sz="1100" b="0" i="1" smtClean="0">
                              <a:latin typeface="Cambria Math" panose="02040503050406030204" pitchFamily="18" charset="0"/>
                              <a:ea typeface="Cambria Math" panose="02040503050406030204" pitchFamily="18" charset="0"/>
                            </a:rPr>
                            <m:t>𝑐𝑜𝑟𝑛𝑒𝑟</m:t>
                          </m:r>
                          <m:r>
                            <a:rPr lang="en-US" sz="1100" b="0" i="1" smtClean="0">
                              <a:latin typeface="Cambria Math" panose="02040503050406030204" pitchFamily="18" charset="0"/>
                              <a:ea typeface="Cambria Math" panose="02040503050406030204" pitchFamily="18" charset="0"/>
                            </a:rPr>
                            <m:t> </m:t>
                          </m:r>
                          <m:r>
                            <a:rPr lang="en-US" sz="1100" b="0" i="1" smtClean="0">
                              <a:latin typeface="Cambria Math" panose="02040503050406030204" pitchFamily="18" charset="0"/>
                              <a:ea typeface="Cambria Math" panose="02040503050406030204" pitchFamily="18" charset="0"/>
                            </a:rPr>
                            <m:t>𝑖𝑙𝑙𝑢𝑚𝑖𝑛𝑎𝑡𝑖𝑜𝑛</m:t>
                          </m:r>
                        </m:oMath>
                      </m:oMathPara>
                    </a14:m>
                    <a:endParaRPr/>
                  </a:p>
                </p:txBody>
              </p:sp>
            </mc:Choice>
            <mc:Fallback xmlns="">
              <p:sp>
                <p:nvSpPr>
                  <p:cNvPr id="123" name="TextBox 122">
                    <a:extLst>
                      <a:ext uri="{FF2B5EF4-FFF2-40B4-BE49-F238E27FC236}">
                        <a16:creationId xmlns:a16="http://schemas.microsoft.com/office/drawing/2014/main" id="{25F644B1-B412-4B1B-8456-02C4857E4187}"/>
                      </a:ext>
                    </a:extLst>
                  </p:cNvPr>
                  <p:cNvSpPr txBox="1">
                    <a:spLocks noRot="1" noChangeAspect="1" noMove="1" noResize="1" noEditPoints="1" noAdjustHandles="1" noChangeArrowheads="1" noChangeShapeType="1" noTextEdit="1"/>
                  </p:cNvSpPr>
                  <p:nvPr/>
                </p:nvSpPr>
                <p:spPr>
                  <a:xfrm>
                    <a:off x="5330131" y="3110766"/>
                    <a:ext cx="2700218" cy="261610"/>
                  </a:xfrm>
                  <a:prstGeom prst="rect">
                    <a:avLst/>
                  </a:prstGeom>
                  <a:blipFill>
                    <a:blip r:embed="rId4"/>
                    <a:stretch>
                      <a:fillRect/>
                    </a:stretch>
                  </a:blipFill>
                </p:spPr>
                <p:txBody>
                  <a:bodyPr/>
                  <a:lstStyle/>
                  <a:p>
                    <a:r>
                      <a:rPr lang="en-US">
                        <a:noFill/>
                      </a:rPr>
                      <a:t> </a:t>
                    </a:r>
                  </a:p>
                </p:txBody>
              </p:sp>
            </mc:Fallback>
          </mc:AlternateContent>
        </p:grpSp>
      </p:grpSp>
    </p:spTree>
    <p:extLst>
      <p:ext uri="{BB962C8B-B14F-4D97-AF65-F5344CB8AC3E}">
        <p14:creationId xmlns:p14="http://schemas.microsoft.com/office/powerpoint/2010/main" val="10129160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26B65FC5-7DA7-4FBE-B533-1D348A969E0C}"/>
              </a:ext>
            </a:extLst>
          </p:cNvPr>
          <p:cNvGrpSpPr>
            <a:grpSpLocks noChangeAspect="1"/>
          </p:cNvGrpSpPr>
          <p:nvPr/>
        </p:nvGrpSpPr>
        <p:grpSpPr>
          <a:xfrm>
            <a:off x="43544" y="2574117"/>
            <a:ext cx="6188340" cy="1116139"/>
            <a:chOff x="43544" y="2574118"/>
            <a:chExt cx="4893092" cy="882526"/>
          </a:xfrm>
        </p:grpSpPr>
        <p:pic>
          <p:nvPicPr>
            <p:cNvPr id="23" name="Picture 22">
              <a:extLst>
                <a:ext uri="{FF2B5EF4-FFF2-40B4-BE49-F238E27FC236}">
                  <a16:creationId xmlns:a16="http://schemas.microsoft.com/office/drawing/2014/main" id="{8B14C5D3-6E06-4A7E-9B57-F8F14859578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3544" y="2574118"/>
              <a:ext cx="2830286" cy="882526"/>
            </a:xfrm>
            <a:prstGeom prst="rect">
              <a:avLst/>
            </a:prstGeom>
          </p:spPr>
        </p:pic>
        <p:pic>
          <p:nvPicPr>
            <p:cNvPr id="24" name="Picture 23">
              <a:extLst>
                <a:ext uri="{FF2B5EF4-FFF2-40B4-BE49-F238E27FC236}">
                  <a16:creationId xmlns:a16="http://schemas.microsoft.com/office/drawing/2014/main" id="{7C23DD1A-8599-4F90-B750-9F0A6F3DEF9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875857" y="2574118"/>
              <a:ext cx="2060779" cy="882526"/>
            </a:xfrm>
            <a:prstGeom prst="rect">
              <a:avLst/>
            </a:prstGeom>
          </p:spPr>
        </p:pic>
      </p:grpSp>
      <p:sp>
        <p:nvSpPr>
          <p:cNvPr id="2" name="Title 1">
            <a:extLst>
              <a:ext uri="{FF2B5EF4-FFF2-40B4-BE49-F238E27FC236}">
                <a16:creationId xmlns:a16="http://schemas.microsoft.com/office/drawing/2014/main" id="{B293F985-5153-4091-ADF6-DEA95A8C76E4}"/>
              </a:ext>
            </a:extLst>
          </p:cNvPr>
          <p:cNvSpPr>
            <a:spLocks noGrp="1"/>
          </p:cNvSpPr>
          <p:nvPr>
            <p:ph type="title"/>
          </p:nvPr>
        </p:nvSpPr>
        <p:spPr/>
        <p:txBody>
          <a:bodyPr/>
          <a:lstStyle/>
          <a:p>
            <a:r>
              <a:rPr lang="en-US" dirty="0"/>
              <a:t>Non-telecentric Relay Design Method / Tips</a:t>
            </a:r>
          </a:p>
        </p:txBody>
      </p:sp>
      <p:sp>
        <p:nvSpPr>
          <p:cNvPr id="3" name="Content Placeholder 2">
            <a:extLst>
              <a:ext uri="{FF2B5EF4-FFF2-40B4-BE49-F238E27FC236}">
                <a16:creationId xmlns:a16="http://schemas.microsoft.com/office/drawing/2014/main" id="{8FA9D0D7-DF08-4CDE-8707-22C9EB5DDCE1}"/>
              </a:ext>
            </a:extLst>
          </p:cNvPr>
          <p:cNvSpPr>
            <a:spLocks noGrp="1"/>
          </p:cNvSpPr>
          <p:nvPr>
            <p:ph idx="1"/>
          </p:nvPr>
        </p:nvSpPr>
        <p:spPr>
          <a:xfrm>
            <a:off x="333379" y="786357"/>
            <a:ext cx="6794920" cy="3709449"/>
          </a:xfrm>
        </p:spPr>
        <p:txBody>
          <a:bodyPr/>
          <a:lstStyle/>
          <a:p>
            <a:r>
              <a:rPr lang="en-US" sz="1050" dirty="0"/>
              <a:t>Constrain pupil position to match projection pupil</a:t>
            </a:r>
          </a:p>
          <a:p>
            <a:pPr lvl="1"/>
            <a:r>
              <a:rPr lang="en-US" sz="1000" dirty="0"/>
              <a:t>Can use EXPP operand in </a:t>
            </a:r>
            <a:r>
              <a:rPr lang="en-US" sz="1000" dirty="0" err="1"/>
              <a:t>Zemax</a:t>
            </a:r>
            <a:r>
              <a:rPr lang="en-US" sz="1000" dirty="0"/>
              <a:t> (more accurate for paraxial system not real systems)</a:t>
            </a:r>
          </a:p>
          <a:p>
            <a:pPr lvl="1"/>
            <a:r>
              <a:rPr lang="en-US" sz="1000" dirty="0"/>
              <a:t>Set individual real ray coordinate operands to zero (chief rays are at 0,0 at pupil planes)</a:t>
            </a:r>
          </a:p>
          <a:p>
            <a:r>
              <a:rPr lang="en-US" sz="1050" dirty="0"/>
              <a:t>Constrain F/# using WFNO or through calculated pupil diameter using real ray coordinate operands</a:t>
            </a:r>
          </a:p>
          <a:p>
            <a:r>
              <a:rPr lang="en-US" sz="1050" dirty="0"/>
              <a:t>Constrain incident angle onto DMD based on 2x pixel tilt + offset angle to account for image offset (</a:t>
            </a:r>
            <a:r>
              <a:rPr lang="en-US" sz="1050"/>
              <a:t>slide 51)</a:t>
            </a:r>
            <a:endParaRPr lang="en-US" sz="1050" dirty="0"/>
          </a:p>
          <a:p>
            <a:r>
              <a:rPr lang="en-US" sz="1050" dirty="0"/>
              <a:t>Illumination lenses can be off-axis (tilted or decentered relative to tunnel output face) to help correct for distortion / tilted focus plane – “Scheimpflug” </a:t>
            </a:r>
          </a:p>
          <a:p>
            <a:endParaRPr lang="en-US" sz="1050" dirty="0"/>
          </a:p>
        </p:txBody>
      </p:sp>
      <p:sp>
        <p:nvSpPr>
          <p:cNvPr id="4" name="Slide Number Placeholder 3">
            <a:extLst>
              <a:ext uri="{FF2B5EF4-FFF2-40B4-BE49-F238E27FC236}">
                <a16:creationId xmlns:a16="http://schemas.microsoft.com/office/drawing/2014/main" id="{FECF0984-C900-49EB-A3CD-CD388499179B}"/>
              </a:ext>
            </a:extLst>
          </p:cNvPr>
          <p:cNvSpPr>
            <a:spLocks noGrp="1"/>
          </p:cNvSpPr>
          <p:nvPr>
            <p:ph type="sldNum" sz="quarter" idx="10"/>
          </p:nvPr>
        </p:nvSpPr>
        <p:spPr/>
        <p:txBody>
          <a:bodyPr/>
          <a:lstStyle/>
          <a:p>
            <a:pPr>
              <a:defRPr/>
            </a:pPr>
            <a:fld id="{2B97888F-6AF7-4263-B69D-592D8C33BAC7}" type="slidenum">
              <a:rPr lang="en-US" smtClean="0"/>
              <a:pPr>
                <a:defRPr/>
              </a:pPr>
              <a:t>61</a:t>
            </a:fld>
            <a:endParaRPr lang="en-US"/>
          </a:p>
        </p:txBody>
      </p:sp>
      <p:grpSp>
        <p:nvGrpSpPr>
          <p:cNvPr id="7" name="Group 6">
            <a:extLst>
              <a:ext uri="{FF2B5EF4-FFF2-40B4-BE49-F238E27FC236}">
                <a16:creationId xmlns:a16="http://schemas.microsoft.com/office/drawing/2014/main" id="{89F88480-D421-4615-A6B1-84DFC9DB368D}"/>
              </a:ext>
            </a:extLst>
          </p:cNvPr>
          <p:cNvGrpSpPr/>
          <p:nvPr/>
        </p:nvGrpSpPr>
        <p:grpSpPr>
          <a:xfrm>
            <a:off x="5006441" y="1204328"/>
            <a:ext cx="3940678" cy="3387988"/>
            <a:chOff x="5006441" y="1204328"/>
            <a:chExt cx="3940678" cy="3387988"/>
          </a:xfrm>
        </p:grpSpPr>
        <p:pic>
          <p:nvPicPr>
            <p:cNvPr id="15" name="Picture 14">
              <a:extLst>
                <a:ext uri="{FF2B5EF4-FFF2-40B4-BE49-F238E27FC236}">
                  <a16:creationId xmlns:a16="http://schemas.microsoft.com/office/drawing/2014/main" id="{10C3709E-9D2C-4605-B467-71A026D80EB8}"/>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5030288" y="1204328"/>
              <a:ext cx="3701194" cy="3238464"/>
            </a:xfrm>
            <a:prstGeom prst="rect">
              <a:avLst/>
            </a:prstGeom>
          </p:spPr>
        </p:pic>
        <p:cxnSp>
          <p:nvCxnSpPr>
            <p:cNvPr id="8" name="Straight Arrow Connector 7">
              <a:extLst>
                <a:ext uri="{FF2B5EF4-FFF2-40B4-BE49-F238E27FC236}">
                  <a16:creationId xmlns:a16="http://schemas.microsoft.com/office/drawing/2014/main" id="{52E44C50-D61F-45E5-8FC5-9BFE47E62B18}"/>
                </a:ext>
              </a:extLst>
            </p:cNvPr>
            <p:cNvCxnSpPr>
              <a:cxnSpLocks/>
            </p:cNvCxnSpPr>
            <p:nvPr/>
          </p:nvCxnSpPr>
          <p:spPr>
            <a:xfrm flipV="1">
              <a:off x="8535553" y="1604860"/>
              <a:ext cx="0" cy="8825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097540F-B636-4A46-A269-04FEED729D6B}"/>
                </a:ext>
              </a:extLst>
            </p:cNvPr>
            <p:cNvSpPr txBox="1"/>
            <p:nvPr/>
          </p:nvSpPr>
          <p:spPr>
            <a:xfrm>
              <a:off x="7815008" y="2447703"/>
              <a:ext cx="1132111" cy="646331"/>
            </a:xfrm>
            <a:prstGeom prst="rect">
              <a:avLst/>
            </a:prstGeom>
            <a:noFill/>
          </p:spPr>
          <p:txBody>
            <a:bodyPr wrap="square" rtlCol="0">
              <a:spAutoFit/>
            </a:bodyPr>
            <a:lstStyle/>
            <a:p>
              <a:pPr algn="ctr"/>
              <a:r>
                <a:rPr lang="en-US" sz="900" dirty="0"/>
                <a:t>Simulated projection pupil at some finite distance</a:t>
              </a:r>
            </a:p>
          </p:txBody>
        </p:sp>
        <p:sp>
          <p:nvSpPr>
            <p:cNvPr id="10" name="TextBox 9">
              <a:extLst>
                <a:ext uri="{FF2B5EF4-FFF2-40B4-BE49-F238E27FC236}">
                  <a16:creationId xmlns:a16="http://schemas.microsoft.com/office/drawing/2014/main" id="{B27CD027-98A5-449C-9F76-A5234C428868}"/>
                </a:ext>
              </a:extLst>
            </p:cNvPr>
            <p:cNvSpPr txBox="1"/>
            <p:nvPr/>
          </p:nvSpPr>
          <p:spPr>
            <a:xfrm>
              <a:off x="7815008" y="2122066"/>
              <a:ext cx="556110" cy="230832"/>
            </a:xfrm>
            <a:prstGeom prst="rect">
              <a:avLst/>
            </a:prstGeom>
            <a:noFill/>
          </p:spPr>
          <p:txBody>
            <a:bodyPr wrap="square" rtlCol="0">
              <a:spAutoFit/>
            </a:bodyPr>
            <a:lstStyle/>
            <a:p>
              <a:r>
                <a:rPr lang="en-US" sz="900" dirty="0"/>
                <a:t>DMD</a:t>
              </a:r>
            </a:p>
          </p:txBody>
        </p:sp>
        <p:sp>
          <p:nvSpPr>
            <p:cNvPr id="11" name="TextBox 10">
              <a:extLst>
                <a:ext uri="{FF2B5EF4-FFF2-40B4-BE49-F238E27FC236}">
                  <a16:creationId xmlns:a16="http://schemas.microsoft.com/office/drawing/2014/main" id="{62686E12-9C34-49BE-AE1C-9B23AFD69ED2}"/>
                </a:ext>
              </a:extLst>
            </p:cNvPr>
            <p:cNvSpPr txBox="1"/>
            <p:nvPr/>
          </p:nvSpPr>
          <p:spPr>
            <a:xfrm>
              <a:off x="5006441" y="4222984"/>
              <a:ext cx="556110" cy="369332"/>
            </a:xfrm>
            <a:prstGeom prst="rect">
              <a:avLst/>
            </a:prstGeom>
            <a:noFill/>
          </p:spPr>
          <p:txBody>
            <a:bodyPr wrap="square" rtlCol="0">
              <a:spAutoFit/>
            </a:bodyPr>
            <a:lstStyle/>
            <a:p>
              <a:r>
                <a:rPr lang="en-US" sz="900" dirty="0"/>
                <a:t>Tunnel output</a:t>
              </a:r>
            </a:p>
          </p:txBody>
        </p:sp>
      </p:grpSp>
      <p:sp>
        <p:nvSpPr>
          <p:cNvPr id="26" name="TextBox 25">
            <a:extLst>
              <a:ext uri="{FF2B5EF4-FFF2-40B4-BE49-F238E27FC236}">
                <a16:creationId xmlns:a16="http://schemas.microsoft.com/office/drawing/2014/main" id="{FEF7A56D-442E-456A-888F-ED52DDFAE913}"/>
              </a:ext>
            </a:extLst>
          </p:cNvPr>
          <p:cNvSpPr txBox="1"/>
          <p:nvPr/>
        </p:nvSpPr>
        <p:spPr>
          <a:xfrm>
            <a:off x="1003265" y="3783028"/>
            <a:ext cx="777240" cy="430887"/>
          </a:xfrm>
          <a:prstGeom prst="rect">
            <a:avLst/>
          </a:prstGeom>
          <a:noFill/>
        </p:spPr>
        <p:txBody>
          <a:bodyPr wrap="square" rtlCol="0">
            <a:spAutoFit/>
          </a:bodyPr>
          <a:lstStyle/>
          <a:p>
            <a:r>
              <a:rPr lang="en-US" sz="1050" dirty="0"/>
              <a:t>Pupil distance</a:t>
            </a:r>
          </a:p>
        </p:txBody>
      </p:sp>
      <p:cxnSp>
        <p:nvCxnSpPr>
          <p:cNvPr id="28" name="Straight Arrow Connector 27">
            <a:extLst>
              <a:ext uri="{FF2B5EF4-FFF2-40B4-BE49-F238E27FC236}">
                <a16:creationId xmlns:a16="http://schemas.microsoft.com/office/drawing/2014/main" id="{26A9232B-7407-4DC9-BE4F-73E28A3C3685}"/>
              </a:ext>
            </a:extLst>
          </p:cNvPr>
          <p:cNvCxnSpPr>
            <a:cxnSpLocks/>
          </p:cNvCxnSpPr>
          <p:nvPr/>
        </p:nvCxnSpPr>
        <p:spPr>
          <a:xfrm flipV="1">
            <a:off x="1529095" y="3154985"/>
            <a:ext cx="1227168" cy="7294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784DA4D-EE17-49CB-A86F-CF63640D60DF}"/>
              </a:ext>
            </a:extLst>
          </p:cNvPr>
          <p:cNvCxnSpPr>
            <a:cxnSpLocks/>
          </p:cNvCxnSpPr>
          <p:nvPr/>
        </p:nvCxnSpPr>
        <p:spPr>
          <a:xfrm flipV="1">
            <a:off x="4055367" y="3146049"/>
            <a:ext cx="718457" cy="7704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204AD5A0-A2D1-4874-BD30-EA72F151080B}"/>
              </a:ext>
            </a:extLst>
          </p:cNvPr>
          <p:cNvSpPr txBox="1"/>
          <p:nvPr/>
        </p:nvSpPr>
        <p:spPr>
          <a:xfrm>
            <a:off x="3317966" y="3814463"/>
            <a:ext cx="887680" cy="738664"/>
          </a:xfrm>
          <a:prstGeom prst="rect">
            <a:avLst/>
          </a:prstGeom>
          <a:noFill/>
        </p:spPr>
        <p:txBody>
          <a:bodyPr wrap="square" rtlCol="0">
            <a:spAutoFit/>
          </a:bodyPr>
          <a:lstStyle/>
          <a:p>
            <a:pPr algn="ctr"/>
            <a:r>
              <a:rPr lang="en-US" sz="1050" dirty="0"/>
              <a:t>Accounts for DMD illumination angle</a:t>
            </a:r>
          </a:p>
        </p:txBody>
      </p:sp>
      <p:sp>
        <p:nvSpPr>
          <p:cNvPr id="32" name="TextBox 31">
            <a:extLst>
              <a:ext uri="{FF2B5EF4-FFF2-40B4-BE49-F238E27FC236}">
                <a16:creationId xmlns:a16="http://schemas.microsoft.com/office/drawing/2014/main" id="{C3D1B746-9473-4D53-A51E-BF6ACC520213}"/>
              </a:ext>
            </a:extLst>
          </p:cNvPr>
          <p:cNvSpPr txBox="1"/>
          <p:nvPr/>
        </p:nvSpPr>
        <p:spPr>
          <a:xfrm>
            <a:off x="1850126" y="3884430"/>
            <a:ext cx="1335070" cy="584775"/>
          </a:xfrm>
          <a:prstGeom prst="rect">
            <a:avLst/>
          </a:prstGeom>
          <a:noFill/>
        </p:spPr>
        <p:txBody>
          <a:bodyPr wrap="square" rtlCol="0">
            <a:spAutoFit/>
          </a:bodyPr>
          <a:lstStyle/>
          <a:p>
            <a:r>
              <a:rPr lang="en-US" sz="800" dirty="0"/>
              <a:t>Retroreflect back to DMD to allow for spatial and angular optimization at the same time</a:t>
            </a:r>
          </a:p>
        </p:txBody>
      </p:sp>
      <p:cxnSp>
        <p:nvCxnSpPr>
          <p:cNvPr id="34" name="Straight Arrow Connector 33">
            <a:extLst>
              <a:ext uri="{FF2B5EF4-FFF2-40B4-BE49-F238E27FC236}">
                <a16:creationId xmlns:a16="http://schemas.microsoft.com/office/drawing/2014/main" id="{69071613-673E-47B3-BEDD-0AA31FE9607C}"/>
              </a:ext>
            </a:extLst>
          </p:cNvPr>
          <p:cNvCxnSpPr>
            <a:cxnSpLocks/>
          </p:cNvCxnSpPr>
          <p:nvPr/>
        </p:nvCxnSpPr>
        <p:spPr>
          <a:xfrm flipV="1">
            <a:off x="2379978" y="3294044"/>
            <a:ext cx="822158" cy="6224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08202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1FBA2-20B0-405F-B8A4-B9D2C4B0A96C}"/>
              </a:ext>
            </a:extLst>
          </p:cNvPr>
          <p:cNvSpPr>
            <a:spLocks noGrp="1"/>
          </p:cNvSpPr>
          <p:nvPr>
            <p:ph type="title"/>
          </p:nvPr>
        </p:nvSpPr>
        <p:spPr/>
        <p:txBody>
          <a:bodyPr/>
          <a:lstStyle/>
          <a:p>
            <a:r>
              <a:rPr lang="en-US" dirty="0"/>
              <a:t>Anamorphism in Illumination Optics</a:t>
            </a:r>
          </a:p>
        </p:txBody>
      </p:sp>
      <p:sp>
        <p:nvSpPr>
          <p:cNvPr id="3" name="Content Placeholder 2">
            <a:extLst>
              <a:ext uri="{FF2B5EF4-FFF2-40B4-BE49-F238E27FC236}">
                <a16:creationId xmlns:a16="http://schemas.microsoft.com/office/drawing/2014/main" id="{B7E10C70-0EE5-4B2B-9614-CA58CC5C7B39}"/>
              </a:ext>
            </a:extLst>
          </p:cNvPr>
          <p:cNvSpPr>
            <a:spLocks noGrp="1"/>
          </p:cNvSpPr>
          <p:nvPr>
            <p:ph idx="1"/>
          </p:nvPr>
        </p:nvSpPr>
        <p:spPr/>
        <p:txBody>
          <a:bodyPr/>
          <a:lstStyle/>
          <a:p>
            <a:r>
              <a:rPr lang="en-US" sz="1050" dirty="0">
                <a:solidFill>
                  <a:srgbClr val="000000"/>
                </a:solidFill>
              </a:rPr>
              <a:t>Anamorphism (unequal magnification in x and y) between the light mixing optic and DMD needs to be taken into account in the design</a:t>
            </a:r>
          </a:p>
          <a:p>
            <a:r>
              <a:rPr lang="en-US" sz="1050" dirty="0" err="1">
                <a:solidFill>
                  <a:srgbClr val="000000"/>
                </a:solidFill>
              </a:rPr>
              <a:t>Anamorphism</a:t>
            </a:r>
            <a:r>
              <a:rPr lang="en-US" sz="1050" dirty="0">
                <a:solidFill>
                  <a:srgbClr val="000000"/>
                </a:solidFill>
              </a:rPr>
              <a:t> is caused by path of light in prisms (TIR and RTIR) and the oblique illumination angle of incidence</a:t>
            </a:r>
          </a:p>
          <a:p>
            <a:r>
              <a:rPr lang="en-US" sz="1050" dirty="0">
                <a:solidFill>
                  <a:srgbClr val="000000"/>
                </a:solidFill>
              </a:rPr>
              <a:t>Typical numbers range from ~ 1.05 to 1.3 depending on system</a:t>
            </a:r>
          </a:p>
          <a:p>
            <a:pPr marL="633412" lvl="1" indent="-285750"/>
            <a:r>
              <a:rPr lang="en-US" sz="1000" dirty="0">
                <a:solidFill>
                  <a:srgbClr val="000000"/>
                </a:solidFill>
              </a:rPr>
              <a:t>TIR prism has very low anamorphism (~1 to 1.1x typical)</a:t>
            </a:r>
          </a:p>
          <a:p>
            <a:pPr marL="633412" lvl="1" indent="-285750"/>
            <a:r>
              <a:rPr lang="en-US" sz="1000" dirty="0">
                <a:solidFill>
                  <a:srgbClr val="000000"/>
                </a:solidFill>
              </a:rPr>
              <a:t>RTIR with upper wedge has low anamorphism (~1 to 1.1x typical)</a:t>
            </a:r>
          </a:p>
          <a:p>
            <a:pPr marL="633412" lvl="1" indent="-285750"/>
            <a:r>
              <a:rPr lang="en-US" sz="1000" dirty="0">
                <a:solidFill>
                  <a:srgbClr val="000000"/>
                </a:solidFill>
              </a:rPr>
              <a:t>RTIR (right angle prism) has largest anamorphism (~ 1.3x typical)</a:t>
            </a:r>
          </a:p>
          <a:p>
            <a:r>
              <a:rPr lang="en-US" sz="1050" dirty="0">
                <a:solidFill>
                  <a:srgbClr val="000000"/>
                </a:solidFill>
              </a:rPr>
              <a:t>Anamorphism results in loss of etendue (LED usable area is smaller)</a:t>
            </a:r>
          </a:p>
          <a:p>
            <a:endParaRPr lang="en-US" sz="1050" dirty="0"/>
          </a:p>
        </p:txBody>
      </p:sp>
      <p:sp>
        <p:nvSpPr>
          <p:cNvPr id="4" name="Slide Number Placeholder 3">
            <a:extLst>
              <a:ext uri="{FF2B5EF4-FFF2-40B4-BE49-F238E27FC236}">
                <a16:creationId xmlns:a16="http://schemas.microsoft.com/office/drawing/2014/main" id="{958E5677-44F5-48C6-A271-BD029F8C6CC6}"/>
              </a:ext>
            </a:extLst>
          </p:cNvPr>
          <p:cNvSpPr>
            <a:spLocks noGrp="1"/>
          </p:cNvSpPr>
          <p:nvPr>
            <p:ph type="sldNum" sz="quarter" idx="10"/>
          </p:nvPr>
        </p:nvSpPr>
        <p:spPr/>
        <p:txBody>
          <a:bodyPr/>
          <a:lstStyle/>
          <a:p>
            <a:pPr>
              <a:defRPr/>
            </a:pPr>
            <a:fld id="{2B97888F-6AF7-4263-B69D-592D8C33BAC7}" type="slidenum">
              <a:rPr lang="en-US" smtClean="0"/>
              <a:pPr>
                <a:defRPr/>
              </a:pPr>
              <a:t>62</a:t>
            </a:fld>
            <a:endParaRPr lang="en-US"/>
          </a:p>
        </p:txBody>
      </p:sp>
      <p:grpSp>
        <p:nvGrpSpPr>
          <p:cNvPr id="21" name="Group 20">
            <a:extLst>
              <a:ext uri="{FF2B5EF4-FFF2-40B4-BE49-F238E27FC236}">
                <a16:creationId xmlns:a16="http://schemas.microsoft.com/office/drawing/2014/main" id="{288EC724-FEB3-4AB3-B5F0-619A516D5844}"/>
              </a:ext>
            </a:extLst>
          </p:cNvPr>
          <p:cNvGrpSpPr>
            <a:grpSpLocks noChangeAspect="1"/>
          </p:cNvGrpSpPr>
          <p:nvPr/>
        </p:nvGrpSpPr>
        <p:grpSpPr>
          <a:xfrm>
            <a:off x="1504730" y="2495434"/>
            <a:ext cx="6028217" cy="1955065"/>
            <a:chOff x="816989" y="4230683"/>
            <a:chExt cx="6942391" cy="2251549"/>
          </a:xfrm>
        </p:grpSpPr>
        <p:sp>
          <p:nvSpPr>
            <p:cNvPr id="5" name="Rectangle 17">
              <a:extLst>
                <a:ext uri="{FF2B5EF4-FFF2-40B4-BE49-F238E27FC236}">
                  <a16:creationId xmlns:a16="http://schemas.microsoft.com/office/drawing/2014/main" id="{C387BB1E-0010-4D26-A884-1608B8F4B73F}"/>
                </a:ext>
              </a:extLst>
            </p:cNvPr>
            <p:cNvSpPr>
              <a:spLocks noChangeArrowheads="1"/>
            </p:cNvSpPr>
            <p:nvPr/>
          </p:nvSpPr>
          <p:spPr bwMode="auto">
            <a:xfrm>
              <a:off x="1677037" y="5797875"/>
              <a:ext cx="649976" cy="88900"/>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endParaRPr>
            </a:p>
          </p:txBody>
        </p:sp>
        <p:sp>
          <p:nvSpPr>
            <p:cNvPr id="6" name="Text Box 18">
              <a:extLst>
                <a:ext uri="{FF2B5EF4-FFF2-40B4-BE49-F238E27FC236}">
                  <a16:creationId xmlns:a16="http://schemas.microsoft.com/office/drawing/2014/main" id="{65F60EDA-F3BC-4931-861A-F96F850E9B9B}"/>
                </a:ext>
              </a:extLst>
            </p:cNvPr>
            <p:cNvSpPr txBox="1">
              <a:spLocks noChangeArrowheads="1"/>
            </p:cNvSpPr>
            <p:nvPr/>
          </p:nvSpPr>
          <p:spPr bwMode="auto">
            <a:xfrm>
              <a:off x="816989" y="4230683"/>
              <a:ext cx="1360426" cy="301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1100" dirty="0">
                  <a:solidFill>
                    <a:srgbClr val="000000"/>
                  </a:solidFill>
                </a:rPr>
                <a:t>Illumination</a:t>
              </a:r>
            </a:p>
          </p:txBody>
        </p:sp>
        <p:sp>
          <p:nvSpPr>
            <p:cNvPr id="7" name="Line 19">
              <a:extLst>
                <a:ext uri="{FF2B5EF4-FFF2-40B4-BE49-F238E27FC236}">
                  <a16:creationId xmlns:a16="http://schemas.microsoft.com/office/drawing/2014/main" id="{1FACA754-DB08-4F1C-ABA5-A28C9EA916D0}"/>
                </a:ext>
              </a:extLst>
            </p:cNvPr>
            <p:cNvSpPr>
              <a:spLocks noChangeShapeType="1"/>
            </p:cNvSpPr>
            <p:nvPr/>
          </p:nvSpPr>
          <p:spPr bwMode="auto">
            <a:xfrm>
              <a:off x="1497203" y="4566159"/>
              <a:ext cx="179835" cy="70093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solidFill>
                  <a:srgbClr val="000000"/>
                </a:solidFill>
              </a:endParaRPr>
            </a:p>
          </p:txBody>
        </p:sp>
        <p:sp>
          <p:nvSpPr>
            <p:cNvPr id="8" name="TextBox 7">
              <a:extLst>
                <a:ext uri="{FF2B5EF4-FFF2-40B4-BE49-F238E27FC236}">
                  <a16:creationId xmlns:a16="http://schemas.microsoft.com/office/drawing/2014/main" id="{9DE625BE-4475-40CB-872A-1C6A9FF54E4E}"/>
                </a:ext>
              </a:extLst>
            </p:cNvPr>
            <p:cNvSpPr txBox="1"/>
            <p:nvPr/>
          </p:nvSpPr>
          <p:spPr>
            <a:xfrm>
              <a:off x="2608099" y="4785050"/>
              <a:ext cx="1372020" cy="283560"/>
            </a:xfrm>
            <a:prstGeom prst="rect">
              <a:avLst/>
            </a:prstGeom>
            <a:solidFill>
              <a:schemeClr val="bg1"/>
            </a:solidFill>
          </p:spPr>
          <p:txBody>
            <a:bodyPr wrap="none" rtlCol="0">
              <a:spAutoFit/>
            </a:bodyPr>
            <a:lstStyle/>
            <a:p>
              <a:r>
                <a:rPr lang="en-US" sz="1000" dirty="0">
                  <a:solidFill>
                    <a:srgbClr val="000000"/>
                  </a:solidFill>
                </a:rPr>
                <a:t>To projection lens</a:t>
              </a:r>
            </a:p>
          </p:txBody>
        </p:sp>
        <p:sp>
          <p:nvSpPr>
            <p:cNvPr id="9" name="Isosceles Triangle 8">
              <a:extLst>
                <a:ext uri="{FF2B5EF4-FFF2-40B4-BE49-F238E27FC236}">
                  <a16:creationId xmlns:a16="http://schemas.microsoft.com/office/drawing/2014/main" id="{7A270DAB-1F0A-4739-A586-018BD51F1B44}"/>
                </a:ext>
              </a:extLst>
            </p:cNvPr>
            <p:cNvSpPr/>
            <p:nvPr/>
          </p:nvSpPr>
          <p:spPr>
            <a:xfrm>
              <a:off x="1412720" y="4566159"/>
              <a:ext cx="969780" cy="1036406"/>
            </a:xfrm>
            <a:prstGeom prst="triangle">
              <a:avLst>
                <a:gd name="adj" fmla="val 100000"/>
              </a:avLst>
            </a:prstGeom>
            <a:solidFill>
              <a:schemeClr val="accent3">
                <a:lumMod val="20000"/>
                <a:lumOff val="8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FFFFFF"/>
                </a:solidFill>
              </a:endParaRPr>
            </a:p>
          </p:txBody>
        </p:sp>
        <p:sp>
          <p:nvSpPr>
            <p:cNvPr id="10" name="Line 19">
              <a:extLst>
                <a:ext uri="{FF2B5EF4-FFF2-40B4-BE49-F238E27FC236}">
                  <a16:creationId xmlns:a16="http://schemas.microsoft.com/office/drawing/2014/main" id="{00308BF6-804D-42EA-9771-A5BC701A3A62}"/>
                </a:ext>
              </a:extLst>
            </p:cNvPr>
            <p:cNvSpPr>
              <a:spLocks noChangeShapeType="1"/>
            </p:cNvSpPr>
            <p:nvPr/>
          </p:nvSpPr>
          <p:spPr bwMode="auto">
            <a:xfrm>
              <a:off x="1677037" y="5267650"/>
              <a:ext cx="138007" cy="32799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solidFill>
                  <a:srgbClr val="000000"/>
                </a:solidFill>
              </a:endParaRPr>
            </a:p>
          </p:txBody>
        </p:sp>
        <p:sp>
          <p:nvSpPr>
            <p:cNvPr id="11" name="Line 19">
              <a:extLst>
                <a:ext uri="{FF2B5EF4-FFF2-40B4-BE49-F238E27FC236}">
                  <a16:creationId xmlns:a16="http://schemas.microsoft.com/office/drawing/2014/main" id="{5D3CF156-95BE-4D9F-92CB-7D26EC3BD6A4}"/>
                </a:ext>
              </a:extLst>
            </p:cNvPr>
            <p:cNvSpPr>
              <a:spLocks noChangeShapeType="1"/>
            </p:cNvSpPr>
            <p:nvPr/>
          </p:nvSpPr>
          <p:spPr bwMode="auto">
            <a:xfrm>
              <a:off x="1822242" y="5624215"/>
              <a:ext cx="1524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solidFill>
                  <a:srgbClr val="000000"/>
                </a:solidFill>
              </a:endParaRPr>
            </a:p>
          </p:txBody>
        </p:sp>
        <p:cxnSp>
          <p:nvCxnSpPr>
            <p:cNvPr id="12" name="Straight Arrow Connector 11">
              <a:extLst>
                <a:ext uri="{FF2B5EF4-FFF2-40B4-BE49-F238E27FC236}">
                  <a16:creationId xmlns:a16="http://schemas.microsoft.com/office/drawing/2014/main" id="{E446DA7A-F7E3-42E4-8B34-FC904418F241}"/>
                </a:ext>
              </a:extLst>
            </p:cNvPr>
            <p:cNvCxnSpPr/>
            <p:nvPr/>
          </p:nvCxnSpPr>
          <p:spPr>
            <a:xfrm>
              <a:off x="1974642" y="5134300"/>
              <a:ext cx="1108984"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DBEF780-52F1-46AE-9A49-762B85FADFDD}"/>
                </a:ext>
              </a:extLst>
            </p:cNvPr>
            <p:cNvCxnSpPr/>
            <p:nvPr/>
          </p:nvCxnSpPr>
          <p:spPr>
            <a:xfrm flipV="1">
              <a:off x="2010360" y="5176882"/>
              <a:ext cx="0" cy="50952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9E9EA4A-4594-4D76-BB00-3E66C6E5C8CA}"/>
                </a:ext>
              </a:extLst>
            </p:cNvPr>
            <p:cNvSpPr/>
            <p:nvPr/>
          </p:nvSpPr>
          <p:spPr>
            <a:xfrm>
              <a:off x="4887118" y="4956218"/>
              <a:ext cx="461355" cy="33432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FFFFFF"/>
                </a:solidFill>
              </a:endParaRPr>
            </a:p>
          </p:txBody>
        </p:sp>
        <p:sp>
          <p:nvSpPr>
            <p:cNvPr id="15" name="TextBox 14">
              <a:extLst>
                <a:ext uri="{FF2B5EF4-FFF2-40B4-BE49-F238E27FC236}">
                  <a16:creationId xmlns:a16="http://schemas.microsoft.com/office/drawing/2014/main" id="{AD779F17-7391-4214-9783-CD5C6346AA51}"/>
                </a:ext>
              </a:extLst>
            </p:cNvPr>
            <p:cNvSpPr txBox="1"/>
            <p:nvPr/>
          </p:nvSpPr>
          <p:spPr>
            <a:xfrm>
              <a:off x="4397151" y="4434061"/>
              <a:ext cx="1441201" cy="460786"/>
            </a:xfrm>
            <a:prstGeom prst="rect">
              <a:avLst/>
            </a:prstGeom>
            <a:noFill/>
          </p:spPr>
          <p:txBody>
            <a:bodyPr wrap="square" rtlCol="0">
              <a:spAutoFit/>
            </a:bodyPr>
            <a:lstStyle/>
            <a:p>
              <a:pPr algn="ctr"/>
              <a:r>
                <a:rPr lang="en-US" sz="1000" dirty="0">
                  <a:solidFill>
                    <a:srgbClr val="000000"/>
                  </a:solidFill>
                </a:rPr>
                <a:t>FEA cell / light tunnel aspect ratio</a:t>
              </a:r>
            </a:p>
          </p:txBody>
        </p:sp>
        <p:cxnSp>
          <p:nvCxnSpPr>
            <p:cNvPr id="17" name="Straight Arrow Connector 16">
              <a:extLst>
                <a:ext uri="{FF2B5EF4-FFF2-40B4-BE49-F238E27FC236}">
                  <a16:creationId xmlns:a16="http://schemas.microsoft.com/office/drawing/2014/main" id="{70F76152-6B08-46E4-8666-39B3ED86E179}"/>
                </a:ext>
              </a:extLst>
            </p:cNvPr>
            <p:cNvCxnSpPr/>
            <p:nvPr/>
          </p:nvCxnSpPr>
          <p:spPr>
            <a:xfrm>
              <a:off x="5517576" y="5134300"/>
              <a:ext cx="762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8CD82EA-F4D1-4B68-B2E9-207E507E1CE3}"/>
                </a:ext>
              </a:extLst>
            </p:cNvPr>
            <p:cNvSpPr txBox="1"/>
            <p:nvPr/>
          </p:nvSpPr>
          <p:spPr>
            <a:xfrm>
              <a:off x="6011831" y="4416032"/>
              <a:ext cx="1707849" cy="460786"/>
            </a:xfrm>
            <a:prstGeom prst="rect">
              <a:avLst/>
            </a:prstGeom>
            <a:noFill/>
          </p:spPr>
          <p:txBody>
            <a:bodyPr wrap="square" rtlCol="0">
              <a:spAutoFit/>
            </a:bodyPr>
            <a:lstStyle/>
            <a:p>
              <a:pPr algn="ctr"/>
              <a:r>
                <a:rPr lang="en-US" sz="1000" dirty="0">
                  <a:solidFill>
                    <a:srgbClr val="000000"/>
                  </a:solidFill>
                </a:rPr>
                <a:t>Illumination light aspect ratio on DMD</a:t>
              </a:r>
            </a:p>
          </p:txBody>
        </p:sp>
        <p:sp>
          <p:nvSpPr>
            <p:cNvPr id="19" name="TextBox 18">
              <a:extLst>
                <a:ext uri="{FF2B5EF4-FFF2-40B4-BE49-F238E27FC236}">
                  <a16:creationId xmlns:a16="http://schemas.microsoft.com/office/drawing/2014/main" id="{DAB621D0-946C-4F3C-8264-DC34C7BA0D90}"/>
                </a:ext>
              </a:extLst>
            </p:cNvPr>
            <p:cNvSpPr txBox="1"/>
            <p:nvPr/>
          </p:nvSpPr>
          <p:spPr>
            <a:xfrm>
              <a:off x="4458225" y="5525215"/>
              <a:ext cx="3301155" cy="957017"/>
            </a:xfrm>
            <a:prstGeom prst="rect">
              <a:avLst/>
            </a:prstGeom>
            <a:noFill/>
          </p:spPr>
          <p:txBody>
            <a:bodyPr wrap="square" rtlCol="0">
              <a:spAutoFit/>
            </a:bodyPr>
            <a:lstStyle/>
            <a:p>
              <a:pPr algn="ctr"/>
              <a:r>
                <a:rPr lang="en-US" sz="1200" dirty="0">
                  <a:solidFill>
                    <a:srgbClr val="000000"/>
                  </a:solidFill>
                </a:rPr>
                <a:t>~ 1.3 X stretching from illumination to DMD surface</a:t>
              </a:r>
            </a:p>
            <a:p>
              <a:pPr algn="ctr"/>
              <a:r>
                <a:rPr lang="en-US" sz="1200" dirty="0">
                  <a:solidFill>
                    <a:srgbClr val="000000"/>
                  </a:solidFill>
                </a:rPr>
                <a:t>* Note: If bottom illuminated, stretching is in the vertical direction</a:t>
              </a:r>
            </a:p>
          </p:txBody>
        </p:sp>
        <p:sp>
          <p:nvSpPr>
            <p:cNvPr id="20" name="TextBox 19">
              <a:extLst>
                <a:ext uri="{FF2B5EF4-FFF2-40B4-BE49-F238E27FC236}">
                  <a16:creationId xmlns:a16="http://schemas.microsoft.com/office/drawing/2014/main" id="{7D56350D-0E52-4142-8A7C-B6B64D6DBE3E}"/>
                </a:ext>
              </a:extLst>
            </p:cNvPr>
            <p:cNvSpPr txBox="1"/>
            <p:nvPr/>
          </p:nvSpPr>
          <p:spPr>
            <a:xfrm>
              <a:off x="1045589" y="5948932"/>
              <a:ext cx="1929542" cy="460786"/>
            </a:xfrm>
            <a:prstGeom prst="rect">
              <a:avLst/>
            </a:prstGeom>
            <a:solidFill>
              <a:schemeClr val="bg1"/>
            </a:solidFill>
          </p:spPr>
          <p:txBody>
            <a:bodyPr wrap="none" rtlCol="0">
              <a:spAutoFit/>
            </a:bodyPr>
            <a:lstStyle/>
            <a:p>
              <a:pPr algn="ctr"/>
              <a:r>
                <a:rPr lang="en-US" sz="1000" dirty="0">
                  <a:solidFill>
                    <a:srgbClr val="000000"/>
                  </a:solidFill>
                </a:rPr>
                <a:t>DMD</a:t>
              </a:r>
            </a:p>
            <a:p>
              <a:pPr algn="ctr"/>
              <a:r>
                <a:rPr lang="en-US" sz="1000" dirty="0">
                  <a:solidFill>
                    <a:srgbClr val="000000"/>
                  </a:solidFill>
                </a:rPr>
                <a:t>(side Illuminated example)</a:t>
              </a:r>
            </a:p>
          </p:txBody>
        </p:sp>
      </p:grpSp>
      <p:sp>
        <p:nvSpPr>
          <p:cNvPr id="23" name="Rectangle 22">
            <a:extLst>
              <a:ext uri="{FF2B5EF4-FFF2-40B4-BE49-F238E27FC236}">
                <a16:creationId xmlns:a16="http://schemas.microsoft.com/office/drawing/2014/main" id="{3F029356-6929-403A-A3F4-F3262CA229F1}"/>
              </a:ext>
            </a:extLst>
          </p:cNvPr>
          <p:cNvSpPr/>
          <p:nvPr/>
        </p:nvSpPr>
        <p:spPr>
          <a:xfrm>
            <a:off x="6491868" y="3121279"/>
            <a:ext cx="556759" cy="29030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FFFFFF"/>
              </a:solidFill>
            </a:endParaRPr>
          </a:p>
        </p:txBody>
      </p:sp>
    </p:spTree>
    <p:extLst>
      <p:ext uri="{BB962C8B-B14F-4D97-AF65-F5344CB8AC3E}">
        <p14:creationId xmlns:p14="http://schemas.microsoft.com/office/powerpoint/2010/main" val="37391081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773FC87-CF30-4430-9BDC-E28EEE45EE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6670" y="1638733"/>
            <a:ext cx="3120804" cy="2770414"/>
          </a:xfrm>
          <a:prstGeom prst="rect">
            <a:avLst/>
          </a:prstGeom>
        </p:spPr>
      </p:pic>
      <p:sp>
        <p:nvSpPr>
          <p:cNvPr id="2" name="Title 1">
            <a:extLst>
              <a:ext uri="{FF2B5EF4-FFF2-40B4-BE49-F238E27FC236}">
                <a16:creationId xmlns:a16="http://schemas.microsoft.com/office/drawing/2014/main" id="{50D1CED8-2C78-4A40-AC0F-E08359715D52}"/>
              </a:ext>
            </a:extLst>
          </p:cNvPr>
          <p:cNvSpPr>
            <a:spLocks noGrp="1"/>
          </p:cNvSpPr>
          <p:nvPr>
            <p:ph type="title"/>
          </p:nvPr>
        </p:nvSpPr>
        <p:spPr/>
        <p:txBody>
          <a:bodyPr/>
          <a:lstStyle/>
          <a:p>
            <a:r>
              <a:rPr lang="en-US" dirty="0" err="1"/>
              <a:t>Zemax</a:t>
            </a:r>
            <a:r>
              <a:rPr lang="en-US" dirty="0"/>
              <a:t> Modeling Tip : Irradiance Analysis</a:t>
            </a:r>
          </a:p>
        </p:txBody>
      </p:sp>
      <p:sp>
        <p:nvSpPr>
          <p:cNvPr id="3" name="Content Placeholder 2">
            <a:extLst>
              <a:ext uri="{FF2B5EF4-FFF2-40B4-BE49-F238E27FC236}">
                <a16:creationId xmlns:a16="http://schemas.microsoft.com/office/drawing/2014/main" id="{157CC243-30EB-4FAA-A34E-33D7D087239F}"/>
              </a:ext>
            </a:extLst>
          </p:cNvPr>
          <p:cNvSpPr>
            <a:spLocks noGrp="1"/>
          </p:cNvSpPr>
          <p:nvPr>
            <p:ph idx="1"/>
          </p:nvPr>
        </p:nvSpPr>
        <p:spPr/>
        <p:txBody>
          <a:bodyPr/>
          <a:lstStyle/>
          <a:p>
            <a:r>
              <a:rPr lang="en-US" sz="1200" dirty="0"/>
              <a:t>To model the illumination profile including overfill on DMD, use “Geometric Image Analysis”.</a:t>
            </a:r>
          </a:p>
          <a:p>
            <a:pPr lvl="1"/>
            <a:r>
              <a:rPr lang="en-US" sz="1100" dirty="0"/>
              <a:t>Other surfaces can also be analyzed</a:t>
            </a:r>
          </a:p>
          <a:p>
            <a:endParaRPr lang="en-US" sz="1200" dirty="0"/>
          </a:p>
        </p:txBody>
      </p:sp>
      <p:sp>
        <p:nvSpPr>
          <p:cNvPr id="4" name="Slide Number Placeholder 3">
            <a:extLst>
              <a:ext uri="{FF2B5EF4-FFF2-40B4-BE49-F238E27FC236}">
                <a16:creationId xmlns:a16="http://schemas.microsoft.com/office/drawing/2014/main" id="{E9E3C60D-1531-4103-878F-2E546ABEB0F4}"/>
              </a:ext>
            </a:extLst>
          </p:cNvPr>
          <p:cNvSpPr>
            <a:spLocks noGrp="1"/>
          </p:cNvSpPr>
          <p:nvPr>
            <p:ph type="sldNum" sz="quarter" idx="10"/>
          </p:nvPr>
        </p:nvSpPr>
        <p:spPr/>
        <p:txBody>
          <a:bodyPr/>
          <a:lstStyle/>
          <a:p>
            <a:pPr>
              <a:defRPr/>
            </a:pPr>
            <a:fld id="{2B97888F-6AF7-4263-B69D-592D8C33BAC7}" type="slidenum">
              <a:rPr lang="en-US" smtClean="0"/>
              <a:pPr>
                <a:defRPr/>
              </a:pPr>
              <a:t>63</a:t>
            </a:fld>
            <a:endParaRPr lang="en-US"/>
          </a:p>
        </p:txBody>
      </p:sp>
      <p:cxnSp>
        <p:nvCxnSpPr>
          <p:cNvPr id="6" name="Straight Arrow Connector 5">
            <a:extLst>
              <a:ext uri="{FF2B5EF4-FFF2-40B4-BE49-F238E27FC236}">
                <a16:creationId xmlns:a16="http://schemas.microsoft.com/office/drawing/2014/main" id="{AD2CAFC4-64B2-4164-A31A-888BCA95614A}"/>
              </a:ext>
            </a:extLst>
          </p:cNvPr>
          <p:cNvCxnSpPr/>
          <p:nvPr/>
        </p:nvCxnSpPr>
        <p:spPr>
          <a:xfrm>
            <a:off x="1128076" y="1612555"/>
            <a:ext cx="1199983" cy="406682"/>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DBB59CE-940A-421F-9153-25D55F73E08F}"/>
              </a:ext>
            </a:extLst>
          </p:cNvPr>
          <p:cNvSpPr txBox="1"/>
          <p:nvPr/>
        </p:nvSpPr>
        <p:spPr>
          <a:xfrm>
            <a:off x="549063" y="1401393"/>
            <a:ext cx="1057328" cy="214803"/>
          </a:xfrm>
          <a:prstGeom prst="rect">
            <a:avLst/>
          </a:prstGeom>
          <a:noFill/>
        </p:spPr>
        <p:txBody>
          <a:bodyPr wrap="square" rtlCol="0">
            <a:spAutoFit/>
          </a:bodyPr>
          <a:lstStyle/>
          <a:p>
            <a:r>
              <a:rPr lang="en-US" sz="800" dirty="0"/>
              <a:t>Source width</a:t>
            </a:r>
          </a:p>
        </p:txBody>
      </p:sp>
      <p:cxnSp>
        <p:nvCxnSpPr>
          <p:cNvPr id="8" name="Straight Arrow Connector 7">
            <a:extLst>
              <a:ext uri="{FF2B5EF4-FFF2-40B4-BE49-F238E27FC236}">
                <a16:creationId xmlns:a16="http://schemas.microsoft.com/office/drawing/2014/main" id="{62886E8B-39B2-404A-B9AE-B971189D98CB}"/>
              </a:ext>
            </a:extLst>
          </p:cNvPr>
          <p:cNvCxnSpPr>
            <a:cxnSpLocks/>
            <a:stCxn id="9" idx="0"/>
          </p:cNvCxnSpPr>
          <p:nvPr/>
        </p:nvCxnSpPr>
        <p:spPr>
          <a:xfrm flipV="1">
            <a:off x="1932435" y="2669895"/>
            <a:ext cx="806345" cy="1746881"/>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724C4E9-8987-44FA-A2A4-5819C646BC6C}"/>
              </a:ext>
            </a:extLst>
          </p:cNvPr>
          <p:cNvSpPr txBox="1"/>
          <p:nvPr/>
        </p:nvSpPr>
        <p:spPr>
          <a:xfrm>
            <a:off x="1487686" y="4416776"/>
            <a:ext cx="889498" cy="214803"/>
          </a:xfrm>
          <a:prstGeom prst="rect">
            <a:avLst/>
          </a:prstGeom>
          <a:noFill/>
        </p:spPr>
        <p:txBody>
          <a:bodyPr wrap="square" rtlCol="0">
            <a:spAutoFit/>
          </a:bodyPr>
          <a:lstStyle/>
          <a:p>
            <a:pPr algn="ctr"/>
            <a:r>
              <a:rPr lang="en-US" sz="800" dirty="0"/>
              <a:t>Sampling</a:t>
            </a:r>
          </a:p>
        </p:txBody>
      </p:sp>
      <p:sp>
        <p:nvSpPr>
          <p:cNvPr id="10" name="TextBox 9">
            <a:extLst>
              <a:ext uri="{FF2B5EF4-FFF2-40B4-BE49-F238E27FC236}">
                <a16:creationId xmlns:a16="http://schemas.microsoft.com/office/drawing/2014/main" id="{8D801087-9A38-41EF-8A49-FAB38516D4AE}"/>
              </a:ext>
            </a:extLst>
          </p:cNvPr>
          <p:cNvSpPr txBox="1"/>
          <p:nvPr/>
        </p:nvSpPr>
        <p:spPr>
          <a:xfrm>
            <a:off x="191864" y="1993221"/>
            <a:ext cx="1002406" cy="338554"/>
          </a:xfrm>
          <a:prstGeom prst="rect">
            <a:avLst/>
          </a:prstGeom>
          <a:noFill/>
        </p:spPr>
        <p:txBody>
          <a:bodyPr wrap="square" rtlCol="0">
            <a:spAutoFit/>
          </a:bodyPr>
          <a:lstStyle/>
          <a:p>
            <a:pPr algn="ctr"/>
            <a:r>
              <a:rPr lang="en-US" sz="800" dirty="0"/>
              <a:t>IMA file simulates source size </a:t>
            </a:r>
          </a:p>
        </p:txBody>
      </p:sp>
      <p:cxnSp>
        <p:nvCxnSpPr>
          <p:cNvPr id="11" name="Straight Arrow Connector 10">
            <a:extLst>
              <a:ext uri="{FF2B5EF4-FFF2-40B4-BE49-F238E27FC236}">
                <a16:creationId xmlns:a16="http://schemas.microsoft.com/office/drawing/2014/main" id="{0E402B18-E476-4902-B179-84A31527C9F6}"/>
              </a:ext>
            </a:extLst>
          </p:cNvPr>
          <p:cNvCxnSpPr>
            <a:cxnSpLocks/>
            <a:stCxn id="10" idx="3"/>
          </p:cNvCxnSpPr>
          <p:nvPr/>
        </p:nvCxnSpPr>
        <p:spPr>
          <a:xfrm>
            <a:off x="1194270" y="2162498"/>
            <a:ext cx="1133789" cy="136039"/>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C9E428A-7AE8-4254-A7E6-7B25D920DF96}"/>
              </a:ext>
            </a:extLst>
          </p:cNvPr>
          <p:cNvSpPr txBox="1"/>
          <p:nvPr/>
        </p:nvSpPr>
        <p:spPr>
          <a:xfrm>
            <a:off x="2458818" y="4409147"/>
            <a:ext cx="1384414" cy="215444"/>
          </a:xfrm>
          <a:prstGeom prst="rect">
            <a:avLst/>
          </a:prstGeom>
          <a:noFill/>
        </p:spPr>
        <p:txBody>
          <a:bodyPr wrap="square" rtlCol="0">
            <a:spAutoFit/>
          </a:bodyPr>
          <a:lstStyle/>
          <a:p>
            <a:r>
              <a:rPr lang="en-US" sz="800" dirty="0"/>
              <a:t>LED is Lambertian</a:t>
            </a:r>
          </a:p>
        </p:txBody>
      </p:sp>
      <p:cxnSp>
        <p:nvCxnSpPr>
          <p:cNvPr id="13" name="Straight Arrow Connector 12">
            <a:extLst>
              <a:ext uri="{FF2B5EF4-FFF2-40B4-BE49-F238E27FC236}">
                <a16:creationId xmlns:a16="http://schemas.microsoft.com/office/drawing/2014/main" id="{FB759A65-1568-4BAC-9CF8-91A089F2B768}"/>
              </a:ext>
            </a:extLst>
          </p:cNvPr>
          <p:cNvCxnSpPr>
            <a:cxnSpLocks/>
            <a:stCxn id="12" idx="0"/>
          </p:cNvCxnSpPr>
          <p:nvPr/>
        </p:nvCxnSpPr>
        <p:spPr>
          <a:xfrm flipH="1" flipV="1">
            <a:off x="2705101" y="3026229"/>
            <a:ext cx="445924" cy="1382918"/>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EDA5C768-80F5-43D9-93AC-F4AA23F43B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775" y="2525654"/>
            <a:ext cx="1043307" cy="2071920"/>
          </a:xfrm>
          <a:prstGeom prst="rect">
            <a:avLst/>
          </a:prstGeom>
        </p:spPr>
      </p:pic>
      <p:sp>
        <p:nvSpPr>
          <p:cNvPr id="26" name="TextBox 25">
            <a:extLst>
              <a:ext uri="{FF2B5EF4-FFF2-40B4-BE49-F238E27FC236}">
                <a16:creationId xmlns:a16="http://schemas.microsoft.com/office/drawing/2014/main" id="{67D95AE9-3878-4B49-9D73-EC96FBEDE0AB}"/>
              </a:ext>
            </a:extLst>
          </p:cNvPr>
          <p:cNvSpPr txBox="1"/>
          <p:nvPr/>
        </p:nvSpPr>
        <p:spPr>
          <a:xfrm>
            <a:off x="4384918" y="2398696"/>
            <a:ext cx="1076382" cy="215444"/>
          </a:xfrm>
          <a:prstGeom prst="rect">
            <a:avLst/>
          </a:prstGeom>
          <a:noFill/>
        </p:spPr>
        <p:txBody>
          <a:bodyPr wrap="square" rtlCol="0">
            <a:spAutoFit/>
          </a:bodyPr>
          <a:lstStyle/>
          <a:p>
            <a:r>
              <a:rPr lang="en-US" sz="800" dirty="0"/>
              <a:t>Center field</a:t>
            </a:r>
          </a:p>
        </p:txBody>
      </p:sp>
      <p:cxnSp>
        <p:nvCxnSpPr>
          <p:cNvPr id="27" name="Straight Arrow Connector 26">
            <a:extLst>
              <a:ext uri="{FF2B5EF4-FFF2-40B4-BE49-F238E27FC236}">
                <a16:creationId xmlns:a16="http://schemas.microsoft.com/office/drawing/2014/main" id="{78419E20-BD24-45A0-A32D-1853E8DCD90E}"/>
              </a:ext>
            </a:extLst>
          </p:cNvPr>
          <p:cNvCxnSpPr>
            <a:cxnSpLocks/>
          </p:cNvCxnSpPr>
          <p:nvPr/>
        </p:nvCxnSpPr>
        <p:spPr>
          <a:xfrm flipH="1" flipV="1">
            <a:off x="4150700" y="2669895"/>
            <a:ext cx="632003" cy="632295"/>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987EB5A-AF87-49D6-A233-0F04518BDD64}"/>
              </a:ext>
            </a:extLst>
          </p:cNvPr>
          <p:cNvCxnSpPr>
            <a:cxnSpLocks/>
          </p:cNvCxnSpPr>
          <p:nvPr/>
        </p:nvCxnSpPr>
        <p:spPr>
          <a:xfrm flipH="1" flipV="1">
            <a:off x="4144874" y="2195234"/>
            <a:ext cx="322600" cy="275228"/>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D8F6E505-3C75-4549-815E-F10CC00DC644}"/>
              </a:ext>
            </a:extLst>
          </p:cNvPr>
          <p:cNvSpPr txBox="1"/>
          <p:nvPr/>
        </p:nvSpPr>
        <p:spPr>
          <a:xfrm>
            <a:off x="4470933" y="3275963"/>
            <a:ext cx="1076382" cy="338554"/>
          </a:xfrm>
          <a:prstGeom prst="rect">
            <a:avLst/>
          </a:prstGeom>
          <a:noFill/>
        </p:spPr>
        <p:txBody>
          <a:bodyPr wrap="square" rtlCol="0">
            <a:spAutoFit/>
          </a:bodyPr>
          <a:lstStyle/>
          <a:p>
            <a:r>
              <a:rPr lang="en-US" sz="800" dirty="0"/>
              <a:t>Analyze at DMD surface</a:t>
            </a:r>
          </a:p>
        </p:txBody>
      </p:sp>
      <p:pic>
        <p:nvPicPr>
          <p:cNvPr id="32" name="Picture 2">
            <a:extLst>
              <a:ext uri="{FF2B5EF4-FFF2-40B4-BE49-F238E27FC236}">
                <a16:creationId xmlns:a16="http://schemas.microsoft.com/office/drawing/2014/main" id="{CFF69702-F92F-4C59-9A18-B56E98B74E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0245" y="1107299"/>
            <a:ext cx="2377605" cy="1946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3">
            <a:extLst>
              <a:ext uri="{FF2B5EF4-FFF2-40B4-BE49-F238E27FC236}">
                <a16:creationId xmlns:a16="http://schemas.microsoft.com/office/drawing/2014/main" id="{D2CE7646-83F2-465E-88AE-07111873DD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4048" y="2360325"/>
            <a:ext cx="2472737" cy="2027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4" name="Straight Arrow Connector 33">
            <a:extLst>
              <a:ext uri="{FF2B5EF4-FFF2-40B4-BE49-F238E27FC236}">
                <a16:creationId xmlns:a16="http://schemas.microsoft.com/office/drawing/2014/main" id="{3797C344-9F1E-41E8-8179-54298FBA7889}"/>
              </a:ext>
            </a:extLst>
          </p:cNvPr>
          <p:cNvCxnSpPr>
            <a:cxnSpLocks/>
          </p:cNvCxnSpPr>
          <p:nvPr/>
        </p:nvCxnSpPr>
        <p:spPr>
          <a:xfrm flipV="1">
            <a:off x="6259934" y="3310244"/>
            <a:ext cx="921884" cy="982781"/>
          </a:xfrm>
          <a:prstGeom prst="straightConnector1">
            <a:avLst/>
          </a:prstGeom>
          <a:ln>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2C77FF69-CA99-42D9-BEA8-2177F7F4A431}"/>
              </a:ext>
            </a:extLst>
          </p:cNvPr>
          <p:cNvSpPr txBox="1"/>
          <p:nvPr/>
        </p:nvSpPr>
        <p:spPr>
          <a:xfrm>
            <a:off x="4875043" y="4293025"/>
            <a:ext cx="1933576" cy="338554"/>
          </a:xfrm>
          <a:prstGeom prst="rect">
            <a:avLst/>
          </a:prstGeom>
          <a:noFill/>
        </p:spPr>
        <p:txBody>
          <a:bodyPr wrap="square" rtlCol="0">
            <a:spAutoFit/>
          </a:bodyPr>
          <a:lstStyle/>
          <a:p>
            <a:r>
              <a:rPr lang="en-US" sz="800" dirty="0"/>
              <a:t>Add ‘rectangular obscuration’ aperture to simulate DMD illumination overfill</a:t>
            </a:r>
          </a:p>
        </p:txBody>
      </p:sp>
      <p:sp>
        <p:nvSpPr>
          <p:cNvPr id="38" name="Oval 37">
            <a:extLst>
              <a:ext uri="{FF2B5EF4-FFF2-40B4-BE49-F238E27FC236}">
                <a16:creationId xmlns:a16="http://schemas.microsoft.com/office/drawing/2014/main" id="{DDB65B95-4B43-4AE0-96C1-228EDEFE18BD}"/>
              </a:ext>
            </a:extLst>
          </p:cNvPr>
          <p:cNvSpPr/>
          <p:nvPr/>
        </p:nvSpPr>
        <p:spPr>
          <a:xfrm>
            <a:off x="5809806" y="2836502"/>
            <a:ext cx="323405" cy="21709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1BB75D83-51AC-4508-8507-42DA32EF76DE}"/>
              </a:ext>
            </a:extLst>
          </p:cNvPr>
          <p:cNvSpPr/>
          <p:nvPr/>
        </p:nvSpPr>
        <p:spPr>
          <a:xfrm>
            <a:off x="6972592" y="4178396"/>
            <a:ext cx="323405" cy="21709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1AD56F81-B3D0-44BA-AC58-C4D5C8305700}"/>
                  </a:ext>
                </a:extLst>
              </p:cNvPr>
              <p:cNvSpPr txBox="1"/>
              <p:nvPr/>
            </p:nvSpPr>
            <p:spPr>
              <a:xfrm>
                <a:off x="7732939" y="1689548"/>
                <a:ext cx="1283569" cy="47295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800" i="1" smtClean="0">
                              <a:latin typeface="Cambria Math" panose="02040503050406030204" pitchFamily="18" charset="0"/>
                            </a:rPr>
                          </m:ctrlPr>
                        </m:fPr>
                        <m:num>
                          <m:r>
                            <m:rPr>
                              <m:nor/>
                            </m:rPr>
                            <a:rPr lang="en-US" sz="800" dirty="0"/>
                            <m:t>Efficiency</m:t>
                          </m:r>
                          <m:r>
                            <m:rPr>
                              <m:nor/>
                            </m:rPr>
                            <a:rPr lang="en-US" sz="800" dirty="0"/>
                            <m:t> </m:t>
                          </m:r>
                          <m:r>
                            <m:rPr>
                              <m:nor/>
                            </m:rPr>
                            <a:rPr lang="en-US" sz="800" dirty="0"/>
                            <m:t>with</m:t>
                          </m:r>
                          <m:r>
                            <m:rPr>
                              <m:nor/>
                            </m:rPr>
                            <a:rPr lang="en-US" sz="800" dirty="0"/>
                            <m:t> </m:t>
                          </m:r>
                          <m:r>
                            <m:rPr>
                              <m:nor/>
                            </m:rPr>
                            <a:rPr lang="en-US" sz="800" dirty="0"/>
                            <m:t>obscuration</m:t>
                          </m:r>
                        </m:num>
                        <m:den>
                          <m:r>
                            <m:rPr>
                              <m:nor/>
                            </m:rPr>
                            <a:rPr lang="en-US" sz="800" dirty="0"/>
                            <m:t>Efficiency</m:t>
                          </m:r>
                          <m:r>
                            <m:rPr>
                              <m:nor/>
                            </m:rPr>
                            <a:rPr lang="en-US" sz="800" dirty="0"/>
                            <m:t> </m:t>
                          </m:r>
                          <m:r>
                            <m:rPr>
                              <m:nor/>
                            </m:rPr>
                            <a:rPr lang="en-US" sz="800" dirty="0"/>
                            <m:t>on</m:t>
                          </m:r>
                          <m:r>
                            <m:rPr>
                              <m:nor/>
                            </m:rPr>
                            <a:rPr lang="en-US" sz="800" dirty="0"/>
                            <m:t> </m:t>
                          </m:r>
                          <m:r>
                            <m:rPr>
                              <m:nor/>
                            </m:rPr>
                            <a:rPr lang="en-US" sz="800" dirty="0"/>
                            <m:t>DMD</m:t>
                          </m:r>
                          <m:r>
                            <m:rPr>
                              <m:nor/>
                            </m:rPr>
                            <a:rPr lang="en-US" sz="800" dirty="0"/>
                            <m:t> </m:t>
                          </m:r>
                          <m:r>
                            <m:rPr>
                              <m:nor/>
                            </m:rPr>
                            <a:rPr lang="en-US" sz="800" dirty="0"/>
                            <m:t>Plane</m:t>
                          </m:r>
                        </m:den>
                      </m:f>
                    </m:oMath>
                  </m:oMathPara>
                </a14:m>
                <a:endParaRPr lang="en-US" sz="800" i="1" dirty="0">
                  <a:latin typeface="Cambria Math" panose="02040503050406030204" pitchFamily="18" charset="0"/>
                </a:endParaRPr>
              </a:p>
              <a:p>
                <a14:m>
                  <m:oMath xmlns:m="http://schemas.openxmlformats.org/officeDocument/2006/math">
                    <m:r>
                      <a:rPr lang="en-US" sz="800" b="0" i="1" smtClean="0">
                        <a:latin typeface="Cambria Math" panose="02040503050406030204" pitchFamily="18" charset="0"/>
                      </a:rPr>
                      <m:t>=</m:t>
                    </m:r>
                    <m:r>
                      <m:rPr>
                        <m:nor/>
                      </m:rPr>
                      <a:rPr lang="en-US" sz="800" dirty="0"/>
                      <m:t>Energy</m:t>
                    </m:r>
                    <m:r>
                      <m:rPr>
                        <m:nor/>
                      </m:rPr>
                      <a:rPr lang="en-US" sz="800" dirty="0"/>
                      <m:t> </m:t>
                    </m:r>
                    <m:r>
                      <m:rPr>
                        <m:nor/>
                      </m:rPr>
                      <a:rPr lang="en-US" sz="800" dirty="0"/>
                      <m:t>Overfill</m:t>
                    </m:r>
                  </m:oMath>
                </a14:m>
                <a:r>
                  <a:rPr lang="en-US" sz="800" dirty="0"/>
                  <a:t> %</a:t>
                </a:r>
              </a:p>
            </p:txBody>
          </p:sp>
        </mc:Choice>
        <mc:Fallback xmlns="">
          <p:sp>
            <p:nvSpPr>
              <p:cNvPr id="40" name="TextBox 39">
                <a:extLst>
                  <a:ext uri="{FF2B5EF4-FFF2-40B4-BE49-F238E27FC236}">
                    <a16:creationId xmlns:a16="http://schemas.microsoft.com/office/drawing/2014/main" id="{1AD56F81-B3D0-44BA-AC58-C4D5C8305700}"/>
                  </a:ext>
                </a:extLst>
              </p:cNvPr>
              <p:cNvSpPr txBox="1">
                <a:spLocks noRot="1" noChangeAspect="1" noMove="1" noResize="1" noEditPoints="1" noAdjustHandles="1" noChangeArrowheads="1" noChangeShapeType="1" noTextEdit="1"/>
              </p:cNvSpPr>
              <p:nvPr/>
            </p:nvSpPr>
            <p:spPr>
              <a:xfrm>
                <a:off x="7732939" y="1689548"/>
                <a:ext cx="1283569" cy="472950"/>
              </a:xfrm>
              <a:prstGeom prst="rect">
                <a:avLst/>
              </a:prstGeom>
              <a:blipFill>
                <a:blip r:embed="rId6"/>
                <a:stretch>
                  <a:fillRect r="-3333" b="-2564"/>
                </a:stretch>
              </a:blipFill>
            </p:spPr>
            <p:txBody>
              <a:bodyPr/>
              <a:lstStyle/>
              <a:p>
                <a:r>
                  <a:rPr lang="en-US">
                    <a:noFill/>
                  </a:rPr>
                  <a:t> </a:t>
                </a:r>
              </a:p>
            </p:txBody>
          </p:sp>
        </mc:Fallback>
      </mc:AlternateContent>
    </p:spTree>
    <p:extLst>
      <p:ext uri="{BB962C8B-B14F-4D97-AF65-F5344CB8AC3E}">
        <p14:creationId xmlns:p14="http://schemas.microsoft.com/office/powerpoint/2010/main" val="15563879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FA5C-EDA8-4EB3-9357-3B103D7D9034}"/>
              </a:ext>
            </a:extLst>
          </p:cNvPr>
          <p:cNvSpPr>
            <a:spLocks noGrp="1"/>
          </p:cNvSpPr>
          <p:nvPr>
            <p:ph type="title"/>
          </p:nvPr>
        </p:nvSpPr>
        <p:spPr/>
        <p:txBody>
          <a:bodyPr/>
          <a:lstStyle/>
          <a:p>
            <a:r>
              <a:rPr lang="en-US" dirty="0" err="1"/>
              <a:t>Zemax</a:t>
            </a:r>
            <a:r>
              <a:rPr lang="en-US" dirty="0"/>
              <a:t> Modeling Tip: Far Field Analysis</a:t>
            </a:r>
          </a:p>
        </p:txBody>
      </p:sp>
      <p:sp>
        <p:nvSpPr>
          <p:cNvPr id="3" name="Content Placeholder 2">
            <a:extLst>
              <a:ext uri="{FF2B5EF4-FFF2-40B4-BE49-F238E27FC236}">
                <a16:creationId xmlns:a16="http://schemas.microsoft.com/office/drawing/2014/main" id="{F8175687-CA9B-41DF-9CFD-C3211582DB17}"/>
              </a:ext>
            </a:extLst>
          </p:cNvPr>
          <p:cNvSpPr>
            <a:spLocks noGrp="1"/>
          </p:cNvSpPr>
          <p:nvPr>
            <p:ph idx="1"/>
          </p:nvPr>
        </p:nvSpPr>
        <p:spPr/>
        <p:txBody>
          <a:bodyPr/>
          <a:lstStyle/>
          <a:p>
            <a:r>
              <a:rPr lang="en-US" sz="1400" dirty="0"/>
              <a:t>Used to analyze F/# and pupil in telecentric systems</a:t>
            </a:r>
          </a:p>
          <a:p>
            <a:endParaRPr lang="en-US" sz="1400" dirty="0"/>
          </a:p>
        </p:txBody>
      </p:sp>
      <p:sp>
        <p:nvSpPr>
          <p:cNvPr id="4" name="Slide Number Placeholder 3">
            <a:extLst>
              <a:ext uri="{FF2B5EF4-FFF2-40B4-BE49-F238E27FC236}">
                <a16:creationId xmlns:a16="http://schemas.microsoft.com/office/drawing/2014/main" id="{8D65B230-0AC0-48A2-A272-4EC9BFCFB064}"/>
              </a:ext>
            </a:extLst>
          </p:cNvPr>
          <p:cNvSpPr>
            <a:spLocks noGrp="1"/>
          </p:cNvSpPr>
          <p:nvPr>
            <p:ph type="sldNum" sz="quarter" idx="10"/>
          </p:nvPr>
        </p:nvSpPr>
        <p:spPr/>
        <p:txBody>
          <a:bodyPr/>
          <a:lstStyle/>
          <a:p>
            <a:pPr>
              <a:defRPr/>
            </a:pPr>
            <a:fld id="{2B97888F-6AF7-4263-B69D-592D8C33BAC7}" type="slidenum">
              <a:rPr lang="en-US" smtClean="0"/>
              <a:pPr>
                <a:defRPr/>
              </a:pPr>
              <a:t>64</a:t>
            </a:fld>
            <a:endParaRPr lang="en-US"/>
          </a:p>
        </p:txBody>
      </p:sp>
      <p:grpSp>
        <p:nvGrpSpPr>
          <p:cNvPr id="18" name="Group 17">
            <a:extLst>
              <a:ext uri="{FF2B5EF4-FFF2-40B4-BE49-F238E27FC236}">
                <a16:creationId xmlns:a16="http://schemas.microsoft.com/office/drawing/2014/main" id="{BF2F6B85-8B67-4D3F-A695-258C744DFD6A}"/>
              </a:ext>
            </a:extLst>
          </p:cNvPr>
          <p:cNvGrpSpPr>
            <a:grpSpLocks noChangeAspect="1"/>
          </p:cNvGrpSpPr>
          <p:nvPr/>
        </p:nvGrpSpPr>
        <p:grpSpPr>
          <a:xfrm>
            <a:off x="82230" y="798913"/>
            <a:ext cx="9145690" cy="3643880"/>
            <a:chOff x="-15762" y="520943"/>
            <a:chExt cx="13375830" cy="5329277"/>
          </a:xfrm>
        </p:grpSpPr>
        <p:pic>
          <p:nvPicPr>
            <p:cNvPr id="5" name="Picture 3">
              <a:extLst>
                <a:ext uri="{FF2B5EF4-FFF2-40B4-BE49-F238E27FC236}">
                  <a16:creationId xmlns:a16="http://schemas.microsoft.com/office/drawing/2014/main" id="{A73EEDE8-D7B9-4D13-88FB-17D939FC82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62" y="1694732"/>
              <a:ext cx="8770298" cy="258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a:extLst>
                <a:ext uri="{FF2B5EF4-FFF2-40B4-BE49-F238E27FC236}">
                  <a16:creationId xmlns:a16="http://schemas.microsoft.com/office/drawing/2014/main" id="{CE9CF4DF-A0C0-46A2-A6EA-965BDE48C3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98889" y="520943"/>
              <a:ext cx="1873703" cy="2185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F612689F-477D-4662-A77C-D360E2792A8B}"/>
                </a:ext>
              </a:extLst>
            </p:cNvPr>
            <p:cNvSpPr txBox="1"/>
            <p:nvPr/>
          </p:nvSpPr>
          <p:spPr>
            <a:xfrm>
              <a:off x="499585" y="4471660"/>
              <a:ext cx="1866900" cy="430887"/>
            </a:xfrm>
            <a:prstGeom prst="rect">
              <a:avLst/>
            </a:prstGeom>
            <a:noFill/>
          </p:spPr>
          <p:txBody>
            <a:bodyPr wrap="square" rtlCol="0">
              <a:spAutoFit/>
            </a:bodyPr>
            <a:lstStyle/>
            <a:p>
              <a:pPr algn="ctr"/>
              <a:r>
                <a:rPr lang="en-US" sz="800" dirty="0"/>
                <a:t>Add radius for solid angle (depending on distance set)</a:t>
              </a:r>
            </a:p>
          </p:txBody>
        </p:sp>
        <p:cxnSp>
          <p:nvCxnSpPr>
            <p:cNvPr id="8" name="Straight Arrow Connector 7">
              <a:extLst>
                <a:ext uri="{FF2B5EF4-FFF2-40B4-BE49-F238E27FC236}">
                  <a16:creationId xmlns:a16="http://schemas.microsoft.com/office/drawing/2014/main" id="{EDA5275F-42EB-4979-B833-BD9BFA9425B1}"/>
                </a:ext>
              </a:extLst>
            </p:cNvPr>
            <p:cNvCxnSpPr>
              <a:stCxn id="7" idx="0"/>
            </p:cNvCxnSpPr>
            <p:nvPr/>
          </p:nvCxnSpPr>
          <p:spPr>
            <a:xfrm flipV="1">
              <a:off x="1433035" y="4081136"/>
              <a:ext cx="695324" cy="390526"/>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7096DE63-7DA9-480C-9A2B-1764FB9259E5}"/>
                </a:ext>
              </a:extLst>
            </p:cNvPr>
            <p:cNvCxnSpPr>
              <a:stCxn id="10" idx="0"/>
            </p:cNvCxnSpPr>
            <p:nvPr/>
          </p:nvCxnSpPr>
          <p:spPr>
            <a:xfrm flipV="1">
              <a:off x="3570485" y="3988432"/>
              <a:ext cx="109538" cy="495297"/>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D1AE504-E213-40EF-B9BD-351982AB7816}"/>
                </a:ext>
              </a:extLst>
            </p:cNvPr>
            <p:cNvSpPr txBox="1"/>
            <p:nvPr/>
          </p:nvSpPr>
          <p:spPr>
            <a:xfrm>
              <a:off x="2860870" y="4483730"/>
              <a:ext cx="1419226" cy="273619"/>
            </a:xfrm>
            <a:prstGeom prst="rect">
              <a:avLst/>
            </a:prstGeom>
            <a:noFill/>
          </p:spPr>
          <p:txBody>
            <a:bodyPr wrap="square" rtlCol="0">
              <a:spAutoFit/>
            </a:bodyPr>
            <a:lstStyle/>
            <a:p>
              <a:pPr algn="ctr"/>
              <a:r>
                <a:rPr lang="en-US" sz="800" dirty="0"/>
                <a:t>Set far-field distance</a:t>
              </a:r>
            </a:p>
          </p:txBody>
        </p:sp>
        <p:cxnSp>
          <p:nvCxnSpPr>
            <p:cNvPr id="11" name="Straight Arrow Connector 10">
              <a:extLst>
                <a:ext uri="{FF2B5EF4-FFF2-40B4-BE49-F238E27FC236}">
                  <a16:creationId xmlns:a16="http://schemas.microsoft.com/office/drawing/2014/main" id="{86AB1746-7109-4E6E-A168-55493029500D}"/>
                </a:ext>
              </a:extLst>
            </p:cNvPr>
            <p:cNvCxnSpPr>
              <a:stCxn id="12" idx="0"/>
            </p:cNvCxnSpPr>
            <p:nvPr/>
          </p:nvCxnSpPr>
          <p:spPr>
            <a:xfrm flipV="1">
              <a:off x="6765288" y="3890639"/>
              <a:ext cx="1223962" cy="581021"/>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C2C6FF6-683A-4D25-8C12-67AF9E1764D7}"/>
                </a:ext>
              </a:extLst>
            </p:cNvPr>
            <p:cNvSpPr txBox="1"/>
            <p:nvPr/>
          </p:nvSpPr>
          <p:spPr>
            <a:xfrm>
              <a:off x="5160324" y="4471660"/>
              <a:ext cx="3209926" cy="273619"/>
            </a:xfrm>
            <a:prstGeom prst="rect">
              <a:avLst/>
            </a:prstGeom>
            <a:noFill/>
          </p:spPr>
          <p:txBody>
            <a:bodyPr wrap="square" rtlCol="0">
              <a:spAutoFit/>
            </a:bodyPr>
            <a:lstStyle/>
            <a:p>
              <a:r>
                <a:rPr lang="en-US" sz="800" dirty="0"/>
                <a:t>Illumination AOI (if analyzing DMD far-field)</a:t>
              </a:r>
            </a:p>
          </p:txBody>
        </p:sp>
        <p:pic>
          <p:nvPicPr>
            <p:cNvPr id="13" name="Picture 5">
              <a:extLst>
                <a:ext uri="{FF2B5EF4-FFF2-40B4-BE49-F238E27FC236}">
                  <a16:creationId xmlns:a16="http://schemas.microsoft.com/office/drawing/2014/main" id="{F77775AF-DE7E-439C-A26D-E54BFC155C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0325" y="3109319"/>
              <a:ext cx="2800350" cy="2310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Straight Arrow Connector 13">
              <a:extLst>
                <a:ext uri="{FF2B5EF4-FFF2-40B4-BE49-F238E27FC236}">
                  <a16:creationId xmlns:a16="http://schemas.microsoft.com/office/drawing/2014/main" id="{A3E840D7-1B71-4C12-8DA1-A609719F980F}"/>
                </a:ext>
              </a:extLst>
            </p:cNvPr>
            <p:cNvCxnSpPr>
              <a:cxnSpLocks/>
            </p:cNvCxnSpPr>
            <p:nvPr/>
          </p:nvCxnSpPr>
          <p:spPr>
            <a:xfrm flipH="1" flipV="1">
              <a:off x="10289171" y="4172944"/>
              <a:ext cx="1735353" cy="211954"/>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567E67A-3E56-4F42-89F3-FAD6AE2F38CB}"/>
                </a:ext>
              </a:extLst>
            </p:cNvPr>
            <p:cNvSpPr txBox="1"/>
            <p:nvPr/>
          </p:nvSpPr>
          <p:spPr>
            <a:xfrm>
              <a:off x="11797968" y="3867244"/>
              <a:ext cx="1562100" cy="1035303"/>
            </a:xfrm>
            <a:prstGeom prst="rect">
              <a:avLst/>
            </a:prstGeom>
            <a:noFill/>
          </p:spPr>
          <p:txBody>
            <a:bodyPr wrap="square" rtlCol="0">
              <a:spAutoFit/>
            </a:bodyPr>
            <a:lstStyle/>
            <a:p>
              <a:pPr algn="ctr"/>
              <a:r>
                <a:rPr lang="en-US" sz="800" dirty="0"/>
                <a:t>Circular obscuration to match F/# to determine how much light is lost</a:t>
              </a:r>
            </a:p>
          </p:txBody>
        </p:sp>
        <p:cxnSp>
          <p:nvCxnSpPr>
            <p:cNvPr id="16" name="Straight Arrow Connector 15">
              <a:extLst>
                <a:ext uri="{FF2B5EF4-FFF2-40B4-BE49-F238E27FC236}">
                  <a16:creationId xmlns:a16="http://schemas.microsoft.com/office/drawing/2014/main" id="{2F2E3A56-FE2B-4E69-A13A-089B684D0128}"/>
                </a:ext>
              </a:extLst>
            </p:cNvPr>
            <p:cNvCxnSpPr>
              <a:cxnSpLocks/>
            </p:cNvCxnSpPr>
            <p:nvPr/>
          </p:nvCxnSpPr>
          <p:spPr>
            <a:xfrm flipH="1">
              <a:off x="9910571" y="4776695"/>
              <a:ext cx="2046889" cy="482788"/>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6987488-B135-410E-8A51-D8C972F4C13E}"/>
                </a:ext>
              </a:extLst>
            </p:cNvPr>
            <p:cNvSpPr txBox="1"/>
            <p:nvPr/>
          </p:nvSpPr>
          <p:spPr>
            <a:xfrm>
              <a:off x="9716989" y="5420248"/>
              <a:ext cx="3124863" cy="429972"/>
            </a:xfrm>
            <a:prstGeom prst="rect">
              <a:avLst/>
            </a:prstGeom>
            <a:noFill/>
          </p:spPr>
          <p:txBody>
            <a:bodyPr wrap="square" rtlCol="0">
              <a:spAutoFit/>
            </a:bodyPr>
            <a:lstStyle/>
            <a:p>
              <a:pPr algn="ctr"/>
              <a:r>
                <a:rPr lang="en-US" sz="800" i="1" dirty="0"/>
                <a:t>Note: Circular obscuration radius= distance*sin(</a:t>
              </a:r>
              <a:r>
                <a:rPr lang="el-GR" sz="800" i="1" dirty="0"/>
                <a:t>θ</a:t>
              </a:r>
              <a:r>
                <a:rPr lang="en-US" sz="800" i="1" dirty="0"/>
                <a:t>) where </a:t>
              </a:r>
              <a:r>
                <a:rPr lang="el-GR" sz="800" i="1" dirty="0"/>
                <a:t>θ</a:t>
              </a:r>
              <a:r>
                <a:rPr lang="en-US" sz="800" i="1" dirty="0"/>
                <a:t> =half-angle</a:t>
              </a:r>
            </a:p>
          </p:txBody>
        </p:sp>
      </p:grpSp>
    </p:spTree>
    <p:extLst>
      <p:ext uri="{BB962C8B-B14F-4D97-AF65-F5344CB8AC3E}">
        <p14:creationId xmlns:p14="http://schemas.microsoft.com/office/powerpoint/2010/main" val="36958378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F0BAA91-74DC-430C-B205-D131EABE0E56}"/>
              </a:ext>
            </a:extLst>
          </p:cNvPr>
          <p:cNvSpPr>
            <a:spLocks noGrp="1"/>
          </p:cNvSpPr>
          <p:nvPr>
            <p:ph type="ctrTitle"/>
          </p:nvPr>
        </p:nvSpPr>
        <p:spPr/>
        <p:txBody>
          <a:bodyPr/>
          <a:lstStyle/>
          <a:p>
            <a:r>
              <a:rPr lang="en-US" dirty="0"/>
              <a:t>Projection Lens Considerations</a:t>
            </a:r>
          </a:p>
        </p:txBody>
      </p:sp>
      <p:sp>
        <p:nvSpPr>
          <p:cNvPr id="8" name="Subtitle 7">
            <a:extLst>
              <a:ext uri="{FF2B5EF4-FFF2-40B4-BE49-F238E27FC236}">
                <a16:creationId xmlns:a16="http://schemas.microsoft.com/office/drawing/2014/main" id="{70775404-E9C8-46B8-B8AD-05CC84238D2A}"/>
              </a:ext>
            </a:extLst>
          </p:cNvPr>
          <p:cNvSpPr>
            <a:spLocks noGrp="1"/>
          </p:cNvSpPr>
          <p:nvPr>
            <p:ph type="subTitle" idx="1"/>
          </p:nvPr>
        </p:nvSpPr>
        <p:spPr/>
        <p:txBody>
          <a:bodyPr/>
          <a:lstStyle/>
          <a:p>
            <a:r>
              <a:rPr lang="en-US" sz="1200" i="1" dirty="0"/>
              <a:t>For additional information, visit: </a:t>
            </a:r>
            <a:r>
              <a:rPr lang="en-US" sz="1200" i="1" dirty="0">
                <a:solidFill>
                  <a:srgbClr val="0070C0"/>
                </a:solidFill>
                <a:hlinkClick r:id="rId2">
                  <a:extLst>
                    <a:ext uri="{A12FA001-AC4F-418D-AE19-62706E023703}">
                      <ahyp:hlinkClr xmlns:ahyp="http://schemas.microsoft.com/office/drawing/2018/hyperlinkcolor" val="tx"/>
                    </a:ext>
                  </a:extLst>
                </a:hlinkClick>
              </a:rPr>
              <a:t>https://training.ti.com/common-projection-lens-specifications</a:t>
            </a:r>
            <a:r>
              <a:rPr lang="en-US" sz="1200" i="1" dirty="0">
                <a:solidFill>
                  <a:srgbClr val="0070C0"/>
                </a:solidFill>
              </a:rPr>
              <a:t> </a:t>
            </a:r>
          </a:p>
        </p:txBody>
      </p:sp>
      <p:sp>
        <p:nvSpPr>
          <p:cNvPr id="4" name="Slide Number Placeholder 3">
            <a:extLst>
              <a:ext uri="{FF2B5EF4-FFF2-40B4-BE49-F238E27FC236}">
                <a16:creationId xmlns:a16="http://schemas.microsoft.com/office/drawing/2014/main" id="{A59EB26A-A5C0-410D-BA15-D14F38656F3E}"/>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B97888F-6AF7-4263-B69D-592D8C33BAC7}" type="slidenum">
              <a:rPr kumimoji="0" lang="en-US" sz="7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7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208812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F0E34-3BE5-40C1-971C-BAD947966B05}"/>
              </a:ext>
            </a:extLst>
          </p:cNvPr>
          <p:cNvSpPr>
            <a:spLocks noGrp="1"/>
          </p:cNvSpPr>
          <p:nvPr>
            <p:ph type="title"/>
          </p:nvPr>
        </p:nvSpPr>
        <p:spPr/>
        <p:txBody>
          <a:bodyPr/>
          <a:lstStyle/>
          <a:p>
            <a:r>
              <a:rPr lang="en-US" dirty="0"/>
              <a:t>Telecentric vs. Non-telecentric</a:t>
            </a:r>
          </a:p>
        </p:txBody>
      </p:sp>
      <p:sp>
        <p:nvSpPr>
          <p:cNvPr id="4" name="Slide Number Placeholder 3">
            <a:extLst>
              <a:ext uri="{FF2B5EF4-FFF2-40B4-BE49-F238E27FC236}">
                <a16:creationId xmlns:a16="http://schemas.microsoft.com/office/drawing/2014/main" id="{74CE07DD-33B8-4AF2-A61A-2DEF99D05F45}"/>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B97888F-6AF7-4263-B69D-592D8C33BAC7}" type="slidenum">
              <a:rPr kumimoji="0" lang="en-US" sz="7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Content Placeholder 55">
            <a:extLst>
              <a:ext uri="{FF2B5EF4-FFF2-40B4-BE49-F238E27FC236}">
                <a16:creationId xmlns:a16="http://schemas.microsoft.com/office/drawing/2014/main" id="{18C0F830-D8F8-47E2-BD65-00CFA7040B35}"/>
              </a:ext>
            </a:extLst>
          </p:cNvPr>
          <p:cNvSpPr>
            <a:spLocks noGrp="1"/>
          </p:cNvSpPr>
          <p:nvPr>
            <p:ph sz="half" idx="4294967295"/>
          </p:nvPr>
        </p:nvSpPr>
        <p:spPr>
          <a:xfrm>
            <a:off x="0" y="3138488"/>
            <a:ext cx="4005263" cy="1379537"/>
          </a:xfrm>
        </p:spPr>
        <p:txBody>
          <a:bodyPr/>
          <a:lstStyle/>
          <a:p>
            <a:r>
              <a:rPr lang="en-US" sz="1000" dirty="0"/>
              <a:t>Prism required to separate illumination and projection light paths</a:t>
            </a:r>
          </a:p>
          <a:p>
            <a:pPr lvl="1"/>
            <a:r>
              <a:rPr lang="en-US" sz="900" dirty="0"/>
              <a:t>Air gap functions as angular filter via total internal reflection (TIR)</a:t>
            </a:r>
          </a:p>
          <a:p>
            <a:r>
              <a:rPr lang="en-US" sz="1000" dirty="0"/>
              <a:t>Allows for interchangeable lenses</a:t>
            </a:r>
          </a:p>
          <a:p>
            <a:r>
              <a:rPr lang="en-US" sz="1000" dirty="0"/>
              <a:t>Lens shift possible in design</a:t>
            </a:r>
          </a:p>
          <a:p>
            <a:r>
              <a:rPr lang="en-US" sz="1000" dirty="0"/>
              <a:t>Image illumination uniformity is typically good</a:t>
            </a:r>
          </a:p>
          <a:p>
            <a:r>
              <a:rPr lang="en-US" sz="1000" dirty="0"/>
              <a:t>Lens can be big especially with low F/#</a:t>
            </a:r>
          </a:p>
          <a:p>
            <a:endParaRPr lang="en-US" sz="1000" dirty="0"/>
          </a:p>
          <a:p>
            <a:endParaRPr lang="en-US" sz="1000" dirty="0"/>
          </a:p>
        </p:txBody>
      </p:sp>
      <p:grpSp>
        <p:nvGrpSpPr>
          <p:cNvPr id="6" name="Group 5">
            <a:extLst>
              <a:ext uri="{FF2B5EF4-FFF2-40B4-BE49-F238E27FC236}">
                <a16:creationId xmlns:a16="http://schemas.microsoft.com/office/drawing/2014/main" id="{C93537DD-6216-477D-B97C-E2733FA19887}"/>
              </a:ext>
            </a:extLst>
          </p:cNvPr>
          <p:cNvGrpSpPr>
            <a:grpSpLocks noChangeAspect="1"/>
          </p:cNvGrpSpPr>
          <p:nvPr/>
        </p:nvGrpSpPr>
        <p:grpSpPr>
          <a:xfrm>
            <a:off x="142333" y="721475"/>
            <a:ext cx="8332605" cy="2223883"/>
            <a:chOff x="16738" y="861596"/>
            <a:chExt cx="9203462" cy="2456305"/>
          </a:xfrm>
        </p:grpSpPr>
        <p:grpSp>
          <p:nvGrpSpPr>
            <p:cNvPr id="7" name="Group 6">
              <a:extLst>
                <a:ext uri="{FF2B5EF4-FFF2-40B4-BE49-F238E27FC236}">
                  <a16:creationId xmlns:a16="http://schemas.microsoft.com/office/drawing/2014/main" id="{7E1E0D97-78F9-4872-B765-EC5236865D58}"/>
                </a:ext>
              </a:extLst>
            </p:cNvPr>
            <p:cNvGrpSpPr/>
            <p:nvPr/>
          </p:nvGrpSpPr>
          <p:grpSpPr>
            <a:xfrm>
              <a:off x="685800" y="1265597"/>
              <a:ext cx="3198534" cy="1763353"/>
              <a:chOff x="626198" y="948804"/>
              <a:chExt cx="3198534" cy="1763353"/>
            </a:xfrm>
          </p:grpSpPr>
          <p:grpSp>
            <p:nvGrpSpPr>
              <p:cNvPr id="42" name="Group 41">
                <a:extLst>
                  <a:ext uri="{FF2B5EF4-FFF2-40B4-BE49-F238E27FC236}">
                    <a16:creationId xmlns:a16="http://schemas.microsoft.com/office/drawing/2014/main" id="{3925DDD9-CFA6-46F0-8912-CFD3ABEC32A0}"/>
                  </a:ext>
                </a:extLst>
              </p:cNvPr>
              <p:cNvGrpSpPr/>
              <p:nvPr/>
            </p:nvGrpSpPr>
            <p:grpSpPr>
              <a:xfrm>
                <a:off x="626198" y="948804"/>
                <a:ext cx="3198534" cy="1763353"/>
                <a:chOff x="741164" y="943814"/>
                <a:chExt cx="2904323" cy="2134873"/>
              </a:xfrm>
            </p:grpSpPr>
            <p:grpSp>
              <p:nvGrpSpPr>
                <p:cNvPr id="45" name="Group 44">
                  <a:extLst>
                    <a:ext uri="{FF2B5EF4-FFF2-40B4-BE49-F238E27FC236}">
                      <a16:creationId xmlns:a16="http://schemas.microsoft.com/office/drawing/2014/main" id="{40BBD680-818D-4E4E-A3A3-EB573890A5A1}"/>
                    </a:ext>
                  </a:extLst>
                </p:cNvPr>
                <p:cNvGrpSpPr/>
                <p:nvPr/>
              </p:nvGrpSpPr>
              <p:grpSpPr>
                <a:xfrm>
                  <a:off x="741164" y="943814"/>
                  <a:ext cx="2904323" cy="2134873"/>
                  <a:chOff x="1059165" y="804137"/>
                  <a:chExt cx="3084975" cy="2255241"/>
                </a:xfrm>
              </p:grpSpPr>
              <p:sp>
                <p:nvSpPr>
                  <p:cNvPr id="50" name="Oval 57">
                    <a:extLst>
                      <a:ext uri="{FF2B5EF4-FFF2-40B4-BE49-F238E27FC236}">
                        <a16:creationId xmlns:a16="http://schemas.microsoft.com/office/drawing/2014/main" id="{946FA2AB-5F83-4514-86A3-BB5D1BE4E57D}"/>
                      </a:ext>
                    </a:extLst>
                  </p:cNvPr>
                  <p:cNvSpPr>
                    <a:spLocks noChangeArrowheads="1"/>
                  </p:cNvSpPr>
                  <p:nvPr/>
                </p:nvSpPr>
                <p:spPr bwMode="auto">
                  <a:xfrm>
                    <a:off x="3991740" y="872401"/>
                    <a:ext cx="152400" cy="1447799"/>
                  </a:xfrm>
                  <a:prstGeom prst="ellipse">
                    <a:avLst/>
                  </a:prstGeom>
                  <a:solidFill>
                    <a:schemeClr val="accent5">
                      <a:lumMod val="60000"/>
                      <a:lumOff val="40000"/>
                    </a:schemeClr>
                  </a:solidFill>
                  <a:ln w="9525">
                    <a:solidFill>
                      <a:schemeClr val="accent2">
                        <a:lumMod val="75000"/>
                      </a:schemeClr>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1" name="Rectangle 56">
                    <a:extLst>
                      <a:ext uri="{FF2B5EF4-FFF2-40B4-BE49-F238E27FC236}">
                        <a16:creationId xmlns:a16="http://schemas.microsoft.com/office/drawing/2014/main" id="{68A278B4-96FD-41F8-940A-FE712418F549}"/>
                      </a:ext>
                    </a:extLst>
                  </p:cNvPr>
                  <p:cNvSpPr>
                    <a:spLocks noChangeArrowheads="1"/>
                  </p:cNvSpPr>
                  <p:nvPr/>
                </p:nvSpPr>
                <p:spPr bwMode="auto">
                  <a:xfrm>
                    <a:off x="3355912" y="804137"/>
                    <a:ext cx="712028" cy="1584327"/>
                  </a:xfrm>
                  <a:prstGeom prst="rect">
                    <a:avLst/>
                  </a:prstGeom>
                  <a:solidFill>
                    <a:schemeClr val="accent5">
                      <a:lumMod val="60000"/>
                      <a:lumOff val="40000"/>
                    </a:schemeClr>
                  </a:solidFill>
                  <a:ln w="9525">
                    <a:solidFill>
                      <a:schemeClr val="accent2">
                        <a:lumMod val="75000"/>
                      </a:schemeClr>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52" name="Group 68">
                    <a:extLst>
                      <a:ext uri="{FF2B5EF4-FFF2-40B4-BE49-F238E27FC236}">
                        <a16:creationId xmlns:a16="http://schemas.microsoft.com/office/drawing/2014/main" id="{ED61354C-61B2-4414-ABF4-DFA563FCE268}"/>
                      </a:ext>
                    </a:extLst>
                  </p:cNvPr>
                  <p:cNvGrpSpPr>
                    <a:grpSpLocks/>
                  </p:cNvGrpSpPr>
                  <p:nvPr/>
                </p:nvGrpSpPr>
                <p:grpSpPr bwMode="auto">
                  <a:xfrm>
                    <a:off x="1059165" y="971759"/>
                    <a:ext cx="1261467" cy="2087619"/>
                    <a:chOff x="528" y="864"/>
                    <a:chExt cx="1920" cy="2309"/>
                  </a:xfrm>
                  <a:solidFill>
                    <a:schemeClr val="accent6">
                      <a:lumMod val="40000"/>
                      <a:lumOff val="60000"/>
                    </a:schemeClr>
                  </a:solidFill>
                </p:grpSpPr>
                <p:grpSp>
                  <p:nvGrpSpPr>
                    <p:cNvPr id="54" name="Group 27">
                      <a:extLst>
                        <a:ext uri="{FF2B5EF4-FFF2-40B4-BE49-F238E27FC236}">
                          <a16:creationId xmlns:a16="http://schemas.microsoft.com/office/drawing/2014/main" id="{0BB34F3E-49D6-4240-BD86-461C40D02D06}"/>
                        </a:ext>
                      </a:extLst>
                    </p:cNvPr>
                    <p:cNvGrpSpPr>
                      <a:grpSpLocks/>
                    </p:cNvGrpSpPr>
                    <p:nvPr/>
                  </p:nvGrpSpPr>
                  <p:grpSpPr bwMode="auto">
                    <a:xfrm>
                      <a:off x="528" y="1129"/>
                      <a:ext cx="199" cy="843"/>
                      <a:chOff x="480" y="1776"/>
                      <a:chExt cx="144" cy="576"/>
                    </a:xfrm>
                    <a:grpFill/>
                  </p:grpSpPr>
                  <p:sp>
                    <p:nvSpPr>
                      <p:cNvPr id="69" name="Rectangle 28">
                        <a:extLst>
                          <a:ext uri="{FF2B5EF4-FFF2-40B4-BE49-F238E27FC236}">
                            <a16:creationId xmlns:a16="http://schemas.microsoft.com/office/drawing/2014/main" id="{B1923B4A-F1BC-476E-8FA3-EE53DFEC5992}"/>
                          </a:ext>
                        </a:extLst>
                      </p:cNvPr>
                      <p:cNvSpPr>
                        <a:spLocks noChangeArrowheads="1"/>
                      </p:cNvSpPr>
                      <p:nvPr/>
                    </p:nvSpPr>
                    <p:spPr bwMode="auto">
                      <a:xfrm>
                        <a:off x="480" y="1776"/>
                        <a:ext cx="96" cy="384"/>
                      </a:xfrm>
                      <a:prstGeom prst="rect">
                        <a:avLst/>
                      </a:prstGeom>
                      <a:grpFill/>
                      <a:ln w="9525">
                        <a:solidFill>
                          <a:schemeClr val="accent2">
                            <a:lumMod val="75000"/>
                          </a:schemeClr>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0" name="Rectangle 29">
                        <a:extLst>
                          <a:ext uri="{FF2B5EF4-FFF2-40B4-BE49-F238E27FC236}">
                            <a16:creationId xmlns:a16="http://schemas.microsoft.com/office/drawing/2014/main" id="{635586FE-9062-47B4-9F13-44BECB3CCC54}"/>
                          </a:ext>
                        </a:extLst>
                      </p:cNvPr>
                      <p:cNvSpPr>
                        <a:spLocks noChangeArrowheads="1"/>
                      </p:cNvSpPr>
                      <p:nvPr/>
                    </p:nvSpPr>
                    <p:spPr bwMode="auto">
                      <a:xfrm>
                        <a:off x="480" y="2160"/>
                        <a:ext cx="96" cy="192"/>
                      </a:xfrm>
                      <a:prstGeom prst="rect">
                        <a:avLst/>
                      </a:prstGeom>
                      <a:grpFill/>
                      <a:ln w="9525">
                        <a:solidFill>
                          <a:schemeClr val="accent2">
                            <a:lumMod val="75000"/>
                          </a:schemeClr>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1" name="Rectangle 30">
                        <a:extLst>
                          <a:ext uri="{FF2B5EF4-FFF2-40B4-BE49-F238E27FC236}">
                            <a16:creationId xmlns:a16="http://schemas.microsoft.com/office/drawing/2014/main" id="{4A24541E-B52D-4CDD-A7CA-2C8BDBB39221}"/>
                          </a:ext>
                        </a:extLst>
                      </p:cNvPr>
                      <p:cNvSpPr>
                        <a:spLocks noChangeArrowheads="1"/>
                      </p:cNvSpPr>
                      <p:nvPr/>
                    </p:nvSpPr>
                    <p:spPr bwMode="auto">
                      <a:xfrm>
                        <a:off x="576" y="1824"/>
                        <a:ext cx="48" cy="336"/>
                      </a:xfrm>
                      <a:prstGeom prst="rect">
                        <a:avLst/>
                      </a:prstGeom>
                      <a:grpFill/>
                      <a:ln w="9525">
                        <a:solidFill>
                          <a:schemeClr val="accent2">
                            <a:lumMod val="75000"/>
                          </a:schemeClr>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2" name="Rectangle 31">
                        <a:extLst>
                          <a:ext uri="{FF2B5EF4-FFF2-40B4-BE49-F238E27FC236}">
                            <a16:creationId xmlns:a16="http://schemas.microsoft.com/office/drawing/2014/main" id="{A4798AB0-AFC7-4868-91A8-A009B5C5251D}"/>
                          </a:ext>
                        </a:extLst>
                      </p:cNvPr>
                      <p:cNvSpPr>
                        <a:spLocks noChangeArrowheads="1"/>
                      </p:cNvSpPr>
                      <p:nvPr/>
                    </p:nvSpPr>
                    <p:spPr bwMode="auto">
                      <a:xfrm>
                        <a:off x="576" y="2160"/>
                        <a:ext cx="48" cy="144"/>
                      </a:xfrm>
                      <a:prstGeom prst="rect">
                        <a:avLst/>
                      </a:prstGeom>
                      <a:grpFill/>
                      <a:ln w="9525">
                        <a:solidFill>
                          <a:schemeClr val="accent2">
                            <a:lumMod val="75000"/>
                          </a:schemeClr>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55" name="Freeform 48">
                      <a:extLst>
                        <a:ext uri="{FF2B5EF4-FFF2-40B4-BE49-F238E27FC236}">
                          <a16:creationId xmlns:a16="http://schemas.microsoft.com/office/drawing/2014/main" id="{CF78E027-2BB0-4556-A49E-75BB2EB55FD7}"/>
                        </a:ext>
                      </a:extLst>
                    </p:cNvPr>
                    <p:cNvSpPr>
                      <a:spLocks/>
                    </p:cNvSpPr>
                    <p:nvPr/>
                  </p:nvSpPr>
                  <p:spPr bwMode="auto">
                    <a:xfrm>
                      <a:off x="793" y="864"/>
                      <a:ext cx="1456" cy="2059"/>
                    </a:xfrm>
                    <a:custGeom>
                      <a:avLst/>
                      <a:gdLst>
                        <a:gd name="T0" fmla="*/ 0 w 960"/>
                        <a:gd name="T1" fmla="*/ 0 h 1728"/>
                        <a:gd name="T2" fmla="*/ 0 w 960"/>
                        <a:gd name="T3" fmla="*/ 2762 h 1728"/>
                        <a:gd name="T4" fmla="*/ 3349 w 960"/>
                        <a:gd name="T5" fmla="*/ 2923 h 1728"/>
                        <a:gd name="T6" fmla="*/ 0 w 960"/>
                        <a:gd name="T7" fmla="*/ 0 h 1728"/>
                        <a:gd name="T8" fmla="*/ 0 60000 65536"/>
                        <a:gd name="T9" fmla="*/ 0 60000 65536"/>
                        <a:gd name="T10" fmla="*/ 0 60000 65536"/>
                        <a:gd name="T11" fmla="*/ 0 60000 65536"/>
                        <a:gd name="T12" fmla="*/ 0 w 960"/>
                        <a:gd name="T13" fmla="*/ 0 h 1728"/>
                        <a:gd name="T14" fmla="*/ 960 w 960"/>
                        <a:gd name="T15" fmla="*/ 1728 h 1728"/>
                      </a:gdLst>
                      <a:ahLst/>
                      <a:cxnLst>
                        <a:cxn ang="T8">
                          <a:pos x="T0" y="T1"/>
                        </a:cxn>
                        <a:cxn ang="T9">
                          <a:pos x="T2" y="T3"/>
                        </a:cxn>
                        <a:cxn ang="T10">
                          <a:pos x="T4" y="T5"/>
                        </a:cxn>
                        <a:cxn ang="T11">
                          <a:pos x="T6" y="T7"/>
                        </a:cxn>
                      </a:cxnLst>
                      <a:rect l="T12" t="T13" r="T14" b="T15"/>
                      <a:pathLst>
                        <a:path w="960" h="1728">
                          <a:moveTo>
                            <a:pt x="0" y="0"/>
                          </a:moveTo>
                          <a:lnTo>
                            <a:pt x="0" y="1632"/>
                          </a:lnTo>
                          <a:lnTo>
                            <a:pt x="960" y="1728"/>
                          </a:lnTo>
                          <a:lnTo>
                            <a:pt x="0" y="0"/>
                          </a:lnTo>
                          <a:close/>
                        </a:path>
                      </a:pathLst>
                    </a:custGeom>
                    <a:solidFill>
                      <a:schemeClr val="accent5">
                        <a:lumMod val="60000"/>
                        <a:lumOff val="40000"/>
                      </a:schemeClr>
                    </a:solidFill>
                    <a:ln w="9525" cap="flat" cmpd="sng">
                      <a:solidFill>
                        <a:schemeClr val="accent2">
                          <a:lumMod val="75000"/>
                        </a:schemeClr>
                      </a:solidFill>
                      <a:prstDash val="solid"/>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 name="Freeform 49">
                      <a:extLst>
                        <a:ext uri="{FF2B5EF4-FFF2-40B4-BE49-F238E27FC236}">
                          <a16:creationId xmlns:a16="http://schemas.microsoft.com/office/drawing/2014/main" id="{7FAE127F-114B-422A-BD56-B666FF3DC61E}"/>
                        </a:ext>
                      </a:extLst>
                    </p:cNvPr>
                    <p:cNvSpPr>
                      <a:spLocks/>
                    </p:cNvSpPr>
                    <p:nvPr/>
                  </p:nvSpPr>
                  <p:spPr bwMode="auto">
                    <a:xfrm>
                      <a:off x="859" y="864"/>
                      <a:ext cx="1258" cy="1810"/>
                    </a:xfrm>
                    <a:custGeom>
                      <a:avLst/>
                      <a:gdLst>
                        <a:gd name="T0" fmla="*/ 0 w 672"/>
                        <a:gd name="T1" fmla="*/ 0 h 1152"/>
                        <a:gd name="T2" fmla="*/ 4409 w 672"/>
                        <a:gd name="T3" fmla="*/ 4468 h 1152"/>
                        <a:gd name="T4" fmla="*/ 4409 w 672"/>
                        <a:gd name="T5" fmla="*/ 0 h 1152"/>
                        <a:gd name="T6" fmla="*/ 0 w 672"/>
                        <a:gd name="T7" fmla="*/ 0 h 1152"/>
                        <a:gd name="T8" fmla="*/ 0 60000 65536"/>
                        <a:gd name="T9" fmla="*/ 0 60000 65536"/>
                        <a:gd name="T10" fmla="*/ 0 60000 65536"/>
                        <a:gd name="T11" fmla="*/ 0 60000 65536"/>
                        <a:gd name="T12" fmla="*/ 0 w 672"/>
                        <a:gd name="T13" fmla="*/ 0 h 1152"/>
                        <a:gd name="T14" fmla="*/ 672 w 672"/>
                        <a:gd name="T15" fmla="*/ 1152 h 1152"/>
                      </a:gdLst>
                      <a:ahLst/>
                      <a:cxnLst>
                        <a:cxn ang="T8">
                          <a:pos x="T0" y="T1"/>
                        </a:cxn>
                        <a:cxn ang="T9">
                          <a:pos x="T2" y="T3"/>
                        </a:cxn>
                        <a:cxn ang="T10">
                          <a:pos x="T4" y="T5"/>
                        </a:cxn>
                        <a:cxn ang="T11">
                          <a:pos x="T6" y="T7"/>
                        </a:cxn>
                      </a:cxnLst>
                      <a:rect l="T12" t="T13" r="T14" b="T15"/>
                      <a:pathLst>
                        <a:path w="672" h="1152">
                          <a:moveTo>
                            <a:pt x="0" y="0"/>
                          </a:moveTo>
                          <a:lnTo>
                            <a:pt x="672" y="1152"/>
                          </a:lnTo>
                          <a:lnTo>
                            <a:pt x="672" y="0"/>
                          </a:lnTo>
                          <a:lnTo>
                            <a:pt x="0" y="0"/>
                          </a:lnTo>
                          <a:close/>
                        </a:path>
                      </a:pathLst>
                    </a:custGeom>
                    <a:solidFill>
                      <a:schemeClr val="accent5">
                        <a:lumMod val="60000"/>
                        <a:lumOff val="40000"/>
                      </a:schemeClr>
                    </a:solidFill>
                    <a:ln w="9525" cap="flat" cmpd="sng">
                      <a:solidFill>
                        <a:schemeClr val="accent2">
                          <a:lumMod val="75000"/>
                        </a:schemeClr>
                      </a:solidFill>
                      <a:prstDash val="solid"/>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7" name="Line 50">
                      <a:extLst>
                        <a:ext uri="{FF2B5EF4-FFF2-40B4-BE49-F238E27FC236}">
                          <a16:creationId xmlns:a16="http://schemas.microsoft.com/office/drawing/2014/main" id="{3F31CD7D-80D1-4BB2-9369-AA15C4DC3B9B}"/>
                        </a:ext>
                      </a:extLst>
                    </p:cNvPr>
                    <p:cNvSpPr>
                      <a:spLocks noChangeShapeType="1"/>
                    </p:cNvSpPr>
                    <p:nvPr/>
                  </p:nvSpPr>
                  <p:spPr bwMode="auto">
                    <a:xfrm>
                      <a:off x="727" y="1238"/>
                      <a:ext cx="1721" cy="250"/>
                    </a:xfrm>
                    <a:prstGeom prst="line">
                      <a:avLst/>
                    </a:prstGeom>
                    <a:grpFill/>
                    <a:ln w="19050">
                      <a:solidFill>
                        <a:schemeClr val="accent2">
                          <a:lumMod val="75000"/>
                        </a:schemeClr>
                      </a:solidFill>
                      <a:round/>
                      <a:headEnd/>
                      <a:tailEnd type="arrow"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8" name="Line 51">
                      <a:extLst>
                        <a:ext uri="{FF2B5EF4-FFF2-40B4-BE49-F238E27FC236}">
                          <a16:creationId xmlns:a16="http://schemas.microsoft.com/office/drawing/2014/main" id="{84450B42-5F0B-4570-8898-35BEA2689A7C}"/>
                        </a:ext>
                      </a:extLst>
                    </p:cNvPr>
                    <p:cNvSpPr>
                      <a:spLocks noChangeShapeType="1"/>
                    </p:cNvSpPr>
                    <p:nvPr/>
                  </p:nvSpPr>
                  <p:spPr bwMode="auto">
                    <a:xfrm flipV="1">
                      <a:off x="727" y="990"/>
                      <a:ext cx="1721" cy="248"/>
                    </a:xfrm>
                    <a:prstGeom prst="line">
                      <a:avLst/>
                    </a:prstGeom>
                    <a:grpFill/>
                    <a:ln w="19050">
                      <a:solidFill>
                        <a:schemeClr val="accent2">
                          <a:lumMod val="75000"/>
                        </a:schemeClr>
                      </a:solidFill>
                      <a:round/>
                      <a:headEnd/>
                      <a:tailEnd type="arrow"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9" name="Line 53">
                      <a:extLst>
                        <a:ext uri="{FF2B5EF4-FFF2-40B4-BE49-F238E27FC236}">
                          <a16:creationId xmlns:a16="http://schemas.microsoft.com/office/drawing/2014/main" id="{C04C20DB-4DA3-484F-813F-831A454E1F31}"/>
                        </a:ext>
                      </a:extLst>
                    </p:cNvPr>
                    <p:cNvSpPr>
                      <a:spLocks noChangeShapeType="1"/>
                    </p:cNvSpPr>
                    <p:nvPr/>
                  </p:nvSpPr>
                  <p:spPr bwMode="auto">
                    <a:xfrm flipV="1">
                      <a:off x="727" y="1605"/>
                      <a:ext cx="1721" cy="257"/>
                    </a:xfrm>
                    <a:prstGeom prst="line">
                      <a:avLst/>
                    </a:prstGeom>
                    <a:grpFill/>
                    <a:ln w="19050">
                      <a:solidFill>
                        <a:schemeClr val="accent2">
                          <a:lumMod val="75000"/>
                        </a:schemeClr>
                      </a:solidFill>
                      <a:round/>
                      <a:headEnd/>
                      <a:tailEnd type="arrow"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0" name="Line 54">
                      <a:extLst>
                        <a:ext uri="{FF2B5EF4-FFF2-40B4-BE49-F238E27FC236}">
                          <a16:creationId xmlns:a16="http://schemas.microsoft.com/office/drawing/2014/main" id="{3D8950E8-C4FA-4189-A9F1-571378F98254}"/>
                        </a:ext>
                      </a:extLst>
                    </p:cNvPr>
                    <p:cNvSpPr>
                      <a:spLocks noChangeShapeType="1"/>
                    </p:cNvSpPr>
                    <p:nvPr/>
                  </p:nvSpPr>
                  <p:spPr bwMode="auto">
                    <a:xfrm>
                      <a:off x="727" y="1862"/>
                      <a:ext cx="1721" cy="271"/>
                    </a:xfrm>
                    <a:prstGeom prst="line">
                      <a:avLst/>
                    </a:prstGeom>
                    <a:grpFill/>
                    <a:ln w="19050">
                      <a:solidFill>
                        <a:schemeClr val="accent2">
                          <a:lumMod val="75000"/>
                        </a:schemeClr>
                      </a:solidFill>
                      <a:round/>
                      <a:headEnd/>
                      <a:tailEnd type="arrow"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1" name="Line 55">
                      <a:extLst>
                        <a:ext uri="{FF2B5EF4-FFF2-40B4-BE49-F238E27FC236}">
                          <a16:creationId xmlns:a16="http://schemas.microsoft.com/office/drawing/2014/main" id="{40B32F0F-A409-4E46-983D-5467D0C17F84}"/>
                        </a:ext>
                      </a:extLst>
                    </p:cNvPr>
                    <p:cNvSpPr>
                      <a:spLocks noChangeShapeType="1"/>
                    </p:cNvSpPr>
                    <p:nvPr/>
                  </p:nvSpPr>
                  <p:spPr bwMode="auto">
                    <a:xfrm>
                      <a:off x="727" y="1238"/>
                      <a:ext cx="397" cy="125"/>
                    </a:xfrm>
                    <a:prstGeom prst="line">
                      <a:avLst/>
                    </a:prstGeom>
                    <a:grpFill/>
                    <a:ln w="19050">
                      <a:solidFill>
                        <a:schemeClr val="accent2">
                          <a:lumMod val="75000"/>
                        </a:schemeClr>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2" name="Line 56">
                      <a:extLst>
                        <a:ext uri="{FF2B5EF4-FFF2-40B4-BE49-F238E27FC236}">
                          <a16:creationId xmlns:a16="http://schemas.microsoft.com/office/drawing/2014/main" id="{0303AC66-8D9F-48F3-801A-AEFDE5A6BABF}"/>
                        </a:ext>
                      </a:extLst>
                    </p:cNvPr>
                    <p:cNvSpPr>
                      <a:spLocks noChangeShapeType="1"/>
                    </p:cNvSpPr>
                    <p:nvPr/>
                  </p:nvSpPr>
                  <p:spPr bwMode="auto">
                    <a:xfrm flipH="1">
                      <a:off x="727" y="1363"/>
                      <a:ext cx="397" cy="1810"/>
                    </a:xfrm>
                    <a:prstGeom prst="line">
                      <a:avLst/>
                    </a:prstGeom>
                    <a:grpFill/>
                    <a:ln w="19050">
                      <a:solidFill>
                        <a:schemeClr val="accent2">
                          <a:lumMod val="75000"/>
                        </a:schemeClr>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3" name="Line 57">
                      <a:extLst>
                        <a:ext uri="{FF2B5EF4-FFF2-40B4-BE49-F238E27FC236}">
                          <a16:creationId xmlns:a16="http://schemas.microsoft.com/office/drawing/2014/main" id="{2112476C-C94F-45F0-A0CA-A36F0A20CD28}"/>
                        </a:ext>
                      </a:extLst>
                    </p:cNvPr>
                    <p:cNvSpPr>
                      <a:spLocks noChangeShapeType="1"/>
                    </p:cNvSpPr>
                    <p:nvPr/>
                  </p:nvSpPr>
                  <p:spPr bwMode="auto">
                    <a:xfrm>
                      <a:off x="727" y="1238"/>
                      <a:ext cx="529" cy="312"/>
                    </a:xfrm>
                    <a:prstGeom prst="line">
                      <a:avLst/>
                    </a:prstGeom>
                    <a:grpFill/>
                    <a:ln w="19050">
                      <a:solidFill>
                        <a:schemeClr val="accent2">
                          <a:lumMod val="75000"/>
                        </a:schemeClr>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4" name="Line 58">
                      <a:extLst>
                        <a:ext uri="{FF2B5EF4-FFF2-40B4-BE49-F238E27FC236}">
                          <a16:creationId xmlns:a16="http://schemas.microsoft.com/office/drawing/2014/main" id="{9F97F62C-A1ED-4FE1-A803-CC6160A29457}"/>
                        </a:ext>
                      </a:extLst>
                    </p:cNvPr>
                    <p:cNvSpPr>
                      <a:spLocks noChangeShapeType="1"/>
                    </p:cNvSpPr>
                    <p:nvPr/>
                  </p:nvSpPr>
                  <p:spPr bwMode="auto">
                    <a:xfrm>
                      <a:off x="1256" y="1550"/>
                      <a:ext cx="133" cy="1623"/>
                    </a:xfrm>
                    <a:prstGeom prst="line">
                      <a:avLst/>
                    </a:prstGeom>
                    <a:grpFill/>
                    <a:ln w="19050">
                      <a:solidFill>
                        <a:schemeClr val="accent2">
                          <a:lumMod val="75000"/>
                        </a:schemeClr>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5" name="Line 59">
                      <a:extLst>
                        <a:ext uri="{FF2B5EF4-FFF2-40B4-BE49-F238E27FC236}">
                          <a16:creationId xmlns:a16="http://schemas.microsoft.com/office/drawing/2014/main" id="{DA41640E-293D-4113-9E9F-DA8A4B7B0313}"/>
                        </a:ext>
                      </a:extLst>
                    </p:cNvPr>
                    <p:cNvSpPr>
                      <a:spLocks noChangeShapeType="1"/>
                    </p:cNvSpPr>
                    <p:nvPr/>
                  </p:nvSpPr>
                  <p:spPr bwMode="auto">
                    <a:xfrm>
                      <a:off x="727" y="1862"/>
                      <a:ext cx="993" cy="312"/>
                    </a:xfrm>
                    <a:prstGeom prst="line">
                      <a:avLst/>
                    </a:prstGeom>
                    <a:grpFill/>
                    <a:ln w="19050">
                      <a:solidFill>
                        <a:schemeClr val="accent2">
                          <a:lumMod val="75000"/>
                        </a:schemeClr>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6" name="Line 60">
                      <a:extLst>
                        <a:ext uri="{FF2B5EF4-FFF2-40B4-BE49-F238E27FC236}">
                          <a16:creationId xmlns:a16="http://schemas.microsoft.com/office/drawing/2014/main" id="{C8E08090-2681-42ED-91CF-3C6185875172}"/>
                        </a:ext>
                      </a:extLst>
                    </p:cNvPr>
                    <p:cNvSpPr>
                      <a:spLocks noChangeShapeType="1"/>
                    </p:cNvSpPr>
                    <p:nvPr/>
                  </p:nvSpPr>
                  <p:spPr bwMode="auto">
                    <a:xfrm flipH="1">
                      <a:off x="1521" y="2174"/>
                      <a:ext cx="199" cy="999"/>
                    </a:xfrm>
                    <a:prstGeom prst="line">
                      <a:avLst/>
                    </a:prstGeom>
                    <a:grpFill/>
                    <a:ln w="19050">
                      <a:solidFill>
                        <a:schemeClr val="accent2">
                          <a:lumMod val="75000"/>
                        </a:schemeClr>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7" name="Line 61">
                      <a:extLst>
                        <a:ext uri="{FF2B5EF4-FFF2-40B4-BE49-F238E27FC236}">
                          <a16:creationId xmlns:a16="http://schemas.microsoft.com/office/drawing/2014/main" id="{22A36F32-6639-4EA5-A838-3B5FCB2815D9}"/>
                        </a:ext>
                      </a:extLst>
                    </p:cNvPr>
                    <p:cNvSpPr>
                      <a:spLocks noChangeShapeType="1"/>
                    </p:cNvSpPr>
                    <p:nvPr/>
                  </p:nvSpPr>
                  <p:spPr bwMode="auto">
                    <a:xfrm>
                      <a:off x="727" y="1862"/>
                      <a:ext cx="1390" cy="874"/>
                    </a:xfrm>
                    <a:prstGeom prst="line">
                      <a:avLst/>
                    </a:prstGeom>
                    <a:grpFill/>
                    <a:ln w="19050">
                      <a:solidFill>
                        <a:schemeClr val="accent2">
                          <a:lumMod val="75000"/>
                        </a:schemeClr>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8" name="Line 62">
                      <a:extLst>
                        <a:ext uri="{FF2B5EF4-FFF2-40B4-BE49-F238E27FC236}">
                          <a16:creationId xmlns:a16="http://schemas.microsoft.com/office/drawing/2014/main" id="{2BD0582A-0D2F-40A4-BDF0-1F1ECA20A34A}"/>
                        </a:ext>
                      </a:extLst>
                    </p:cNvPr>
                    <p:cNvSpPr>
                      <a:spLocks noChangeShapeType="1"/>
                    </p:cNvSpPr>
                    <p:nvPr/>
                  </p:nvSpPr>
                  <p:spPr bwMode="auto">
                    <a:xfrm>
                      <a:off x="2117" y="2736"/>
                      <a:ext cx="65" cy="437"/>
                    </a:xfrm>
                    <a:prstGeom prst="line">
                      <a:avLst/>
                    </a:prstGeom>
                    <a:grpFill/>
                    <a:ln w="19050">
                      <a:solidFill>
                        <a:schemeClr val="accent2">
                          <a:lumMod val="75000"/>
                        </a:schemeClr>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53" name="Rectangle 55">
                    <a:extLst>
                      <a:ext uri="{FF2B5EF4-FFF2-40B4-BE49-F238E27FC236}">
                        <a16:creationId xmlns:a16="http://schemas.microsoft.com/office/drawing/2014/main" id="{E7596BEF-9423-42D7-991E-7A6CC07D3F65}"/>
                      </a:ext>
                    </a:extLst>
                  </p:cNvPr>
                  <p:cNvSpPr>
                    <a:spLocks noChangeArrowheads="1"/>
                  </p:cNvSpPr>
                  <p:nvPr/>
                </p:nvSpPr>
                <p:spPr bwMode="auto">
                  <a:xfrm>
                    <a:off x="2320632" y="957554"/>
                    <a:ext cx="1035280" cy="1277497"/>
                  </a:xfrm>
                  <a:prstGeom prst="rect">
                    <a:avLst/>
                  </a:prstGeom>
                  <a:solidFill>
                    <a:schemeClr val="accent5">
                      <a:lumMod val="60000"/>
                      <a:lumOff val="40000"/>
                    </a:schemeClr>
                  </a:solidFill>
                  <a:ln w="9525">
                    <a:solidFill>
                      <a:schemeClr val="accent2">
                        <a:lumMod val="75000"/>
                      </a:schemeClr>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mn-ea"/>
                      <a:cs typeface="+mn-cs"/>
                    </a:endParaRPr>
                  </a:p>
                </p:txBody>
              </p:sp>
            </p:grpSp>
            <p:cxnSp>
              <p:nvCxnSpPr>
                <p:cNvPr id="46" name="Straight Arrow Connector 45">
                  <a:extLst>
                    <a:ext uri="{FF2B5EF4-FFF2-40B4-BE49-F238E27FC236}">
                      <a16:creationId xmlns:a16="http://schemas.microsoft.com/office/drawing/2014/main" id="{B67D93F6-D385-4D2A-A598-B24A9D6BB53D}"/>
                    </a:ext>
                  </a:extLst>
                </p:cNvPr>
                <p:cNvCxnSpPr>
                  <a:stCxn id="67" idx="0"/>
                </p:cNvCxnSpPr>
                <p:nvPr/>
              </p:nvCxnSpPr>
              <p:spPr>
                <a:xfrm>
                  <a:off x="864254" y="1956645"/>
                  <a:ext cx="722421" cy="486936"/>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FDE0F4C2-438E-4CC0-8535-9249A1E81C5D}"/>
                    </a:ext>
                  </a:extLst>
                </p:cNvPr>
                <p:cNvCxnSpPr/>
                <p:nvPr/>
              </p:nvCxnSpPr>
              <p:spPr>
                <a:xfrm flipH="1">
                  <a:off x="1546292" y="2447425"/>
                  <a:ext cx="40383" cy="631262"/>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073857CD-EEBD-43D1-A893-FAE262C512AE}"/>
                    </a:ext>
                  </a:extLst>
                </p:cNvPr>
                <p:cNvCxnSpPr>
                  <a:stCxn id="63" idx="0"/>
                </p:cNvCxnSpPr>
                <p:nvPr/>
              </p:nvCxnSpPr>
              <p:spPr>
                <a:xfrm>
                  <a:off x="864254" y="1422584"/>
                  <a:ext cx="299751" cy="182809"/>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F612BC29-49D3-44FB-8546-99D21698BFFD}"/>
                    </a:ext>
                  </a:extLst>
                </p:cNvPr>
                <p:cNvCxnSpPr/>
                <p:nvPr/>
              </p:nvCxnSpPr>
              <p:spPr>
                <a:xfrm flipH="1">
                  <a:off x="1072047" y="1605393"/>
                  <a:ext cx="91958" cy="1473294"/>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43" name="Straight Arrow Connector 42">
                <a:extLst>
                  <a:ext uri="{FF2B5EF4-FFF2-40B4-BE49-F238E27FC236}">
                    <a16:creationId xmlns:a16="http://schemas.microsoft.com/office/drawing/2014/main" id="{04067FF6-CE7E-4351-A060-BD3049369D91}"/>
                  </a:ext>
                </a:extLst>
              </p:cNvPr>
              <p:cNvCxnSpPr/>
              <p:nvPr/>
            </p:nvCxnSpPr>
            <p:spPr>
              <a:xfrm>
                <a:off x="766762" y="1790702"/>
                <a:ext cx="136683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5153C219-DB4A-46C8-BAC5-8A3C662492C3}"/>
                  </a:ext>
                </a:extLst>
              </p:cNvPr>
              <p:cNvCxnSpPr/>
              <p:nvPr/>
            </p:nvCxnSpPr>
            <p:spPr>
              <a:xfrm>
                <a:off x="766762" y="1347788"/>
                <a:ext cx="136683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DA91E8F6-B4D8-415A-BE91-1F182A3E0DFF}"/>
                </a:ext>
              </a:extLst>
            </p:cNvPr>
            <p:cNvGrpSpPr/>
            <p:nvPr/>
          </p:nvGrpSpPr>
          <p:grpSpPr>
            <a:xfrm>
              <a:off x="5047427" y="1308083"/>
              <a:ext cx="3334573" cy="1795620"/>
              <a:chOff x="4999219" y="860087"/>
              <a:chExt cx="3334573" cy="1795620"/>
            </a:xfrm>
          </p:grpSpPr>
          <p:grpSp>
            <p:nvGrpSpPr>
              <p:cNvPr id="19" name="Group 18">
                <a:extLst>
                  <a:ext uri="{FF2B5EF4-FFF2-40B4-BE49-F238E27FC236}">
                    <a16:creationId xmlns:a16="http://schemas.microsoft.com/office/drawing/2014/main" id="{8333A0C9-B1FB-40FD-88A5-3227CE91EF1A}"/>
                  </a:ext>
                </a:extLst>
              </p:cNvPr>
              <p:cNvGrpSpPr/>
              <p:nvPr/>
            </p:nvGrpSpPr>
            <p:grpSpPr>
              <a:xfrm>
                <a:off x="5137560" y="860087"/>
                <a:ext cx="3196232" cy="1795620"/>
                <a:chOff x="5137560" y="849072"/>
                <a:chExt cx="3196232" cy="1795620"/>
              </a:xfrm>
            </p:grpSpPr>
            <p:sp>
              <p:nvSpPr>
                <p:cNvPr id="24" name="Oval 61">
                  <a:extLst>
                    <a:ext uri="{FF2B5EF4-FFF2-40B4-BE49-F238E27FC236}">
                      <a16:creationId xmlns:a16="http://schemas.microsoft.com/office/drawing/2014/main" id="{0D34E970-8821-40D3-A502-46B78D5195F4}"/>
                    </a:ext>
                  </a:extLst>
                </p:cNvPr>
                <p:cNvSpPr>
                  <a:spLocks noChangeArrowheads="1"/>
                </p:cNvSpPr>
                <p:nvPr/>
              </p:nvSpPr>
              <p:spPr bwMode="auto">
                <a:xfrm>
                  <a:off x="8199037" y="893489"/>
                  <a:ext cx="134755" cy="651446"/>
                </a:xfrm>
                <a:prstGeom prst="ellipse">
                  <a:avLst/>
                </a:prstGeom>
                <a:solidFill>
                  <a:schemeClr val="accent5">
                    <a:lumMod val="60000"/>
                    <a:lumOff val="40000"/>
                  </a:schemeClr>
                </a:solidFill>
                <a:ln w="9525">
                  <a:solidFill>
                    <a:schemeClr val="accent2">
                      <a:lumMod val="75000"/>
                    </a:schemeClr>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25" name="Group 24">
                  <a:extLst>
                    <a:ext uri="{FF2B5EF4-FFF2-40B4-BE49-F238E27FC236}">
                      <a16:creationId xmlns:a16="http://schemas.microsoft.com/office/drawing/2014/main" id="{468050E2-C611-44A5-BDF7-4F25CA032FC0}"/>
                    </a:ext>
                  </a:extLst>
                </p:cNvPr>
                <p:cNvGrpSpPr/>
                <p:nvPr/>
              </p:nvGrpSpPr>
              <p:grpSpPr>
                <a:xfrm>
                  <a:off x="5137560" y="849072"/>
                  <a:ext cx="3125248" cy="1795620"/>
                  <a:chOff x="5105513" y="1079860"/>
                  <a:chExt cx="3125248" cy="1795620"/>
                </a:xfrm>
              </p:grpSpPr>
              <p:grpSp>
                <p:nvGrpSpPr>
                  <p:cNvPr id="26" name="Group 76">
                    <a:extLst>
                      <a:ext uri="{FF2B5EF4-FFF2-40B4-BE49-F238E27FC236}">
                        <a16:creationId xmlns:a16="http://schemas.microsoft.com/office/drawing/2014/main" id="{F60788E8-8238-499B-BBEA-F9C5868A4EED}"/>
                      </a:ext>
                    </a:extLst>
                  </p:cNvPr>
                  <p:cNvGrpSpPr>
                    <a:grpSpLocks/>
                  </p:cNvGrpSpPr>
                  <p:nvPr/>
                </p:nvGrpSpPr>
                <p:grpSpPr bwMode="auto">
                  <a:xfrm>
                    <a:off x="5105513" y="1079860"/>
                    <a:ext cx="3125248" cy="1795620"/>
                    <a:chOff x="395" y="528"/>
                    <a:chExt cx="2118" cy="1630"/>
                  </a:xfrm>
                  <a:solidFill>
                    <a:schemeClr val="accent6">
                      <a:lumMod val="40000"/>
                      <a:lumOff val="60000"/>
                    </a:schemeClr>
                  </a:solidFill>
                </p:grpSpPr>
                <p:sp>
                  <p:nvSpPr>
                    <p:cNvPr id="31" name="Line 23">
                      <a:extLst>
                        <a:ext uri="{FF2B5EF4-FFF2-40B4-BE49-F238E27FC236}">
                          <a16:creationId xmlns:a16="http://schemas.microsoft.com/office/drawing/2014/main" id="{ACEB9DBA-6F9A-4559-A07E-B6BAC7B76884}"/>
                        </a:ext>
                      </a:extLst>
                    </p:cNvPr>
                    <p:cNvSpPr>
                      <a:spLocks noChangeShapeType="1"/>
                    </p:cNvSpPr>
                    <p:nvPr/>
                  </p:nvSpPr>
                  <p:spPr bwMode="auto">
                    <a:xfrm flipV="1">
                      <a:off x="395" y="1040"/>
                      <a:ext cx="1185" cy="465"/>
                    </a:xfrm>
                    <a:prstGeom prst="line">
                      <a:avLst/>
                    </a:prstGeom>
                    <a:grpFill/>
                    <a:ln w="19050">
                      <a:solidFill>
                        <a:schemeClr val="accent2">
                          <a:lumMod val="75000"/>
                        </a:schemeClr>
                      </a:solidFill>
                      <a:round/>
                      <a:headEnd/>
                      <a:tailEnd type="arrow"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2" name="Line 27">
                      <a:extLst>
                        <a:ext uri="{FF2B5EF4-FFF2-40B4-BE49-F238E27FC236}">
                          <a16:creationId xmlns:a16="http://schemas.microsoft.com/office/drawing/2014/main" id="{B27627EA-7DE3-4CC0-8E27-CF1E29ED0CB8}"/>
                        </a:ext>
                      </a:extLst>
                    </p:cNvPr>
                    <p:cNvSpPr>
                      <a:spLocks noChangeShapeType="1"/>
                    </p:cNvSpPr>
                    <p:nvPr/>
                  </p:nvSpPr>
                  <p:spPr bwMode="auto">
                    <a:xfrm flipV="1">
                      <a:off x="395" y="1040"/>
                      <a:ext cx="1185" cy="52"/>
                    </a:xfrm>
                    <a:prstGeom prst="line">
                      <a:avLst/>
                    </a:prstGeom>
                    <a:grpFill/>
                    <a:ln w="19050">
                      <a:solidFill>
                        <a:schemeClr val="accent2">
                          <a:lumMod val="75000"/>
                        </a:schemeClr>
                      </a:solidFill>
                      <a:round/>
                      <a:headEnd/>
                      <a:tailEnd type="arrow"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3" name="Line 31">
                      <a:extLst>
                        <a:ext uri="{FF2B5EF4-FFF2-40B4-BE49-F238E27FC236}">
                          <a16:creationId xmlns:a16="http://schemas.microsoft.com/office/drawing/2014/main" id="{3C9C2763-D2C1-41E9-A9F0-C4866134FA56}"/>
                        </a:ext>
                      </a:extLst>
                    </p:cNvPr>
                    <p:cNvSpPr>
                      <a:spLocks noChangeShapeType="1"/>
                    </p:cNvSpPr>
                    <p:nvPr/>
                  </p:nvSpPr>
                  <p:spPr bwMode="auto">
                    <a:xfrm>
                      <a:off x="395" y="1092"/>
                      <a:ext cx="864" cy="494"/>
                    </a:xfrm>
                    <a:prstGeom prst="line">
                      <a:avLst/>
                    </a:prstGeom>
                    <a:grpFill/>
                    <a:ln w="19050">
                      <a:solidFill>
                        <a:schemeClr val="accent2">
                          <a:lumMod val="75000"/>
                        </a:schemeClr>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4" name="Line 32">
                      <a:extLst>
                        <a:ext uri="{FF2B5EF4-FFF2-40B4-BE49-F238E27FC236}">
                          <a16:creationId xmlns:a16="http://schemas.microsoft.com/office/drawing/2014/main" id="{5A43F4D4-9AA5-4B93-B6A7-D2FEC73F2DB9}"/>
                        </a:ext>
                      </a:extLst>
                    </p:cNvPr>
                    <p:cNvSpPr>
                      <a:spLocks noChangeShapeType="1"/>
                    </p:cNvSpPr>
                    <p:nvPr/>
                  </p:nvSpPr>
                  <p:spPr bwMode="auto">
                    <a:xfrm>
                      <a:off x="395" y="1092"/>
                      <a:ext cx="769" cy="709"/>
                    </a:xfrm>
                    <a:prstGeom prst="line">
                      <a:avLst/>
                    </a:prstGeom>
                    <a:grpFill/>
                    <a:ln w="19050">
                      <a:solidFill>
                        <a:schemeClr val="accent2">
                          <a:lumMod val="75000"/>
                        </a:schemeClr>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5" name="Line 34">
                      <a:extLst>
                        <a:ext uri="{FF2B5EF4-FFF2-40B4-BE49-F238E27FC236}">
                          <a16:creationId xmlns:a16="http://schemas.microsoft.com/office/drawing/2014/main" id="{2885BB2B-E29E-4911-8250-A4A285062E36}"/>
                        </a:ext>
                      </a:extLst>
                    </p:cNvPr>
                    <p:cNvSpPr>
                      <a:spLocks noChangeShapeType="1"/>
                    </p:cNvSpPr>
                    <p:nvPr/>
                  </p:nvSpPr>
                  <p:spPr bwMode="auto">
                    <a:xfrm>
                      <a:off x="395" y="1505"/>
                      <a:ext cx="425" cy="542"/>
                    </a:xfrm>
                    <a:prstGeom prst="line">
                      <a:avLst/>
                    </a:prstGeom>
                    <a:grpFill/>
                    <a:ln w="19050">
                      <a:solidFill>
                        <a:schemeClr val="accent2">
                          <a:lumMod val="75000"/>
                        </a:schemeClr>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6" name="Line 35">
                      <a:extLst>
                        <a:ext uri="{FF2B5EF4-FFF2-40B4-BE49-F238E27FC236}">
                          <a16:creationId xmlns:a16="http://schemas.microsoft.com/office/drawing/2014/main" id="{DC1F5058-AAF4-4E20-904A-03425BB244E3}"/>
                        </a:ext>
                      </a:extLst>
                    </p:cNvPr>
                    <p:cNvSpPr>
                      <a:spLocks noChangeShapeType="1"/>
                    </p:cNvSpPr>
                    <p:nvPr/>
                  </p:nvSpPr>
                  <p:spPr bwMode="auto">
                    <a:xfrm>
                      <a:off x="395" y="1505"/>
                      <a:ext cx="307" cy="653"/>
                    </a:xfrm>
                    <a:prstGeom prst="line">
                      <a:avLst/>
                    </a:prstGeom>
                    <a:grpFill/>
                    <a:ln w="19050">
                      <a:solidFill>
                        <a:schemeClr val="accent2">
                          <a:lumMod val="75000"/>
                        </a:schemeClr>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 name="Line 59">
                      <a:extLst>
                        <a:ext uri="{FF2B5EF4-FFF2-40B4-BE49-F238E27FC236}">
                          <a16:creationId xmlns:a16="http://schemas.microsoft.com/office/drawing/2014/main" id="{93BDBC01-88B0-4526-8CB4-E00BA38476FE}"/>
                        </a:ext>
                      </a:extLst>
                    </p:cNvPr>
                    <p:cNvSpPr>
                      <a:spLocks noChangeShapeType="1"/>
                    </p:cNvSpPr>
                    <p:nvPr/>
                  </p:nvSpPr>
                  <p:spPr bwMode="auto">
                    <a:xfrm flipV="1">
                      <a:off x="432" y="672"/>
                      <a:ext cx="1152" cy="816"/>
                    </a:xfrm>
                    <a:prstGeom prst="line">
                      <a:avLst/>
                    </a:prstGeom>
                    <a:grpFill/>
                    <a:ln w="19050">
                      <a:solidFill>
                        <a:schemeClr val="accent2">
                          <a:lumMod val="75000"/>
                        </a:schemeClr>
                      </a:solidFill>
                      <a:round/>
                      <a:headEnd/>
                      <a:tailEnd type="arrow"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8" name="Line 60">
                      <a:extLst>
                        <a:ext uri="{FF2B5EF4-FFF2-40B4-BE49-F238E27FC236}">
                          <a16:creationId xmlns:a16="http://schemas.microsoft.com/office/drawing/2014/main" id="{6A63426B-D0CA-4390-869C-12E3FA63885C}"/>
                        </a:ext>
                      </a:extLst>
                    </p:cNvPr>
                    <p:cNvSpPr>
                      <a:spLocks noChangeShapeType="1"/>
                    </p:cNvSpPr>
                    <p:nvPr/>
                  </p:nvSpPr>
                  <p:spPr bwMode="auto">
                    <a:xfrm flipV="1">
                      <a:off x="395" y="672"/>
                      <a:ext cx="1189" cy="420"/>
                    </a:xfrm>
                    <a:prstGeom prst="line">
                      <a:avLst/>
                    </a:prstGeom>
                    <a:grpFill/>
                    <a:ln w="19050">
                      <a:solidFill>
                        <a:schemeClr val="accent2">
                          <a:lumMod val="75000"/>
                        </a:schemeClr>
                      </a:solidFill>
                      <a:round/>
                      <a:headEnd/>
                      <a:tailEnd type="arrow"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39" name="Group 64">
                      <a:extLst>
                        <a:ext uri="{FF2B5EF4-FFF2-40B4-BE49-F238E27FC236}">
                          <a16:creationId xmlns:a16="http://schemas.microsoft.com/office/drawing/2014/main" id="{A866F1DB-BD8B-43AD-9E43-44F6DB57C507}"/>
                        </a:ext>
                      </a:extLst>
                    </p:cNvPr>
                    <p:cNvGrpSpPr>
                      <a:grpSpLocks/>
                    </p:cNvGrpSpPr>
                    <p:nvPr/>
                  </p:nvGrpSpPr>
                  <p:grpSpPr bwMode="auto">
                    <a:xfrm>
                      <a:off x="1584" y="528"/>
                      <a:ext cx="929" cy="672"/>
                      <a:chOff x="1728" y="432"/>
                      <a:chExt cx="1130" cy="1200"/>
                    </a:xfrm>
                    <a:grpFill/>
                  </p:grpSpPr>
                  <p:sp>
                    <p:nvSpPr>
                      <p:cNvPr id="40" name="Rectangle 62">
                        <a:extLst>
                          <a:ext uri="{FF2B5EF4-FFF2-40B4-BE49-F238E27FC236}">
                            <a16:creationId xmlns:a16="http://schemas.microsoft.com/office/drawing/2014/main" id="{66A3C0AF-15AF-4577-9F7E-0471ABF32279}"/>
                          </a:ext>
                        </a:extLst>
                      </p:cNvPr>
                      <p:cNvSpPr>
                        <a:spLocks noChangeArrowheads="1"/>
                      </p:cNvSpPr>
                      <p:nvPr/>
                    </p:nvSpPr>
                    <p:spPr bwMode="auto">
                      <a:xfrm>
                        <a:off x="1728" y="576"/>
                        <a:ext cx="624" cy="912"/>
                      </a:xfrm>
                      <a:prstGeom prst="rect">
                        <a:avLst/>
                      </a:prstGeom>
                      <a:solidFill>
                        <a:schemeClr val="accent5">
                          <a:lumMod val="60000"/>
                          <a:lumOff val="40000"/>
                        </a:schemeClr>
                      </a:solidFill>
                      <a:ln w="9525">
                        <a:solidFill>
                          <a:schemeClr val="accent2">
                            <a:lumMod val="75000"/>
                          </a:schemeClr>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 name="Rectangle 63">
                        <a:extLst>
                          <a:ext uri="{FF2B5EF4-FFF2-40B4-BE49-F238E27FC236}">
                            <a16:creationId xmlns:a16="http://schemas.microsoft.com/office/drawing/2014/main" id="{567469E9-2601-4E3E-8DE8-B5988829E341}"/>
                          </a:ext>
                        </a:extLst>
                      </p:cNvPr>
                      <p:cNvSpPr>
                        <a:spLocks noChangeArrowheads="1"/>
                      </p:cNvSpPr>
                      <p:nvPr/>
                    </p:nvSpPr>
                    <p:spPr bwMode="auto">
                      <a:xfrm>
                        <a:off x="2352" y="432"/>
                        <a:ext cx="506" cy="1200"/>
                      </a:xfrm>
                      <a:prstGeom prst="rect">
                        <a:avLst/>
                      </a:prstGeom>
                      <a:solidFill>
                        <a:schemeClr val="accent5">
                          <a:lumMod val="60000"/>
                          <a:lumOff val="40000"/>
                        </a:schemeClr>
                      </a:solidFill>
                      <a:ln w="9525">
                        <a:solidFill>
                          <a:schemeClr val="accent2">
                            <a:lumMod val="75000"/>
                          </a:schemeClr>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mn-ea"/>
                          <a:cs typeface="+mn-cs"/>
                        </a:endParaRPr>
                      </a:p>
                    </p:txBody>
                  </p:sp>
                </p:grpSp>
              </p:grpSp>
              <p:cxnSp>
                <p:nvCxnSpPr>
                  <p:cNvPr id="27" name="Straight Arrow Connector 26">
                    <a:extLst>
                      <a:ext uri="{FF2B5EF4-FFF2-40B4-BE49-F238E27FC236}">
                        <a16:creationId xmlns:a16="http://schemas.microsoft.com/office/drawing/2014/main" id="{0C42B6AE-4A52-4E17-95BE-112504C7D899}"/>
                      </a:ext>
                    </a:extLst>
                  </p:cNvPr>
                  <p:cNvCxnSpPr>
                    <a:endCxn id="36" idx="0"/>
                  </p:cNvCxnSpPr>
                  <p:nvPr/>
                </p:nvCxnSpPr>
                <p:spPr>
                  <a:xfrm flipH="1" flipV="1">
                    <a:off x="5105513" y="2156130"/>
                    <a:ext cx="535912" cy="672398"/>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1B88E7CB-2F7C-4206-82DC-E2F5067D9C2B}"/>
                      </a:ext>
                    </a:extLst>
                  </p:cNvPr>
                  <p:cNvCxnSpPr>
                    <a:endCxn id="34" idx="0"/>
                  </p:cNvCxnSpPr>
                  <p:nvPr/>
                </p:nvCxnSpPr>
                <p:spPr>
                  <a:xfrm flipH="1" flipV="1">
                    <a:off x="5105513" y="1701167"/>
                    <a:ext cx="1170641" cy="64236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632B53F-3783-4EB8-9F3E-FCF1FAC9BEE4}"/>
                      </a:ext>
                    </a:extLst>
                  </p:cNvPr>
                  <p:cNvCxnSpPr>
                    <a:stCxn id="36" idx="0"/>
                    <a:endCxn id="40" idx="1"/>
                  </p:cNvCxnSpPr>
                  <p:nvPr/>
                </p:nvCxnSpPr>
                <p:spPr>
                  <a:xfrm flipV="1">
                    <a:off x="5105513" y="1450001"/>
                    <a:ext cx="1754448" cy="7061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E7375AF-EDA3-4AAA-B35E-5BF01EB031B6}"/>
                      </a:ext>
                    </a:extLst>
                  </p:cNvPr>
                  <p:cNvCxnSpPr>
                    <a:stCxn id="38" idx="0"/>
                    <a:endCxn id="40" idx="1"/>
                  </p:cNvCxnSpPr>
                  <p:nvPr/>
                </p:nvCxnSpPr>
                <p:spPr>
                  <a:xfrm flipV="1">
                    <a:off x="5105513" y="1450001"/>
                    <a:ext cx="1754446" cy="2511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sp>
            <p:nvSpPr>
              <p:cNvPr id="20" name="Rectangle 28">
                <a:extLst>
                  <a:ext uri="{FF2B5EF4-FFF2-40B4-BE49-F238E27FC236}">
                    <a16:creationId xmlns:a16="http://schemas.microsoft.com/office/drawing/2014/main" id="{1B7C0B85-211B-4436-8D99-3721641F84E3}"/>
                  </a:ext>
                </a:extLst>
              </p:cNvPr>
              <p:cNvSpPr>
                <a:spLocks noChangeArrowheads="1"/>
              </p:cNvSpPr>
              <p:nvPr/>
            </p:nvSpPr>
            <p:spPr bwMode="auto">
              <a:xfrm>
                <a:off x="4999219" y="1411424"/>
                <a:ext cx="90373" cy="397292"/>
              </a:xfrm>
              <a:prstGeom prst="rect">
                <a:avLst/>
              </a:prstGeom>
              <a:solidFill>
                <a:schemeClr val="accent6">
                  <a:lumMod val="40000"/>
                  <a:lumOff val="60000"/>
                </a:schemeClr>
              </a:solidFill>
              <a:ln w="9525">
                <a:solidFill>
                  <a:schemeClr val="accent2">
                    <a:lumMod val="75000"/>
                  </a:schemeClr>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 name="Rectangle 29">
                <a:extLst>
                  <a:ext uri="{FF2B5EF4-FFF2-40B4-BE49-F238E27FC236}">
                    <a16:creationId xmlns:a16="http://schemas.microsoft.com/office/drawing/2014/main" id="{FF1D7634-27A7-4B76-93E7-4726354EE548}"/>
                  </a:ext>
                </a:extLst>
              </p:cNvPr>
              <p:cNvSpPr>
                <a:spLocks noChangeArrowheads="1"/>
              </p:cNvSpPr>
              <p:nvPr/>
            </p:nvSpPr>
            <p:spPr bwMode="auto">
              <a:xfrm>
                <a:off x="4999219" y="1808716"/>
                <a:ext cx="90373" cy="198646"/>
              </a:xfrm>
              <a:prstGeom prst="rect">
                <a:avLst/>
              </a:prstGeom>
              <a:solidFill>
                <a:schemeClr val="accent6">
                  <a:lumMod val="40000"/>
                  <a:lumOff val="60000"/>
                </a:schemeClr>
              </a:solidFill>
              <a:ln w="9525">
                <a:solidFill>
                  <a:schemeClr val="accent2">
                    <a:lumMod val="75000"/>
                  </a:schemeClr>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2" name="Rectangle 30">
                <a:extLst>
                  <a:ext uri="{FF2B5EF4-FFF2-40B4-BE49-F238E27FC236}">
                    <a16:creationId xmlns:a16="http://schemas.microsoft.com/office/drawing/2014/main" id="{2050DB0B-341D-4594-98E7-C01103BA035B}"/>
                  </a:ext>
                </a:extLst>
              </p:cNvPr>
              <p:cNvSpPr>
                <a:spLocks noChangeArrowheads="1"/>
              </p:cNvSpPr>
              <p:nvPr/>
            </p:nvSpPr>
            <p:spPr bwMode="auto">
              <a:xfrm>
                <a:off x="5089592" y="1461085"/>
                <a:ext cx="45186" cy="347631"/>
              </a:xfrm>
              <a:prstGeom prst="rect">
                <a:avLst/>
              </a:prstGeom>
              <a:solidFill>
                <a:schemeClr val="accent6">
                  <a:lumMod val="40000"/>
                  <a:lumOff val="60000"/>
                </a:schemeClr>
              </a:solidFill>
              <a:ln w="9525">
                <a:solidFill>
                  <a:schemeClr val="accent2">
                    <a:lumMod val="75000"/>
                  </a:schemeClr>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3" name="Rectangle 31">
                <a:extLst>
                  <a:ext uri="{FF2B5EF4-FFF2-40B4-BE49-F238E27FC236}">
                    <a16:creationId xmlns:a16="http://schemas.microsoft.com/office/drawing/2014/main" id="{3679CEFC-C16F-4C2E-B205-D0F7E96F0DE6}"/>
                  </a:ext>
                </a:extLst>
              </p:cNvPr>
              <p:cNvSpPr>
                <a:spLocks noChangeArrowheads="1"/>
              </p:cNvSpPr>
              <p:nvPr/>
            </p:nvSpPr>
            <p:spPr bwMode="auto">
              <a:xfrm>
                <a:off x="5089592" y="1808716"/>
                <a:ext cx="45186" cy="148985"/>
              </a:xfrm>
              <a:prstGeom prst="rect">
                <a:avLst/>
              </a:prstGeom>
              <a:solidFill>
                <a:schemeClr val="accent6">
                  <a:lumMod val="40000"/>
                  <a:lumOff val="60000"/>
                </a:schemeClr>
              </a:solidFill>
              <a:ln w="9525">
                <a:solidFill>
                  <a:schemeClr val="accent2">
                    <a:lumMod val="75000"/>
                  </a:schemeClr>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9" name="TextBox 8">
              <a:extLst>
                <a:ext uri="{FF2B5EF4-FFF2-40B4-BE49-F238E27FC236}">
                  <a16:creationId xmlns:a16="http://schemas.microsoft.com/office/drawing/2014/main" id="{04DE30F2-1B3F-459A-8C1B-E6A4F7D738CB}"/>
                </a:ext>
              </a:extLst>
            </p:cNvPr>
            <p:cNvSpPr txBox="1"/>
            <p:nvPr/>
          </p:nvSpPr>
          <p:spPr>
            <a:xfrm>
              <a:off x="1272312" y="861596"/>
              <a:ext cx="2130425"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Arial" charset="0"/>
                  <a:ea typeface="+mn-ea"/>
                  <a:cs typeface="+mn-cs"/>
                </a:rPr>
                <a:t>Telecentric</a:t>
              </a:r>
              <a:endParaRPr kumimoji="0" lang="en-US" sz="14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0" name="TextBox 9">
              <a:extLst>
                <a:ext uri="{FF2B5EF4-FFF2-40B4-BE49-F238E27FC236}">
                  <a16:creationId xmlns:a16="http://schemas.microsoft.com/office/drawing/2014/main" id="{8C8E8E61-F32A-4EEB-B8CD-300EF5C93616}"/>
                </a:ext>
              </a:extLst>
            </p:cNvPr>
            <p:cNvSpPr txBox="1"/>
            <p:nvPr/>
          </p:nvSpPr>
          <p:spPr>
            <a:xfrm>
              <a:off x="5486400" y="861596"/>
              <a:ext cx="2130425"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mn-ea"/>
                  <a:cs typeface="+mn-cs"/>
                </a:rPr>
                <a:t>Non-</a:t>
              </a:r>
              <a:r>
                <a:rPr kumimoji="0" lang="en-US" sz="1400" b="1" i="0" u="none" strike="noStrike" kern="1200" cap="none" spc="0" normalizeH="0" baseline="0" noProof="0" dirty="0" err="1">
                  <a:ln>
                    <a:noFill/>
                  </a:ln>
                  <a:solidFill>
                    <a:srgbClr val="000000"/>
                  </a:solidFill>
                  <a:effectLst/>
                  <a:uLnTx/>
                  <a:uFillTx/>
                  <a:latin typeface="Arial" charset="0"/>
                  <a:ea typeface="+mn-ea"/>
                  <a:cs typeface="+mn-cs"/>
                </a:rPr>
                <a:t>telecentric</a:t>
              </a:r>
              <a:endParaRPr kumimoji="0" lang="en-US" sz="14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 name="TextBox 10">
              <a:extLst>
                <a:ext uri="{FF2B5EF4-FFF2-40B4-BE49-F238E27FC236}">
                  <a16:creationId xmlns:a16="http://schemas.microsoft.com/office/drawing/2014/main" id="{8CB8727B-1E3B-4F89-9EED-8AADBFC1ECBE}"/>
                </a:ext>
              </a:extLst>
            </p:cNvPr>
            <p:cNvSpPr txBox="1"/>
            <p:nvPr/>
          </p:nvSpPr>
          <p:spPr>
            <a:xfrm>
              <a:off x="2213085" y="2571750"/>
              <a:ext cx="1377607" cy="28895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charset="0"/>
                  <a:ea typeface="+mn-ea"/>
                  <a:cs typeface="+mn-cs"/>
                </a:rPr>
                <a:t>Pupil at infinity</a:t>
              </a:r>
            </a:p>
          </p:txBody>
        </p:sp>
        <p:sp>
          <p:nvSpPr>
            <p:cNvPr id="12" name="Right Arrow 98">
              <a:extLst>
                <a:ext uri="{FF2B5EF4-FFF2-40B4-BE49-F238E27FC236}">
                  <a16:creationId xmlns:a16="http://schemas.microsoft.com/office/drawing/2014/main" id="{B1676FDA-D2F6-4743-8F37-FD8D52806DF5}"/>
                </a:ext>
              </a:extLst>
            </p:cNvPr>
            <p:cNvSpPr/>
            <p:nvPr/>
          </p:nvSpPr>
          <p:spPr>
            <a:xfrm>
              <a:off x="3505200" y="2661405"/>
              <a:ext cx="457200" cy="125044"/>
            </a:xfrm>
            <a:prstGeom prst="rightArrow">
              <a:avLst>
                <a:gd name="adj1" fmla="val 50000"/>
                <a:gd name="adj2" fmla="val 1035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13" name="TextBox 12">
              <a:extLst>
                <a:ext uri="{FF2B5EF4-FFF2-40B4-BE49-F238E27FC236}">
                  <a16:creationId xmlns:a16="http://schemas.microsoft.com/office/drawing/2014/main" id="{AC33E8B5-6E29-404E-A9C5-37768E430FA3}"/>
                </a:ext>
              </a:extLst>
            </p:cNvPr>
            <p:cNvSpPr txBox="1"/>
            <p:nvPr/>
          </p:nvSpPr>
          <p:spPr>
            <a:xfrm>
              <a:off x="6349121" y="2406650"/>
              <a:ext cx="2871079" cy="4759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charset="0"/>
                  <a:ea typeface="+mn-ea"/>
                  <a:cs typeface="+mn-cs"/>
                </a:rPr>
                <a:t>Pupil at finite distance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charset="0"/>
                  <a:ea typeface="+mn-ea"/>
                  <a:cs typeface="+mn-cs"/>
                </a:rPr>
                <a:t>(typically at rear of projection lens)</a:t>
              </a:r>
            </a:p>
          </p:txBody>
        </p:sp>
        <p:sp>
          <p:nvSpPr>
            <p:cNvPr id="14" name="TextBox 13">
              <a:extLst>
                <a:ext uri="{FF2B5EF4-FFF2-40B4-BE49-F238E27FC236}">
                  <a16:creationId xmlns:a16="http://schemas.microsoft.com/office/drawing/2014/main" id="{E5826B9F-B760-44D2-99BB-C4E28A189EC4}"/>
                </a:ext>
              </a:extLst>
            </p:cNvPr>
            <p:cNvSpPr txBox="1"/>
            <p:nvPr/>
          </p:nvSpPr>
          <p:spPr>
            <a:xfrm>
              <a:off x="988133" y="3028950"/>
              <a:ext cx="3279067" cy="28895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charset="0"/>
                  <a:ea typeface="+mn-ea"/>
                  <a:cs typeface="+mn-cs"/>
                </a:rPr>
                <a:t>Illumination angle constant across DMD</a:t>
              </a:r>
            </a:p>
          </p:txBody>
        </p:sp>
        <p:sp>
          <p:nvSpPr>
            <p:cNvPr id="15" name="TextBox 14">
              <a:extLst>
                <a:ext uri="{FF2B5EF4-FFF2-40B4-BE49-F238E27FC236}">
                  <a16:creationId xmlns:a16="http://schemas.microsoft.com/office/drawing/2014/main" id="{BE4BF708-47B5-49E4-A9E7-852385722496}"/>
                </a:ext>
              </a:extLst>
            </p:cNvPr>
            <p:cNvSpPr txBox="1"/>
            <p:nvPr/>
          </p:nvSpPr>
          <p:spPr>
            <a:xfrm>
              <a:off x="5363283" y="3016250"/>
              <a:ext cx="3279067" cy="28895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charset="0"/>
                  <a:ea typeface="+mn-ea"/>
                  <a:cs typeface="+mn-cs"/>
                </a:rPr>
                <a:t>Illumination angle varies across DMD</a:t>
              </a:r>
            </a:p>
          </p:txBody>
        </p:sp>
        <p:sp>
          <p:nvSpPr>
            <p:cNvPr id="16" name="Right Arrow 104">
              <a:extLst>
                <a:ext uri="{FF2B5EF4-FFF2-40B4-BE49-F238E27FC236}">
                  <a16:creationId xmlns:a16="http://schemas.microsoft.com/office/drawing/2014/main" id="{5FD3D29B-129C-4C37-87E5-7B857897AACE}"/>
                </a:ext>
              </a:extLst>
            </p:cNvPr>
            <p:cNvSpPr/>
            <p:nvPr/>
          </p:nvSpPr>
          <p:spPr>
            <a:xfrm rot="14478896">
              <a:off x="6840000" y="2147655"/>
              <a:ext cx="457200" cy="125044"/>
            </a:xfrm>
            <a:prstGeom prst="rightArrow">
              <a:avLst>
                <a:gd name="adj1" fmla="val 50000"/>
                <a:gd name="adj2" fmla="val 1035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17" name="TextBox 16">
              <a:extLst>
                <a:ext uri="{FF2B5EF4-FFF2-40B4-BE49-F238E27FC236}">
                  <a16:creationId xmlns:a16="http://schemas.microsoft.com/office/drawing/2014/main" id="{966838E7-988B-43DF-AA1D-6C481038FE6F}"/>
                </a:ext>
              </a:extLst>
            </p:cNvPr>
            <p:cNvSpPr txBox="1"/>
            <p:nvPr/>
          </p:nvSpPr>
          <p:spPr>
            <a:xfrm>
              <a:off x="16738" y="882650"/>
              <a:ext cx="1215162" cy="28895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charset="0"/>
                  <a:ea typeface="+mn-ea"/>
                  <a:cs typeface="+mn-cs"/>
                </a:rPr>
                <a:t>Prism air gap</a:t>
              </a:r>
            </a:p>
          </p:txBody>
        </p:sp>
        <p:cxnSp>
          <p:nvCxnSpPr>
            <p:cNvPr id="18" name="Straight Arrow Connector 17">
              <a:extLst>
                <a:ext uri="{FF2B5EF4-FFF2-40B4-BE49-F238E27FC236}">
                  <a16:creationId xmlns:a16="http://schemas.microsoft.com/office/drawing/2014/main" id="{C24C53B7-08A1-486D-9899-FFE79B617472}"/>
                </a:ext>
              </a:extLst>
            </p:cNvPr>
            <p:cNvCxnSpPr/>
            <p:nvPr/>
          </p:nvCxnSpPr>
          <p:spPr>
            <a:xfrm>
              <a:off x="685800" y="1123950"/>
              <a:ext cx="211532" cy="2727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73" name="Content Placeholder 55">
            <a:extLst>
              <a:ext uri="{FF2B5EF4-FFF2-40B4-BE49-F238E27FC236}">
                <a16:creationId xmlns:a16="http://schemas.microsoft.com/office/drawing/2014/main" id="{B1EA9538-A71F-487A-9938-005752F3FA7E}"/>
              </a:ext>
            </a:extLst>
          </p:cNvPr>
          <p:cNvSpPr txBox="1">
            <a:spLocks/>
          </p:cNvSpPr>
          <p:nvPr/>
        </p:nvSpPr>
        <p:spPr bwMode="auto">
          <a:xfrm>
            <a:off x="4925401" y="2912849"/>
            <a:ext cx="3987038" cy="1571906"/>
          </a:xfrm>
          <a:prstGeom prst="rect">
            <a:avLst/>
          </a:prstGeom>
          <a:noFill/>
          <a:ln w="9525" algn="ctr">
            <a:noFill/>
            <a:miter lim="800000"/>
            <a:headEnd/>
            <a:tailEnd/>
          </a:ln>
        </p:spPr>
        <p:txBody>
          <a:bodyPr vert="horz" wrap="square" lIns="76179" tIns="38088" rIns="76179" bIns="38088" numCol="1" anchor="t" anchorCtr="0" compatLnSpc="1">
            <a:prstTxWarp prst="textNoShape">
              <a:avLst/>
            </a:prstTxWarp>
          </a:bodyPr>
          <a:lstStyle>
            <a:lvl1pPr marL="189124" indent="-189124" eaLnBrk="1" hangingPunct="1">
              <a:spcBef>
                <a:spcPts val="667"/>
              </a:spcBef>
              <a:buChar char="•"/>
              <a:defRPr sz="1000">
                <a:latin typeface="+mn-lt"/>
              </a:defRPr>
            </a:lvl1pPr>
            <a:lvl2pPr marL="478763" lvl="1" indent="-194416" eaLnBrk="1" hangingPunct="1">
              <a:spcBef>
                <a:spcPct val="20000"/>
              </a:spcBef>
              <a:buChar char="–"/>
              <a:defRPr sz="900">
                <a:latin typeface="+mn-lt"/>
              </a:defRPr>
            </a:lvl2pPr>
            <a:lvl3pPr marL="711530" indent="-137548" eaLnBrk="1" hangingPunct="1">
              <a:spcBef>
                <a:spcPct val="15000"/>
              </a:spcBef>
              <a:buChar char="•"/>
              <a:defRPr sz="1500">
                <a:latin typeface="+mn-lt"/>
              </a:defRPr>
            </a:lvl3pPr>
            <a:lvl4pPr marL="1001168" indent="-194416" eaLnBrk="1" hangingPunct="1">
              <a:spcBef>
                <a:spcPct val="5000"/>
              </a:spcBef>
              <a:buChar char="–"/>
              <a:defRPr sz="1500">
                <a:latin typeface="+mn-lt"/>
              </a:defRPr>
            </a:lvl4pPr>
            <a:lvl5pPr marL="1240546" indent="-144163" eaLnBrk="1" hangingPunct="1">
              <a:buChar char="»"/>
              <a:defRPr sz="1500">
                <a:latin typeface="+mn-lt"/>
              </a:defRPr>
            </a:lvl5pPr>
            <a:lvl6pPr marL="1621441" indent="-144163" fontAlgn="base">
              <a:spcBef>
                <a:spcPct val="0"/>
              </a:spcBef>
              <a:spcAft>
                <a:spcPct val="0"/>
              </a:spcAft>
              <a:buChar char="»"/>
              <a:defRPr sz="1300">
                <a:latin typeface="+mn-lt"/>
              </a:defRPr>
            </a:lvl6pPr>
            <a:lvl7pPr marL="2002336" indent="-144163" fontAlgn="base">
              <a:spcBef>
                <a:spcPct val="0"/>
              </a:spcBef>
              <a:spcAft>
                <a:spcPct val="0"/>
              </a:spcAft>
              <a:buChar char="»"/>
              <a:defRPr sz="1300">
                <a:latin typeface="+mn-lt"/>
              </a:defRPr>
            </a:lvl7pPr>
            <a:lvl8pPr marL="2383230" indent="-144163" fontAlgn="base">
              <a:spcBef>
                <a:spcPct val="0"/>
              </a:spcBef>
              <a:spcAft>
                <a:spcPct val="0"/>
              </a:spcAft>
              <a:buChar char="»"/>
              <a:defRPr sz="1300">
                <a:latin typeface="+mn-lt"/>
              </a:defRPr>
            </a:lvl8pPr>
            <a:lvl9pPr marL="2764124" indent="-144163" fontAlgn="base">
              <a:spcBef>
                <a:spcPct val="0"/>
              </a:spcBef>
              <a:spcAft>
                <a:spcPct val="0"/>
              </a:spcAft>
              <a:buChar char="»"/>
              <a:defRPr sz="1300">
                <a:latin typeface="+mn-lt"/>
              </a:defRPr>
            </a:lvl9pPr>
          </a:lstStyle>
          <a:p>
            <a:pPr marL="189124" marR="0" lvl="0" indent="-189124" algn="l" defTabSz="914400" rtl="0" eaLnBrk="1" fontAlgn="base" latinLnBrk="0" hangingPunct="1">
              <a:lnSpc>
                <a:spcPct val="100000"/>
              </a:lnSpc>
              <a:spcBef>
                <a:spcPts val="667"/>
              </a:spcBef>
              <a:spcAft>
                <a:spcPct val="0"/>
              </a:spcAft>
              <a:buClrTx/>
              <a:buSzTx/>
              <a:buFontTx/>
              <a:buChar char="•"/>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Lens offset required to separate illumination and projection light </a:t>
            </a:r>
          </a:p>
          <a:p>
            <a:pPr marL="189124" marR="0" lvl="0" indent="-189124" algn="l" defTabSz="914400" rtl="0" eaLnBrk="1" fontAlgn="base" latinLnBrk="0" hangingPunct="1">
              <a:lnSpc>
                <a:spcPct val="100000"/>
              </a:lnSpc>
              <a:spcBef>
                <a:spcPts val="667"/>
              </a:spcBef>
              <a:spcAft>
                <a:spcPct val="0"/>
              </a:spcAft>
              <a:buClrTx/>
              <a:buSzTx/>
              <a:buFontTx/>
              <a:buChar char="•"/>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Lens must be pupil size and location matched to the illumination for maximum efficiency</a:t>
            </a:r>
          </a:p>
          <a:p>
            <a:pPr marL="478763" marR="0" lvl="1" indent="-194416" algn="l" defTabSz="914400" rtl="0" eaLnBrk="1" fontAlgn="base" latinLnBrk="0" hangingPunct="1">
              <a:lnSpc>
                <a:spcPct val="100000"/>
              </a:lnSpc>
              <a:spcBef>
                <a:spcPct val="20000"/>
              </a:spcBef>
              <a:spcAft>
                <a:spcPct val="0"/>
              </a:spcAft>
              <a:buClrTx/>
              <a:buSzTx/>
              <a:buFontTx/>
              <a:buChar char="–"/>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More difficult to interchange lenses</a:t>
            </a:r>
          </a:p>
          <a:p>
            <a:pPr marL="189124" marR="0" lvl="0" indent="-189124" algn="l" defTabSz="914400" rtl="0" eaLnBrk="1" fontAlgn="base" latinLnBrk="0" hangingPunct="1">
              <a:lnSpc>
                <a:spcPct val="100000"/>
              </a:lnSpc>
              <a:spcBef>
                <a:spcPts val="667"/>
              </a:spcBef>
              <a:spcAft>
                <a:spcPct val="0"/>
              </a:spcAft>
              <a:buClrTx/>
              <a:buSzTx/>
              <a:buFontTx/>
              <a:buChar char="•"/>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Lens shift not possible without sacrificing efficiency/brightness</a:t>
            </a:r>
          </a:p>
          <a:p>
            <a:pPr marL="189124" marR="0" lvl="0" indent="-189124" algn="l" defTabSz="914400" rtl="0" eaLnBrk="1" fontAlgn="base" latinLnBrk="0" hangingPunct="1">
              <a:lnSpc>
                <a:spcPct val="100000"/>
              </a:lnSpc>
              <a:spcBef>
                <a:spcPts val="667"/>
              </a:spcBef>
              <a:spcAft>
                <a:spcPct val="0"/>
              </a:spcAft>
              <a:buClrTx/>
              <a:buSzTx/>
              <a:buFontTx/>
              <a:buChar char="•"/>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Image uniformity not as good as telecentric designs</a:t>
            </a:r>
          </a:p>
          <a:p>
            <a:pPr marL="189124" marR="0" lvl="0" indent="-189124" algn="l" defTabSz="914400" rtl="0" eaLnBrk="1" fontAlgn="base" latinLnBrk="0" hangingPunct="1">
              <a:lnSpc>
                <a:spcPct val="100000"/>
              </a:lnSpc>
              <a:spcBef>
                <a:spcPts val="667"/>
              </a:spcBef>
              <a:spcAft>
                <a:spcPct val="0"/>
              </a:spcAft>
              <a:buClrTx/>
              <a:buSzTx/>
              <a:buFontTx/>
              <a:buChar char="•"/>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Lens is typically smaller and lower-cost</a:t>
            </a:r>
          </a:p>
          <a:p>
            <a:pPr marL="189124" marR="0" lvl="0" indent="-189124" algn="l" defTabSz="914400" rtl="0" eaLnBrk="1" fontAlgn="base" latinLnBrk="0" hangingPunct="1">
              <a:lnSpc>
                <a:spcPct val="100000"/>
              </a:lnSpc>
              <a:spcBef>
                <a:spcPts val="667"/>
              </a:spcBef>
              <a:spcAft>
                <a:spcPct val="0"/>
              </a:spcAft>
              <a:buClrTx/>
              <a:buSzTx/>
              <a:buFontTx/>
              <a:buChar char="•"/>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F/2 – F/2.4 maximum limits used to non-LED typically</a:t>
            </a:r>
          </a:p>
        </p:txBody>
      </p:sp>
    </p:spTree>
    <p:extLst>
      <p:ext uri="{BB962C8B-B14F-4D97-AF65-F5344CB8AC3E}">
        <p14:creationId xmlns:p14="http://schemas.microsoft.com/office/powerpoint/2010/main" val="31758882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4B00F-D550-4BB8-87E4-9F09A1BB9F8E}"/>
              </a:ext>
            </a:extLst>
          </p:cNvPr>
          <p:cNvSpPr>
            <a:spLocks noGrp="1"/>
          </p:cNvSpPr>
          <p:nvPr>
            <p:ph type="title"/>
          </p:nvPr>
        </p:nvSpPr>
        <p:spPr/>
        <p:txBody>
          <a:bodyPr/>
          <a:lstStyle/>
          <a:p>
            <a:r>
              <a:rPr lang="en-US" dirty="0"/>
              <a:t>Trimming lenses in Prism Architectures</a:t>
            </a:r>
          </a:p>
        </p:txBody>
      </p:sp>
      <p:sp>
        <p:nvSpPr>
          <p:cNvPr id="4" name="Slide Number Placeholder 3">
            <a:extLst>
              <a:ext uri="{FF2B5EF4-FFF2-40B4-BE49-F238E27FC236}">
                <a16:creationId xmlns:a16="http://schemas.microsoft.com/office/drawing/2014/main" id="{625FD3A8-8D29-4587-B4E0-779B5C9628CB}"/>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B97888F-6AF7-4263-B69D-592D8C33BAC7}" type="slidenum">
              <a:rPr kumimoji="0" lang="en-US" sz="7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Content Placeholder 2">
            <a:extLst>
              <a:ext uri="{FF2B5EF4-FFF2-40B4-BE49-F238E27FC236}">
                <a16:creationId xmlns:a16="http://schemas.microsoft.com/office/drawing/2014/main" id="{35EA1DC3-E0B1-4519-8720-E482C0FB0598}"/>
              </a:ext>
            </a:extLst>
          </p:cNvPr>
          <p:cNvSpPr>
            <a:spLocks noGrp="1"/>
          </p:cNvSpPr>
          <p:nvPr>
            <p:ph idx="4294967295"/>
          </p:nvPr>
        </p:nvSpPr>
        <p:spPr>
          <a:xfrm>
            <a:off x="0" y="731838"/>
            <a:ext cx="8467725" cy="1271587"/>
          </a:xfrm>
        </p:spPr>
        <p:txBody>
          <a:bodyPr/>
          <a:lstStyle/>
          <a:p>
            <a:r>
              <a:rPr lang="en-US" sz="1200" dirty="0"/>
              <a:t>TIR and RTIR may need lenses trimmed to avoid mechanical interference with DMD package or electronics</a:t>
            </a:r>
          </a:p>
          <a:p>
            <a:r>
              <a:rPr lang="en-US" sz="1200" dirty="0"/>
              <a:t>May need to increase back working distance to minimize interference of DMD with projection lens and/or XPR actuator</a:t>
            </a:r>
          </a:p>
          <a:p>
            <a:r>
              <a:rPr lang="en-US" sz="1200" dirty="0"/>
              <a:t>Always check mechanical clearances in design and move or adjust optics accordingly</a:t>
            </a:r>
          </a:p>
          <a:p>
            <a:endParaRPr lang="en-US" sz="1200" dirty="0"/>
          </a:p>
        </p:txBody>
      </p:sp>
      <p:grpSp>
        <p:nvGrpSpPr>
          <p:cNvPr id="38" name="Group 37">
            <a:extLst>
              <a:ext uri="{FF2B5EF4-FFF2-40B4-BE49-F238E27FC236}">
                <a16:creationId xmlns:a16="http://schemas.microsoft.com/office/drawing/2014/main" id="{FC93F170-AAB0-4BA1-AB84-FED91A286731}"/>
              </a:ext>
            </a:extLst>
          </p:cNvPr>
          <p:cNvGrpSpPr>
            <a:grpSpLocks noChangeAspect="1"/>
          </p:cNvGrpSpPr>
          <p:nvPr/>
        </p:nvGrpSpPr>
        <p:grpSpPr>
          <a:xfrm>
            <a:off x="602512" y="1604690"/>
            <a:ext cx="7843439" cy="3042708"/>
            <a:chOff x="282459" y="2486025"/>
            <a:chExt cx="9359573" cy="3630863"/>
          </a:xfrm>
        </p:grpSpPr>
        <p:sp>
          <p:nvSpPr>
            <p:cNvPr id="5" name="Text Box 5">
              <a:extLst>
                <a:ext uri="{FF2B5EF4-FFF2-40B4-BE49-F238E27FC236}">
                  <a16:creationId xmlns:a16="http://schemas.microsoft.com/office/drawing/2014/main" id="{90696835-8294-4D64-829E-511B7914D3EF}"/>
                </a:ext>
              </a:extLst>
            </p:cNvPr>
            <p:cNvSpPr txBox="1">
              <a:spLocks noChangeArrowheads="1"/>
            </p:cNvSpPr>
            <p:nvPr/>
          </p:nvSpPr>
          <p:spPr bwMode="auto">
            <a:xfrm>
              <a:off x="2282323" y="5317281"/>
              <a:ext cx="2022280" cy="330543"/>
            </a:xfrm>
            <a:prstGeom prst="rect">
              <a:avLst/>
            </a:prstGeom>
            <a:solidFill>
              <a:srgbClr val="F8FEA8"/>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DMD Package / board</a:t>
              </a:r>
            </a:p>
          </p:txBody>
        </p:sp>
        <p:sp>
          <p:nvSpPr>
            <p:cNvPr id="6" name="Isosceles Triangle 5">
              <a:extLst>
                <a:ext uri="{FF2B5EF4-FFF2-40B4-BE49-F238E27FC236}">
                  <a16:creationId xmlns:a16="http://schemas.microsoft.com/office/drawing/2014/main" id="{7654833C-A7D3-455B-A07D-09AF55F43DDF}"/>
                </a:ext>
              </a:extLst>
            </p:cNvPr>
            <p:cNvSpPr/>
            <p:nvPr/>
          </p:nvSpPr>
          <p:spPr>
            <a:xfrm rot="13093972">
              <a:off x="1270136" y="4150726"/>
              <a:ext cx="1832233" cy="745123"/>
            </a:xfrm>
            <a:prstGeom prst="triangle">
              <a:avLst/>
            </a:prstGeom>
            <a:solidFill>
              <a:srgbClr val="BDF0F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7" name="Isosceles Triangle 6">
              <a:extLst>
                <a:ext uri="{FF2B5EF4-FFF2-40B4-BE49-F238E27FC236}">
                  <a16:creationId xmlns:a16="http://schemas.microsoft.com/office/drawing/2014/main" id="{53E02602-5683-459A-9F6F-018F2516382D}"/>
                </a:ext>
              </a:extLst>
            </p:cNvPr>
            <p:cNvSpPr/>
            <p:nvPr/>
          </p:nvSpPr>
          <p:spPr>
            <a:xfrm rot="17501505">
              <a:off x="2308671" y="3622997"/>
              <a:ext cx="786498" cy="1184285"/>
            </a:xfrm>
            <a:prstGeom prst="triangle">
              <a:avLst/>
            </a:prstGeom>
            <a:solidFill>
              <a:srgbClr val="BDF0F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a:extLst>
                <a:ext uri="{FF2B5EF4-FFF2-40B4-BE49-F238E27FC236}">
                  <a16:creationId xmlns:a16="http://schemas.microsoft.com/office/drawing/2014/main" id="{D2EC02C4-D1B2-45C4-AB1E-0C89ABBAA0D2}"/>
                </a:ext>
              </a:extLst>
            </p:cNvPr>
            <p:cNvSpPr/>
            <p:nvPr/>
          </p:nvSpPr>
          <p:spPr>
            <a:xfrm>
              <a:off x="2269001" y="4917679"/>
              <a:ext cx="621744" cy="5611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cxnSp>
          <p:nvCxnSpPr>
            <p:cNvPr id="9" name="Straight Arrow Connector 8">
              <a:extLst>
                <a:ext uri="{FF2B5EF4-FFF2-40B4-BE49-F238E27FC236}">
                  <a16:creationId xmlns:a16="http://schemas.microsoft.com/office/drawing/2014/main" id="{DACE5941-F18B-48A4-A7E3-F02DAEECABF9}"/>
                </a:ext>
              </a:extLst>
            </p:cNvPr>
            <p:cNvCxnSpPr/>
            <p:nvPr/>
          </p:nvCxnSpPr>
          <p:spPr>
            <a:xfrm flipV="1">
              <a:off x="1169010" y="4215140"/>
              <a:ext cx="1151269" cy="21856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BBD4A51-1427-4826-B811-4A568145D40A}"/>
                </a:ext>
              </a:extLst>
            </p:cNvPr>
            <p:cNvCxnSpPr>
              <a:endCxn id="8" idx="0"/>
            </p:cNvCxnSpPr>
            <p:nvPr/>
          </p:nvCxnSpPr>
          <p:spPr>
            <a:xfrm>
              <a:off x="2320279" y="4230639"/>
              <a:ext cx="259594" cy="68704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0DA7FDC-5E62-460E-B09E-098A8C856EC2}"/>
                </a:ext>
              </a:extLst>
            </p:cNvPr>
            <p:cNvCxnSpPr/>
            <p:nvPr/>
          </p:nvCxnSpPr>
          <p:spPr>
            <a:xfrm flipH="1" flipV="1">
              <a:off x="2590234" y="3449440"/>
              <a:ext cx="1" cy="1339685"/>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2" name="Text Box 5">
              <a:extLst>
                <a:ext uri="{FF2B5EF4-FFF2-40B4-BE49-F238E27FC236}">
                  <a16:creationId xmlns:a16="http://schemas.microsoft.com/office/drawing/2014/main" id="{03EC4708-3510-471C-9253-E9D98517AED8}"/>
                </a:ext>
              </a:extLst>
            </p:cNvPr>
            <p:cNvSpPr txBox="1">
              <a:spLocks noChangeArrowheads="1"/>
            </p:cNvSpPr>
            <p:nvPr/>
          </p:nvSpPr>
          <p:spPr bwMode="auto">
            <a:xfrm>
              <a:off x="2647856" y="3568062"/>
              <a:ext cx="1033329" cy="330543"/>
            </a:xfrm>
            <a:prstGeom prst="rect">
              <a:avLst/>
            </a:prstGeom>
            <a:solidFill>
              <a:srgbClr val="F8FEA8"/>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Projection</a:t>
              </a:r>
            </a:p>
          </p:txBody>
        </p:sp>
        <p:sp>
          <p:nvSpPr>
            <p:cNvPr id="13" name="Rectangle 12">
              <a:extLst>
                <a:ext uri="{FF2B5EF4-FFF2-40B4-BE49-F238E27FC236}">
                  <a16:creationId xmlns:a16="http://schemas.microsoft.com/office/drawing/2014/main" id="{F8A12F11-8C89-4422-A8C0-CD3AE32D7D93}"/>
                </a:ext>
              </a:extLst>
            </p:cNvPr>
            <p:cNvSpPr/>
            <p:nvPr/>
          </p:nvSpPr>
          <p:spPr>
            <a:xfrm>
              <a:off x="1399777" y="4945735"/>
              <a:ext cx="2390775" cy="149989"/>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14" name="Oval 13">
              <a:extLst>
                <a:ext uri="{FF2B5EF4-FFF2-40B4-BE49-F238E27FC236}">
                  <a16:creationId xmlns:a16="http://schemas.microsoft.com/office/drawing/2014/main" id="{948AC0BC-C8BE-4404-A861-1B8D10B26AB1}"/>
                </a:ext>
              </a:extLst>
            </p:cNvPr>
            <p:cNvSpPr/>
            <p:nvPr/>
          </p:nvSpPr>
          <p:spPr>
            <a:xfrm rot="20838464">
              <a:off x="1502175" y="3633359"/>
              <a:ext cx="264244" cy="1348398"/>
            </a:xfrm>
            <a:prstGeom prst="ellipse">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15" name="Oval 14">
              <a:extLst>
                <a:ext uri="{FF2B5EF4-FFF2-40B4-BE49-F238E27FC236}">
                  <a16:creationId xmlns:a16="http://schemas.microsoft.com/office/drawing/2014/main" id="{826D509A-D070-4033-8A77-97436D3BBBE0}"/>
                </a:ext>
              </a:extLst>
            </p:cNvPr>
            <p:cNvSpPr/>
            <p:nvPr/>
          </p:nvSpPr>
          <p:spPr>
            <a:xfrm>
              <a:off x="1236078" y="4574159"/>
              <a:ext cx="950174" cy="897011"/>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16" name="TextBox 15">
              <a:extLst>
                <a:ext uri="{FF2B5EF4-FFF2-40B4-BE49-F238E27FC236}">
                  <a16:creationId xmlns:a16="http://schemas.microsoft.com/office/drawing/2014/main" id="{661329F9-554C-40F6-9E36-2A735E3FE32D}"/>
                </a:ext>
              </a:extLst>
            </p:cNvPr>
            <p:cNvSpPr txBox="1"/>
            <p:nvPr/>
          </p:nvSpPr>
          <p:spPr>
            <a:xfrm>
              <a:off x="1741001" y="2486025"/>
              <a:ext cx="1457984" cy="403996"/>
            </a:xfrm>
            <a:prstGeom prst="rect">
              <a:avLst/>
            </a:prstGeom>
            <a:solidFill>
              <a:schemeClr val="accent3">
                <a:lumMod val="20000"/>
                <a:lumOff val="80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TIR PRISM</a:t>
              </a:r>
            </a:p>
          </p:txBody>
        </p:sp>
        <p:sp>
          <p:nvSpPr>
            <p:cNvPr id="17" name="Oval 16">
              <a:extLst>
                <a:ext uri="{FF2B5EF4-FFF2-40B4-BE49-F238E27FC236}">
                  <a16:creationId xmlns:a16="http://schemas.microsoft.com/office/drawing/2014/main" id="{3C89414F-B96F-48CF-839F-11D8CB25CBE9}"/>
                </a:ext>
              </a:extLst>
            </p:cNvPr>
            <p:cNvSpPr/>
            <p:nvPr/>
          </p:nvSpPr>
          <p:spPr>
            <a:xfrm>
              <a:off x="1634297" y="3309470"/>
              <a:ext cx="838278" cy="802727"/>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cxnSp>
          <p:nvCxnSpPr>
            <p:cNvPr id="18" name="Straight Arrow Connector 17">
              <a:extLst>
                <a:ext uri="{FF2B5EF4-FFF2-40B4-BE49-F238E27FC236}">
                  <a16:creationId xmlns:a16="http://schemas.microsoft.com/office/drawing/2014/main" id="{87689527-069C-4A16-9264-62205D8E31DA}"/>
                </a:ext>
              </a:extLst>
            </p:cNvPr>
            <p:cNvCxnSpPr/>
            <p:nvPr/>
          </p:nvCxnSpPr>
          <p:spPr>
            <a:xfrm flipV="1">
              <a:off x="916391" y="5317281"/>
              <a:ext cx="319687" cy="3829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CD570C3-22FC-4B10-B585-BFEBB756D9DA}"/>
                </a:ext>
              </a:extLst>
            </p:cNvPr>
            <p:cNvSpPr txBox="1"/>
            <p:nvPr/>
          </p:nvSpPr>
          <p:spPr>
            <a:xfrm>
              <a:off x="509245" y="5690720"/>
              <a:ext cx="3367021" cy="30299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charset="0"/>
                  <a:ea typeface="+mn-ea"/>
                  <a:cs typeface="+mn-cs"/>
                </a:rPr>
                <a:t>May need to trim lens (often times no need)</a:t>
              </a:r>
            </a:p>
          </p:txBody>
        </p:sp>
        <p:sp>
          <p:nvSpPr>
            <p:cNvPr id="20" name="TextBox 19">
              <a:extLst>
                <a:ext uri="{FF2B5EF4-FFF2-40B4-BE49-F238E27FC236}">
                  <a16:creationId xmlns:a16="http://schemas.microsoft.com/office/drawing/2014/main" id="{63C86FB1-2B19-4513-B54D-7471843CF7F1}"/>
                </a:ext>
              </a:extLst>
            </p:cNvPr>
            <p:cNvSpPr txBox="1"/>
            <p:nvPr/>
          </p:nvSpPr>
          <p:spPr>
            <a:xfrm>
              <a:off x="421172" y="2923379"/>
              <a:ext cx="1289993" cy="6886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charset="0"/>
                  <a:ea typeface="+mn-ea"/>
                  <a:cs typeface="+mn-cs"/>
                </a:rPr>
                <a:t>Check clearance to projection lens</a:t>
              </a:r>
            </a:p>
          </p:txBody>
        </p:sp>
        <p:cxnSp>
          <p:nvCxnSpPr>
            <p:cNvPr id="21" name="Straight Arrow Connector 20">
              <a:extLst>
                <a:ext uri="{FF2B5EF4-FFF2-40B4-BE49-F238E27FC236}">
                  <a16:creationId xmlns:a16="http://schemas.microsoft.com/office/drawing/2014/main" id="{FFE3C881-DC69-4173-BDF5-DD4574A3367B}"/>
                </a:ext>
              </a:extLst>
            </p:cNvPr>
            <p:cNvCxnSpPr/>
            <p:nvPr/>
          </p:nvCxnSpPr>
          <p:spPr>
            <a:xfrm>
              <a:off x="1634297" y="3114302"/>
              <a:ext cx="277025" cy="2399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BF83C843-4529-4E7E-94A8-B2AF610B8740}"/>
                </a:ext>
              </a:extLst>
            </p:cNvPr>
            <p:cNvGrpSpPr/>
            <p:nvPr/>
          </p:nvGrpSpPr>
          <p:grpSpPr>
            <a:xfrm>
              <a:off x="6283756" y="3941196"/>
              <a:ext cx="1066135" cy="1379983"/>
              <a:chOff x="6277844" y="3246024"/>
              <a:chExt cx="1669125" cy="2122654"/>
            </a:xfrm>
          </p:grpSpPr>
          <p:sp>
            <p:nvSpPr>
              <p:cNvPr id="23" name="Isosceles Triangle 22">
                <a:extLst>
                  <a:ext uri="{FF2B5EF4-FFF2-40B4-BE49-F238E27FC236}">
                    <a16:creationId xmlns:a16="http://schemas.microsoft.com/office/drawing/2014/main" id="{33254D4F-719B-4259-81CF-DD704D5ED2F9}"/>
                  </a:ext>
                </a:extLst>
              </p:cNvPr>
              <p:cNvSpPr/>
              <p:nvPr/>
            </p:nvSpPr>
            <p:spPr>
              <a:xfrm rot="13560432">
                <a:off x="5750895" y="3772973"/>
                <a:ext cx="2122654" cy="1068756"/>
              </a:xfrm>
              <a:prstGeom prst="triangle">
                <a:avLst/>
              </a:prstGeom>
              <a:solidFill>
                <a:srgbClr val="BDF0F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1CAAF4DD-FEC6-4AF1-8060-B3AFCF844B78}"/>
                  </a:ext>
                </a:extLst>
              </p:cNvPr>
              <p:cNvSpPr/>
              <p:nvPr/>
            </p:nvSpPr>
            <p:spPr>
              <a:xfrm>
                <a:off x="6631467" y="4816549"/>
                <a:ext cx="1031358" cy="8506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cxnSp>
            <p:nvCxnSpPr>
              <p:cNvPr id="25" name="Straight Arrow Connector 24">
                <a:extLst>
                  <a:ext uri="{FF2B5EF4-FFF2-40B4-BE49-F238E27FC236}">
                    <a16:creationId xmlns:a16="http://schemas.microsoft.com/office/drawing/2014/main" id="{3CE54DFE-F0CC-4388-95E8-8B6E43C62DC0}"/>
                  </a:ext>
                </a:extLst>
              </p:cNvPr>
              <p:cNvCxnSpPr>
                <a:endCxn id="24" idx="0"/>
              </p:cNvCxnSpPr>
              <p:nvPr/>
            </p:nvCxnSpPr>
            <p:spPr>
              <a:xfrm flipH="1">
                <a:off x="7147146" y="3251738"/>
                <a:ext cx="799823" cy="156481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5C4B5DC-FBDF-4D46-AD56-F369A26A43CE}"/>
                  </a:ext>
                </a:extLst>
              </p:cNvPr>
              <p:cNvCxnSpPr>
                <a:stCxn id="24" idx="0"/>
              </p:cNvCxnSpPr>
              <p:nvPr/>
            </p:nvCxnSpPr>
            <p:spPr>
              <a:xfrm flipH="1" flipV="1">
                <a:off x="7147145" y="3917709"/>
                <a:ext cx="1" cy="89884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cxnSp>
          <p:nvCxnSpPr>
            <p:cNvPr id="27" name="Straight Arrow Connector 26">
              <a:extLst>
                <a:ext uri="{FF2B5EF4-FFF2-40B4-BE49-F238E27FC236}">
                  <a16:creationId xmlns:a16="http://schemas.microsoft.com/office/drawing/2014/main" id="{5D6A3197-4EDA-4F27-A39D-6DD4BE32FEF3}"/>
                </a:ext>
              </a:extLst>
            </p:cNvPr>
            <p:cNvCxnSpPr/>
            <p:nvPr/>
          </p:nvCxnSpPr>
          <p:spPr>
            <a:xfrm flipH="1">
              <a:off x="5427608" y="4409843"/>
              <a:ext cx="1355947" cy="19455"/>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8" name="Text Box 5">
              <a:extLst>
                <a:ext uri="{FF2B5EF4-FFF2-40B4-BE49-F238E27FC236}">
                  <a16:creationId xmlns:a16="http://schemas.microsoft.com/office/drawing/2014/main" id="{60D09971-BFFE-4D14-AAFC-34CF5107CBB9}"/>
                </a:ext>
              </a:extLst>
            </p:cNvPr>
            <p:cNvSpPr txBox="1">
              <a:spLocks noChangeArrowheads="1"/>
            </p:cNvSpPr>
            <p:nvPr/>
          </p:nvSpPr>
          <p:spPr bwMode="auto">
            <a:xfrm>
              <a:off x="5035864" y="3937768"/>
              <a:ext cx="1033329" cy="330543"/>
            </a:xfrm>
            <a:prstGeom prst="rect">
              <a:avLst/>
            </a:prstGeom>
            <a:solidFill>
              <a:srgbClr val="F8FEA8"/>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Projection</a:t>
              </a:r>
            </a:p>
          </p:txBody>
        </p:sp>
        <p:sp>
          <p:nvSpPr>
            <p:cNvPr id="29" name="Text Box 5">
              <a:extLst>
                <a:ext uri="{FF2B5EF4-FFF2-40B4-BE49-F238E27FC236}">
                  <a16:creationId xmlns:a16="http://schemas.microsoft.com/office/drawing/2014/main" id="{4CB298D2-213E-4EBE-91EF-1EF786023E6C}"/>
                </a:ext>
              </a:extLst>
            </p:cNvPr>
            <p:cNvSpPr txBox="1">
              <a:spLocks noChangeArrowheads="1"/>
            </p:cNvSpPr>
            <p:nvPr/>
          </p:nvSpPr>
          <p:spPr bwMode="auto">
            <a:xfrm>
              <a:off x="6928936" y="3509802"/>
              <a:ext cx="1144275" cy="330543"/>
            </a:xfrm>
            <a:prstGeom prst="rect">
              <a:avLst/>
            </a:prstGeom>
            <a:solidFill>
              <a:srgbClr val="F8FEA8"/>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Illumination</a:t>
              </a:r>
            </a:p>
          </p:txBody>
        </p:sp>
        <p:sp>
          <p:nvSpPr>
            <p:cNvPr id="30" name="Oval 29">
              <a:extLst>
                <a:ext uri="{FF2B5EF4-FFF2-40B4-BE49-F238E27FC236}">
                  <a16:creationId xmlns:a16="http://schemas.microsoft.com/office/drawing/2014/main" id="{D0102FB0-7E80-40A4-8301-FD29C59BA53A}"/>
                </a:ext>
              </a:extLst>
            </p:cNvPr>
            <p:cNvSpPr/>
            <p:nvPr/>
          </p:nvSpPr>
          <p:spPr>
            <a:xfrm>
              <a:off x="6062382" y="3721951"/>
              <a:ext cx="264244" cy="1300714"/>
            </a:xfrm>
            <a:prstGeom prst="ellipse">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2B638571-6FA1-4C23-BF6A-064E3F2B9E16}"/>
                </a:ext>
              </a:extLst>
            </p:cNvPr>
            <p:cNvSpPr/>
            <p:nvPr/>
          </p:nvSpPr>
          <p:spPr>
            <a:xfrm>
              <a:off x="5627704" y="5017527"/>
              <a:ext cx="2390775" cy="149989"/>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2" name="Text Box 5">
              <a:extLst>
                <a:ext uri="{FF2B5EF4-FFF2-40B4-BE49-F238E27FC236}">
                  <a16:creationId xmlns:a16="http://schemas.microsoft.com/office/drawing/2014/main" id="{230B13E2-5F98-4F50-AC27-A756085F1901}"/>
                </a:ext>
              </a:extLst>
            </p:cNvPr>
            <p:cNvSpPr txBox="1">
              <a:spLocks noChangeArrowheads="1"/>
            </p:cNvSpPr>
            <p:nvPr/>
          </p:nvSpPr>
          <p:spPr bwMode="auto">
            <a:xfrm>
              <a:off x="6489932" y="5307280"/>
              <a:ext cx="2022280" cy="330543"/>
            </a:xfrm>
            <a:prstGeom prst="rect">
              <a:avLst/>
            </a:prstGeom>
            <a:solidFill>
              <a:srgbClr val="F8FEA8"/>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DMD Package / board</a:t>
              </a:r>
            </a:p>
          </p:txBody>
        </p:sp>
        <p:sp>
          <p:nvSpPr>
            <p:cNvPr id="33" name="Oval 32">
              <a:extLst>
                <a:ext uri="{FF2B5EF4-FFF2-40B4-BE49-F238E27FC236}">
                  <a16:creationId xmlns:a16="http://schemas.microsoft.com/office/drawing/2014/main" id="{14AA389A-90E7-4363-A757-4D9A3FAD65E6}"/>
                </a:ext>
              </a:extLst>
            </p:cNvPr>
            <p:cNvSpPr/>
            <p:nvPr/>
          </p:nvSpPr>
          <p:spPr>
            <a:xfrm>
              <a:off x="5552528" y="4611752"/>
              <a:ext cx="950174" cy="897011"/>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cxnSp>
          <p:nvCxnSpPr>
            <p:cNvPr id="34" name="Straight Arrow Connector 33">
              <a:extLst>
                <a:ext uri="{FF2B5EF4-FFF2-40B4-BE49-F238E27FC236}">
                  <a16:creationId xmlns:a16="http://schemas.microsoft.com/office/drawing/2014/main" id="{40687E22-333B-4F31-A268-07E74AEFCFFD}"/>
                </a:ext>
              </a:extLst>
            </p:cNvPr>
            <p:cNvCxnSpPr/>
            <p:nvPr/>
          </p:nvCxnSpPr>
          <p:spPr>
            <a:xfrm flipV="1">
              <a:off x="5305935" y="5364663"/>
              <a:ext cx="319687" cy="3829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CF51C3FE-6662-44BD-B102-412BCA7391A4}"/>
                </a:ext>
              </a:extLst>
            </p:cNvPr>
            <p:cNvSpPr txBox="1"/>
            <p:nvPr/>
          </p:nvSpPr>
          <p:spPr>
            <a:xfrm>
              <a:off x="4664379" y="5813890"/>
              <a:ext cx="4977653" cy="30299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charset="0"/>
                  <a:ea typeface="+mn-ea"/>
                  <a:cs typeface="+mn-cs"/>
                </a:rPr>
                <a:t>Often need to trim 1-2 lenses with RTIR with larger DMD packages</a:t>
              </a:r>
            </a:p>
          </p:txBody>
        </p:sp>
        <p:sp>
          <p:nvSpPr>
            <p:cNvPr id="36" name="TextBox 35">
              <a:extLst>
                <a:ext uri="{FF2B5EF4-FFF2-40B4-BE49-F238E27FC236}">
                  <a16:creationId xmlns:a16="http://schemas.microsoft.com/office/drawing/2014/main" id="{A86585AD-4762-407F-8F5F-84F8A82976AC}"/>
                </a:ext>
              </a:extLst>
            </p:cNvPr>
            <p:cNvSpPr txBox="1"/>
            <p:nvPr/>
          </p:nvSpPr>
          <p:spPr>
            <a:xfrm>
              <a:off x="5603247" y="2493407"/>
              <a:ext cx="1629531" cy="403996"/>
            </a:xfrm>
            <a:prstGeom prst="rect">
              <a:avLst/>
            </a:prstGeom>
            <a:solidFill>
              <a:schemeClr val="accent3">
                <a:lumMod val="20000"/>
                <a:lumOff val="80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RTIR PRISM</a:t>
              </a:r>
            </a:p>
          </p:txBody>
        </p:sp>
        <p:sp>
          <p:nvSpPr>
            <p:cNvPr id="37" name="Text Box 5">
              <a:extLst>
                <a:ext uri="{FF2B5EF4-FFF2-40B4-BE49-F238E27FC236}">
                  <a16:creationId xmlns:a16="http://schemas.microsoft.com/office/drawing/2014/main" id="{D95C1280-23CA-430C-B8C6-90578F491707}"/>
                </a:ext>
              </a:extLst>
            </p:cNvPr>
            <p:cNvSpPr txBox="1">
              <a:spLocks noChangeArrowheads="1"/>
            </p:cNvSpPr>
            <p:nvPr/>
          </p:nvSpPr>
          <p:spPr bwMode="auto">
            <a:xfrm>
              <a:off x="282459" y="4218420"/>
              <a:ext cx="1144275" cy="330543"/>
            </a:xfrm>
            <a:prstGeom prst="rect">
              <a:avLst/>
            </a:prstGeom>
            <a:solidFill>
              <a:srgbClr val="F8FEA8"/>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Illumination</a:t>
              </a:r>
            </a:p>
          </p:txBody>
        </p:sp>
      </p:grpSp>
    </p:spTree>
    <p:extLst>
      <p:ext uri="{BB962C8B-B14F-4D97-AF65-F5344CB8AC3E}">
        <p14:creationId xmlns:p14="http://schemas.microsoft.com/office/powerpoint/2010/main" val="11121850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F3F41EF-A7A5-46BB-8108-6CA98D434EE6}"/>
              </a:ext>
            </a:extLst>
          </p:cNvPr>
          <p:cNvSpPr>
            <a:spLocks noGrp="1"/>
          </p:cNvSpPr>
          <p:nvPr>
            <p:ph type="title"/>
          </p:nvPr>
        </p:nvSpPr>
        <p:spPr/>
        <p:txBody>
          <a:bodyPr/>
          <a:lstStyle/>
          <a:p>
            <a:r>
              <a:rPr lang="en-US" dirty="0"/>
              <a:t>Typical Projection Lens Design Targets</a:t>
            </a:r>
          </a:p>
        </p:txBody>
      </p:sp>
      <p:sp>
        <p:nvSpPr>
          <p:cNvPr id="4" name="Slide Number Placeholder 3">
            <a:extLst>
              <a:ext uri="{FF2B5EF4-FFF2-40B4-BE49-F238E27FC236}">
                <a16:creationId xmlns:a16="http://schemas.microsoft.com/office/drawing/2014/main" id="{44329F56-7751-44FF-8F53-4355184E8A44}"/>
              </a:ext>
            </a:extLst>
          </p:cNvPr>
          <p:cNvSpPr>
            <a:spLocks noGrp="1"/>
          </p:cNvSpPr>
          <p:nvPr>
            <p:ph type="sldNum" sz="quarter" idx="10"/>
          </p:nvPr>
        </p:nvSpPr>
        <p:spPr/>
        <p:txBody>
          <a:bodyPr/>
          <a:lstStyle/>
          <a:p>
            <a:pPr>
              <a:defRPr/>
            </a:pPr>
            <a:fld id="{03BA23CF-AA30-4A18-B744-605C3E9DBF07}" type="slidenum">
              <a:rPr lang="en-US" smtClean="0"/>
              <a:pPr>
                <a:defRPr/>
              </a:pPr>
              <a:t>68</a:t>
            </a:fld>
            <a:endParaRPr lang="en-US"/>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689FFFD7-E7EB-400A-AE0D-A747FCF2EBE1}"/>
                  </a:ext>
                </a:extLst>
              </p:cNvPr>
              <p:cNvSpPr>
                <a:spLocks noGrp="1"/>
              </p:cNvSpPr>
              <p:nvPr>
                <p:ph idx="4294967295"/>
              </p:nvPr>
            </p:nvSpPr>
            <p:spPr>
              <a:xfrm>
                <a:off x="231775" y="732805"/>
                <a:ext cx="8467725" cy="3709987"/>
              </a:xfrm>
            </p:spPr>
            <p:txBody>
              <a:bodyPr/>
              <a:lstStyle/>
              <a:p>
                <a:r>
                  <a:rPr lang="en-US" sz="1200" dirty="0"/>
                  <a:t>Field Size: At minimum the field is the DMD size + image offset / lens shift (if any)</a:t>
                </a:r>
              </a:p>
              <a:p>
                <a:r>
                  <a:rPr lang="en-US" sz="1200" dirty="0"/>
                  <a:t>F/#: Matched to the Illumination (for contrast optimization) or higher if aperture is adjustable</a:t>
                </a:r>
              </a:p>
              <a:p>
                <a:r>
                  <a:rPr lang="en-US" sz="1200" dirty="0"/>
                  <a:t>MTF:</a:t>
                </a:r>
              </a:p>
              <a:p>
                <a:pPr lvl="1"/>
                <a:r>
                  <a:rPr lang="en-US" sz="1100" dirty="0"/>
                  <a:t>As designed: Polychromatic (All wavelengths): ≥50% at Nyquist Frequency </a:t>
                </a:r>
                <a14:m>
                  <m:oMath xmlns:m="http://schemas.openxmlformats.org/officeDocument/2006/math">
                    <m:d>
                      <m:dPr>
                        <m:ctrlPr>
                          <a:rPr lang="en-US" sz="1100" b="0" i="1" smtClean="0">
                            <a:latin typeface="Cambria Math" panose="02040503050406030204" pitchFamily="18" charset="0"/>
                          </a:rPr>
                        </m:ctrlPr>
                      </m:dPr>
                      <m:e>
                        <m:f>
                          <m:fPr>
                            <m:ctrlPr>
                              <a:rPr lang="en-US" sz="1100" i="1">
                                <a:latin typeface="Cambria Math" panose="02040503050406030204" pitchFamily="18" charset="0"/>
                              </a:rPr>
                            </m:ctrlPr>
                          </m:fPr>
                          <m:num>
                            <m:r>
                              <a:rPr lang="en-US" sz="1100" i="1">
                                <a:latin typeface="Cambria Math" panose="02040503050406030204" pitchFamily="18" charset="0"/>
                              </a:rPr>
                              <m:t>1</m:t>
                            </m:r>
                          </m:num>
                          <m:den>
                            <m:r>
                              <a:rPr lang="en-US" sz="1100" i="1">
                                <a:latin typeface="Cambria Math" panose="02040503050406030204" pitchFamily="18" charset="0"/>
                              </a:rPr>
                              <m:t>2∗</m:t>
                            </m:r>
                            <m:r>
                              <a:rPr lang="en-US" sz="1100" i="1">
                                <a:latin typeface="Cambria Math" panose="02040503050406030204" pitchFamily="18" charset="0"/>
                              </a:rPr>
                              <m:t>𝑝𝑖𝑥𝑒𝑙</m:t>
                            </m:r>
                            <m:r>
                              <a:rPr lang="en-US" sz="1100" i="1">
                                <a:latin typeface="Cambria Math" panose="02040503050406030204" pitchFamily="18" charset="0"/>
                              </a:rPr>
                              <m:t> </m:t>
                            </m:r>
                            <m:r>
                              <a:rPr lang="en-US" sz="1100" i="1">
                                <a:latin typeface="Cambria Math" panose="02040503050406030204" pitchFamily="18" charset="0"/>
                              </a:rPr>
                              <m:t>𝑠𝑖𝑧𝑒</m:t>
                            </m:r>
                          </m:den>
                        </m:f>
                      </m:e>
                    </m:d>
                  </m:oMath>
                </a14:m>
                <a:endParaRPr lang="en-US" sz="1100" dirty="0"/>
              </a:p>
              <a:p>
                <a:pPr lvl="1"/>
                <a:r>
                  <a:rPr lang="en-US" sz="1100" dirty="0"/>
                  <a:t>Nyquist Frequencies:</a:t>
                </a:r>
              </a:p>
              <a:p>
                <a:pPr lvl="2"/>
                <a:r>
                  <a:rPr lang="en-US" sz="1100" dirty="0"/>
                  <a:t>10.8µm pixel: 46 line pairs/mm</a:t>
                </a:r>
              </a:p>
              <a:p>
                <a:pPr lvl="2"/>
                <a:r>
                  <a:rPr lang="en-US" sz="1100" dirty="0"/>
                  <a:t>9.0µm pixel: 56 line pairs/mm</a:t>
                </a:r>
              </a:p>
              <a:p>
                <a:pPr lvl="2"/>
                <a:r>
                  <a:rPr lang="en-US" sz="1100" dirty="0"/>
                  <a:t>7.6µm pixel: 66 line pairs/mm</a:t>
                </a:r>
              </a:p>
              <a:p>
                <a:pPr lvl="2"/>
                <a:r>
                  <a:rPr lang="en-US" sz="1100" dirty="0"/>
                  <a:t>5.4µm pixel: 93 line pairs/mm</a:t>
                </a:r>
              </a:p>
              <a:p>
                <a:r>
                  <a:rPr lang="en-US" sz="1200" dirty="0"/>
                  <a:t>Distortion: ≤1% (goal) &lt;1.5% (acceptable). Other applications may allow more relaxed distortion.</a:t>
                </a:r>
              </a:p>
              <a:p>
                <a:pPr lvl="1"/>
                <a:r>
                  <a:rPr lang="en-US" sz="1100" dirty="0"/>
                  <a:t>TV Distortion: ≤1%</a:t>
                </a:r>
              </a:p>
              <a:p>
                <a:r>
                  <a:rPr lang="en-US" sz="1200" dirty="0"/>
                  <a:t>Lateral Color: Between any two wavelengths target of ≤ ±0.5pixel and max of 0.75pixel at corners of field </a:t>
                </a:r>
              </a:p>
              <a:p>
                <a:r>
                  <a:rPr lang="en-US" sz="1200" dirty="0"/>
                  <a:t>Telecentric vs. Non-Telecentric</a:t>
                </a:r>
              </a:p>
              <a:p>
                <a:pPr lvl="1"/>
                <a:r>
                  <a:rPr lang="en-US" sz="1100" dirty="0"/>
                  <a:t>Telecentric: Chief rays variation ≤0.5° preferred, ≤1.0° acceptable – this creates larger pupil and may introduce flat state light</a:t>
                </a:r>
              </a:p>
              <a:p>
                <a:pPr lvl="1"/>
                <a:r>
                  <a:rPr lang="en-US" sz="1100" dirty="0"/>
                  <a:t>Non-Telecentric: pupil position must be matched to illumination otherwise system may experience contrast issues or light loss</a:t>
                </a:r>
              </a:p>
              <a:p>
                <a:r>
                  <a:rPr lang="en-US" sz="1200" dirty="0"/>
                  <a:t>Back focal/working distance: Must account for prism thickness and material (if applicable) as well as DMD window</a:t>
                </a:r>
              </a:p>
              <a:p>
                <a:pPr lvl="1"/>
                <a:r>
                  <a:rPr lang="en-US" sz="1000" dirty="0"/>
                  <a:t>Add XPR glass plate if applicable</a:t>
                </a:r>
              </a:p>
            </p:txBody>
          </p:sp>
        </mc:Choice>
        <mc:Fallback xmlns="">
          <p:sp>
            <p:nvSpPr>
              <p:cNvPr id="6" name="Content Placeholder 5">
                <a:extLst>
                  <a:ext uri="{FF2B5EF4-FFF2-40B4-BE49-F238E27FC236}">
                    <a16:creationId xmlns:a16="http://schemas.microsoft.com/office/drawing/2014/main" id="{689FFFD7-E7EB-400A-AE0D-A747FCF2EBE1}"/>
                  </a:ext>
                </a:extLst>
              </p:cNvPr>
              <p:cNvSpPr>
                <a:spLocks noGrp="1" noRot="1" noChangeAspect="1" noMove="1" noResize="1" noEditPoints="1" noAdjustHandles="1" noChangeArrowheads="1" noChangeShapeType="1" noTextEdit="1"/>
              </p:cNvSpPr>
              <p:nvPr>
                <p:ph idx="4294967295"/>
              </p:nvPr>
            </p:nvSpPr>
            <p:spPr>
              <a:xfrm>
                <a:off x="231775" y="732805"/>
                <a:ext cx="8467725" cy="3709987"/>
              </a:xfrm>
              <a:blipFill>
                <a:blip r:embed="rId2"/>
                <a:stretch>
                  <a:fillRect l="-144" t="-493" b="-7718"/>
                </a:stretch>
              </a:blipFill>
            </p:spPr>
            <p:txBody>
              <a:bodyPr/>
              <a:lstStyle/>
              <a:p>
                <a:r>
                  <a:rPr lang="en-US">
                    <a:noFill/>
                  </a:rPr>
                  <a:t> </a:t>
                </a:r>
              </a:p>
            </p:txBody>
          </p:sp>
        </mc:Fallback>
      </mc:AlternateContent>
      <p:pic>
        <p:nvPicPr>
          <p:cNvPr id="35" name="Picture 2" descr="File:Barrel distortion.svg">
            <a:extLst>
              <a:ext uri="{FF2B5EF4-FFF2-40B4-BE49-F238E27FC236}">
                <a16:creationId xmlns:a16="http://schemas.microsoft.com/office/drawing/2014/main" id="{B064210E-2167-4BC2-9769-7544D5213C1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9693" y="1020473"/>
            <a:ext cx="690282" cy="690282"/>
          </a:xfrm>
          <a:prstGeom prst="rect">
            <a:avLst/>
          </a:prstGeom>
          <a:noFill/>
        </p:spPr>
      </p:pic>
      <p:pic>
        <p:nvPicPr>
          <p:cNvPr id="36" name="Picture 35" descr="File:Pincushion distortion.svg">
            <a:extLst>
              <a:ext uri="{FF2B5EF4-FFF2-40B4-BE49-F238E27FC236}">
                <a16:creationId xmlns:a16="http://schemas.microsoft.com/office/drawing/2014/main" id="{095837E3-06A1-4CD9-B19D-4BBD07254F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0146" y="1027366"/>
            <a:ext cx="690283" cy="690283"/>
          </a:xfrm>
          <a:prstGeom prst="rect">
            <a:avLst/>
          </a:prstGeom>
          <a:noFill/>
        </p:spPr>
      </p:pic>
      <p:pic>
        <p:nvPicPr>
          <p:cNvPr id="37" name="Picture 6">
            <a:extLst>
              <a:ext uri="{FF2B5EF4-FFF2-40B4-BE49-F238E27FC236}">
                <a16:creationId xmlns:a16="http://schemas.microsoft.com/office/drawing/2014/main" id="{622A97AF-87E6-4331-A26F-1B226670D13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8039301" y="2472066"/>
            <a:ext cx="771321" cy="664341"/>
          </a:xfrm>
          <a:prstGeom prst="rect">
            <a:avLst/>
          </a:prstGeom>
          <a:noFill/>
          <a:ln w="9525">
            <a:noFill/>
            <a:miter lim="800000"/>
            <a:headEnd/>
            <a:tailEnd/>
          </a:ln>
          <a:effectLst/>
        </p:spPr>
      </p:pic>
      <p:sp>
        <p:nvSpPr>
          <p:cNvPr id="38" name="TextBox 37">
            <a:extLst>
              <a:ext uri="{FF2B5EF4-FFF2-40B4-BE49-F238E27FC236}">
                <a16:creationId xmlns:a16="http://schemas.microsoft.com/office/drawing/2014/main" id="{750C4B49-CA14-4124-81A9-28F6B14DBE1F}"/>
              </a:ext>
            </a:extLst>
          </p:cNvPr>
          <p:cNvSpPr txBox="1"/>
          <p:nvPr/>
        </p:nvSpPr>
        <p:spPr>
          <a:xfrm>
            <a:off x="7911038" y="3204810"/>
            <a:ext cx="1027845" cy="276999"/>
          </a:xfrm>
          <a:prstGeom prst="rect">
            <a:avLst/>
          </a:prstGeom>
          <a:noFill/>
        </p:spPr>
        <p:txBody>
          <a:bodyPr wrap="none" rtlCol="0">
            <a:spAutoFit/>
          </a:bodyPr>
          <a:lstStyle/>
          <a:p>
            <a:r>
              <a:rPr lang="en-US" sz="1200" dirty="0">
                <a:solidFill>
                  <a:schemeClr val="tx1"/>
                </a:solidFill>
              </a:rPr>
              <a:t>Lateral color</a:t>
            </a:r>
          </a:p>
        </p:txBody>
      </p:sp>
      <p:sp>
        <p:nvSpPr>
          <p:cNvPr id="39" name="TextBox 38">
            <a:extLst>
              <a:ext uri="{FF2B5EF4-FFF2-40B4-BE49-F238E27FC236}">
                <a16:creationId xmlns:a16="http://schemas.microsoft.com/office/drawing/2014/main" id="{E4F54CD1-C851-4B26-863C-65B5E502CAB6}"/>
              </a:ext>
            </a:extLst>
          </p:cNvPr>
          <p:cNvSpPr txBox="1"/>
          <p:nvPr/>
        </p:nvSpPr>
        <p:spPr>
          <a:xfrm>
            <a:off x="7361537" y="1730095"/>
            <a:ext cx="1276311" cy="276999"/>
          </a:xfrm>
          <a:prstGeom prst="rect">
            <a:avLst/>
          </a:prstGeom>
          <a:noFill/>
        </p:spPr>
        <p:txBody>
          <a:bodyPr wrap="none" rtlCol="0">
            <a:spAutoFit/>
          </a:bodyPr>
          <a:lstStyle/>
          <a:p>
            <a:r>
              <a:rPr lang="en-US" sz="1200" dirty="0">
                <a:solidFill>
                  <a:schemeClr val="tx1"/>
                </a:solidFill>
              </a:rPr>
              <a:t>Image distortion</a:t>
            </a:r>
          </a:p>
        </p:txBody>
      </p:sp>
    </p:spTree>
    <p:extLst>
      <p:ext uri="{BB962C8B-B14F-4D97-AF65-F5344CB8AC3E}">
        <p14:creationId xmlns:p14="http://schemas.microsoft.com/office/powerpoint/2010/main" val="38513462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Throw ratio</a:t>
            </a:r>
          </a:p>
        </p:txBody>
      </p:sp>
      <p:sp>
        <p:nvSpPr>
          <p:cNvPr id="19" name="Slide Number Placeholder 18">
            <a:extLst>
              <a:ext uri="{FF2B5EF4-FFF2-40B4-BE49-F238E27FC236}">
                <a16:creationId xmlns:a16="http://schemas.microsoft.com/office/drawing/2014/main" id="{DB8D413D-1FA4-4072-8407-4F9D48038B5F}"/>
              </a:ext>
            </a:extLst>
          </p:cNvPr>
          <p:cNvSpPr>
            <a:spLocks noGrp="1"/>
          </p:cNvSpPr>
          <p:nvPr>
            <p:ph type="sldNum" sz="quarter" idx="10"/>
          </p:nvPr>
        </p:nvSpPr>
        <p:spPr/>
        <p:txBody>
          <a:bodyPr/>
          <a:lstStyle/>
          <a:p>
            <a:fld id="{7AE1B352-5E67-4968-8D10-DF3EF5CB8256}" type="slidenum">
              <a:rPr lang="en-US" smtClean="0"/>
              <a:t>69</a:t>
            </a:fld>
            <a:endParaRPr lang="en-US"/>
          </a:p>
        </p:txBody>
      </p:sp>
      <p:sp>
        <p:nvSpPr>
          <p:cNvPr id="3" name="Content Placeholder 2"/>
          <p:cNvSpPr>
            <a:spLocks noGrp="1"/>
          </p:cNvSpPr>
          <p:nvPr>
            <p:ph idx="4294967295"/>
          </p:nvPr>
        </p:nvSpPr>
        <p:spPr>
          <a:xfrm>
            <a:off x="115673" y="785813"/>
            <a:ext cx="7286625" cy="3709987"/>
          </a:xfrm>
        </p:spPr>
        <p:txBody>
          <a:bodyPr/>
          <a:lstStyle/>
          <a:p>
            <a:r>
              <a:rPr lang="en-US" dirty="0"/>
              <a:t>Throw ratio quantifies the size of an image created when a projector is placed a given distance from the screen.</a:t>
            </a:r>
          </a:p>
          <a:p>
            <a:r>
              <a:rPr lang="en-US" dirty="0"/>
              <a:t>Small throw ratio systems can be placed closer to the screen and still create large images.</a:t>
            </a:r>
          </a:p>
        </p:txBody>
      </p:sp>
      <p:grpSp>
        <p:nvGrpSpPr>
          <p:cNvPr id="4" name="Group 3"/>
          <p:cNvGrpSpPr/>
          <p:nvPr/>
        </p:nvGrpSpPr>
        <p:grpSpPr>
          <a:xfrm>
            <a:off x="4724400" y="1885950"/>
            <a:ext cx="3887520" cy="2667000"/>
            <a:chOff x="533400" y="1108188"/>
            <a:chExt cx="4241418" cy="2909789"/>
          </a:xfrm>
        </p:grpSpPr>
        <p:cxnSp>
          <p:nvCxnSpPr>
            <p:cNvPr id="5" name="Straight Connector 4"/>
            <p:cNvCxnSpPr/>
            <p:nvPr/>
          </p:nvCxnSpPr>
          <p:spPr>
            <a:xfrm flipV="1">
              <a:off x="2178479" y="2290901"/>
              <a:ext cx="2145938" cy="633034"/>
            </a:xfrm>
            <a:prstGeom prst="line">
              <a:avLst/>
            </a:prstGeom>
            <a:noFill/>
            <a:ln w="9525" cap="flat" cmpd="sng" algn="ctr">
              <a:solidFill>
                <a:srgbClr val="4F81BD">
                  <a:shade val="95000"/>
                  <a:satMod val="105000"/>
                </a:srgbClr>
              </a:solidFill>
              <a:prstDash val="solid"/>
            </a:ln>
            <a:effectLst/>
          </p:spPr>
        </p:cxnSp>
        <p:sp>
          <p:nvSpPr>
            <p:cNvPr id="6" name="Cube 5"/>
            <p:cNvSpPr/>
            <p:nvPr/>
          </p:nvSpPr>
          <p:spPr>
            <a:xfrm flipH="1">
              <a:off x="3785488" y="1746673"/>
              <a:ext cx="989330" cy="2271304"/>
            </a:xfrm>
            <a:prstGeom prst="cube">
              <a:avLst>
                <a:gd name="adj" fmla="val 86403"/>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a:ea typeface="+mn-ea"/>
                <a:cs typeface="+mn-cs"/>
              </a:endParaRPr>
            </a:p>
          </p:txBody>
        </p:sp>
        <p:cxnSp>
          <p:nvCxnSpPr>
            <p:cNvPr id="7" name="Straight Connector 6"/>
            <p:cNvCxnSpPr/>
            <p:nvPr/>
          </p:nvCxnSpPr>
          <p:spPr>
            <a:xfrm flipV="1">
              <a:off x="4774818" y="2094898"/>
              <a:ext cx="0" cy="340783"/>
            </a:xfrm>
            <a:prstGeom prst="line">
              <a:avLst/>
            </a:prstGeom>
            <a:noFill/>
            <a:ln w="19050" cap="flat" cmpd="sng" algn="ctr">
              <a:solidFill>
                <a:schemeClr val="tx1"/>
              </a:solidFill>
              <a:prstDash val="solid"/>
            </a:ln>
            <a:effectLst/>
          </p:spPr>
        </p:cxnSp>
        <p:cxnSp>
          <p:nvCxnSpPr>
            <p:cNvPr id="8" name="Straight Connector 7"/>
            <p:cNvCxnSpPr/>
            <p:nvPr/>
          </p:nvCxnSpPr>
          <p:spPr>
            <a:xfrm flipV="1">
              <a:off x="1887124" y="1276351"/>
              <a:ext cx="0" cy="340782"/>
            </a:xfrm>
            <a:prstGeom prst="line">
              <a:avLst/>
            </a:prstGeom>
            <a:noFill/>
            <a:ln w="19050" cap="flat" cmpd="sng" algn="ctr">
              <a:solidFill>
                <a:schemeClr val="tx1"/>
              </a:solidFill>
              <a:prstDash val="solid"/>
            </a:ln>
            <a:effectLst/>
          </p:spPr>
        </p:cxnSp>
        <p:cxnSp>
          <p:nvCxnSpPr>
            <p:cNvPr id="9" name="Straight Arrow Connector 8"/>
            <p:cNvCxnSpPr/>
            <p:nvPr/>
          </p:nvCxnSpPr>
          <p:spPr>
            <a:xfrm flipH="1">
              <a:off x="1887125" y="1446742"/>
              <a:ext cx="2044795" cy="0"/>
            </a:xfrm>
            <a:prstGeom prst="straightConnector1">
              <a:avLst/>
            </a:prstGeom>
            <a:noFill/>
            <a:ln w="19050" cap="flat" cmpd="sng" algn="ctr">
              <a:solidFill>
                <a:schemeClr val="tx1"/>
              </a:solidFill>
              <a:prstDash val="solid"/>
              <a:headEnd type="triangle"/>
              <a:tailEnd type="triangle"/>
            </a:ln>
            <a:effectLst/>
          </p:spPr>
        </p:cxnSp>
        <p:sp>
          <p:nvSpPr>
            <p:cNvPr id="10" name="Trapezoid 9"/>
            <p:cNvSpPr/>
            <p:nvPr/>
          </p:nvSpPr>
          <p:spPr>
            <a:xfrm rot="16200000">
              <a:off x="2328959" y="1723598"/>
              <a:ext cx="1448530" cy="2379268"/>
            </a:xfrm>
            <a:prstGeom prst="trapezoid">
              <a:avLst>
                <a:gd name="adj" fmla="val 42999"/>
              </a:avLst>
            </a:prstGeom>
            <a:gradFill flip="none" rotWithShape="1">
              <a:gsLst>
                <a:gs pos="0">
                  <a:schemeClr val="accent3">
                    <a:lumMod val="20000"/>
                    <a:lumOff val="80000"/>
                    <a:shade val="30000"/>
                    <a:satMod val="115000"/>
                  </a:schemeClr>
                </a:gs>
                <a:gs pos="50000">
                  <a:schemeClr val="accent3">
                    <a:lumMod val="20000"/>
                    <a:lumOff val="80000"/>
                    <a:shade val="67500"/>
                    <a:satMod val="115000"/>
                  </a:schemeClr>
                </a:gs>
                <a:gs pos="100000">
                  <a:schemeClr val="accent3">
                    <a:lumMod val="20000"/>
                    <a:lumOff val="80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Can 10"/>
            <p:cNvSpPr/>
            <p:nvPr/>
          </p:nvSpPr>
          <p:spPr>
            <a:xfrm rot="5400000" flipV="1">
              <a:off x="1616501" y="2787294"/>
              <a:ext cx="229831" cy="296174"/>
            </a:xfrm>
            <a:prstGeom prst="can">
              <a:avLst>
                <a:gd name="adj" fmla="val 36940"/>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a:ea typeface="+mn-ea"/>
                <a:cs typeface="+mn-cs"/>
              </a:endParaRPr>
            </a:p>
          </p:txBody>
        </p:sp>
        <p:sp>
          <p:nvSpPr>
            <p:cNvPr id="12" name="Cube 11"/>
            <p:cNvSpPr/>
            <p:nvPr/>
          </p:nvSpPr>
          <p:spPr>
            <a:xfrm flipH="1">
              <a:off x="533400" y="2773241"/>
              <a:ext cx="1184377" cy="324279"/>
            </a:xfrm>
            <a:prstGeom prst="cube">
              <a:avLst>
                <a:gd name="adj" fmla="val 37040"/>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a:ea typeface="+mn-ea"/>
                <a:cs typeface="+mn-cs"/>
              </a:endParaRPr>
            </a:p>
          </p:txBody>
        </p:sp>
        <p:cxnSp>
          <p:nvCxnSpPr>
            <p:cNvPr id="13" name="Straight Connector 12"/>
            <p:cNvCxnSpPr/>
            <p:nvPr/>
          </p:nvCxnSpPr>
          <p:spPr>
            <a:xfrm flipV="1">
              <a:off x="3931920" y="1276350"/>
              <a:ext cx="0" cy="340783"/>
            </a:xfrm>
            <a:prstGeom prst="line">
              <a:avLst/>
            </a:prstGeom>
            <a:noFill/>
            <a:ln w="19050" cap="flat" cmpd="sng" algn="ctr">
              <a:solidFill>
                <a:schemeClr val="tx1"/>
              </a:solidFill>
              <a:prstDash val="solid"/>
            </a:ln>
            <a:effectLst/>
          </p:spPr>
        </p:cxnSp>
        <p:cxnSp>
          <p:nvCxnSpPr>
            <p:cNvPr id="14" name="Straight Arrow Connector 13"/>
            <p:cNvCxnSpPr/>
            <p:nvPr/>
          </p:nvCxnSpPr>
          <p:spPr>
            <a:xfrm flipH="1" flipV="1">
              <a:off x="3931921" y="1446742"/>
              <a:ext cx="842897" cy="844159"/>
            </a:xfrm>
            <a:prstGeom prst="straightConnector1">
              <a:avLst/>
            </a:prstGeom>
            <a:noFill/>
            <a:ln w="19050" cap="flat" cmpd="sng" algn="ctr">
              <a:solidFill>
                <a:schemeClr val="tx1"/>
              </a:solidFill>
              <a:prstDash val="solid"/>
              <a:headEnd type="triangle"/>
              <a:tailEnd type="triangle"/>
            </a:ln>
            <a:effectLst/>
          </p:spPr>
        </p:cxnSp>
        <p:sp>
          <p:nvSpPr>
            <p:cNvPr id="15" name="TextBox 14"/>
            <p:cNvSpPr txBox="1"/>
            <p:nvPr/>
          </p:nvSpPr>
          <p:spPr>
            <a:xfrm>
              <a:off x="2557916" y="1108188"/>
              <a:ext cx="70321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D</a:t>
              </a:r>
            </a:p>
          </p:txBody>
        </p:sp>
        <p:sp>
          <p:nvSpPr>
            <p:cNvPr id="16" name="TextBox 15"/>
            <p:cNvSpPr txBox="1"/>
            <p:nvPr/>
          </p:nvSpPr>
          <p:spPr>
            <a:xfrm>
              <a:off x="4069314" y="1530267"/>
              <a:ext cx="70321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W</a:t>
              </a:r>
            </a:p>
          </p:txBody>
        </p:sp>
      </p:grpSp>
      <mc:AlternateContent xmlns:mc="http://schemas.openxmlformats.org/markup-compatibility/2006" xmlns:a14="http://schemas.microsoft.com/office/drawing/2010/main">
        <mc:Choice Requires="a14">
          <p:sp>
            <p:nvSpPr>
              <p:cNvPr id="17" name="TextBox 16"/>
              <p:cNvSpPr txBox="1"/>
              <p:nvPr/>
            </p:nvSpPr>
            <p:spPr>
              <a:xfrm>
                <a:off x="457200" y="2482409"/>
                <a:ext cx="5105400" cy="6036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1200" cap="none" spc="0" normalizeH="0" baseline="0" noProof="0" smtClean="0">
                          <a:ln>
                            <a:noFill/>
                          </a:ln>
                          <a:solidFill>
                            <a:srgbClr val="000000"/>
                          </a:solidFill>
                          <a:effectLst/>
                          <a:uLnTx/>
                          <a:uFillTx/>
                          <a:latin typeface="Cambria Math"/>
                          <a:ea typeface="+mn-ea"/>
                          <a:cs typeface="+mn-cs"/>
                        </a:rPr>
                        <m:t>𝑇h𝑟𝑜𝑤</m:t>
                      </m:r>
                      <m:r>
                        <a:rPr kumimoji="0" lang="en-US" sz="1600" b="0" i="1" u="none" strike="noStrike" kern="1200" cap="none" spc="0" normalizeH="0" baseline="0" noProof="0" smtClean="0">
                          <a:ln>
                            <a:noFill/>
                          </a:ln>
                          <a:solidFill>
                            <a:srgbClr val="000000"/>
                          </a:solidFill>
                          <a:effectLst/>
                          <a:uLnTx/>
                          <a:uFillTx/>
                          <a:latin typeface="Cambria Math"/>
                          <a:ea typeface="+mn-ea"/>
                          <a:cs typeface="+mn-cs"/>
                        </a:rPr>
                        <m:t> </m:t>
                      </m:r>
                      <m:r>
                        <a:rPr kumimoji="0" lang="en-US" sz="1600" b="0" i="1" u="none" strike="noStrike" kern="1200" cap="none" spc="0" normalizeH="0" baseline="0" noProof="0" smtClean="0">
                          <a:ln>
                            <a:noFill/>
                          </a:ln>
                          <a:solidFill>
                            <a:srgbClr val="000000"/>
                          </a:solidFill>
                          <a:effectLst/>
                          <a:uLnTx/>
                          <a:uFillTx/>
                          <a:latin typeface="Cambria Math"/>
                          <a:ea typeface="+mn-ea"/>
                          <a:cs typeface="+mn-cs"/>
                        </a:rPr>
                        <m:t>𝑟𝑎𝑡𝑖𝑜</m:t>
                      </m:r>
                      <m:r>
                        <a:rPr kumimoji="0" lang="en-US" sz="1600" b="0" i="1" u="none" strike="noStrike" kern="1200" cap="none" spc="0" normalizeH="0" baseline="0" noProof="0" smtClean="0">
                          <a:ln>
                            <a:noFill/>
                          </a:ln>
                          <a:solidFill>
                            <a:srgbClr val="000000"/>
                          </a:solidFill>
                          <a:effectLst/>
                          <a:uLnTx/>
                          <a:uFillTx/>
                          <a:latin typeface="Cambria Math"/>
                          <a:ea typeface="+mn-ea"/>
                          <a:cs typeface="+mn-cs"/>
                        </a:rPr>
                        <m:t>= </m:t>
                      </m:r>
                      <m:f>
                        <m:fPr>
                          <m:ctrlP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m:rPr>
                              <m:nor/>
                            </m:rPr>
                            <a:rPr kumimoji="0" lang="en-US" sz="1600" b="0" i="0" u="none" strike="noStrike" kern="1200" cap="none" spc="0" normalizeH="0" baseline="0" noProof="0" smtClean="0">
                              <a:ln>
                                <a:noFill/>
                              </a:ln>
                              <a:solidFill>
                                <a:srgbClr val="000000"/>
                              </a:solidFill>
                              <a:effectLst/>
                              <a:uLnTx/>
                              <a:uFillTx/>
                              <a:latin typeface="Cambria Math"/>
                              <a:ea typeface="+mn-ea"/>
                              <a:cs typeface="+mn-cs"/>
                            </a:rPr>
                            <m:t>D</m:t>
                          </m:r>
                        </m:num>
                        <m:den>
                          <m:r>
                            <m:rPr>
                              <m:nor/>
                            </m:rPr>
                            <a:rPr kumimoji="0" lang="en-US" sz="1600" b="0" i="0" u="none" strike="noStrike" kern="1200" cap="none" spc="0" normalizeH="0" baseline="0" noProof="0" smtClean="0">
                              <a:ln>
                                <a:noFill/>
                              </a:ln>
                              <a:solidFill>
                                <a:srgbClr val="000000"/>
                              </a:solidFill>
                              <a:effectLst/>
                              <a:uLnTx/>
                              <a:uFillTx/>
                              <a:latin typeface="Cambria Math"/>
                              <a:ea typeface="+mn-ea"/>
                              <a:cs typeface="+mn-cs"/>
                            </a:rPr>
                            <m:t>W</m:t>
                          </m:r>
                        </m:den>
                      </m:f>
                      <m:r>
                        <a:rPr kumimoji="0" lang="en-US" sz="1600" b="0" i="1" u="none" strike="noStrike" kern="1200" cap="none" spc="0" normalizeH="0" baseline="0" noProof="0" smtClean="0">
                          <a:ln>
                            <a:noFill/>
                          </a:ln>
                          <a:solidFill>
                            <a:srgbClr val="000000"/>
                          </a:solidFill>
                          <a:effectLst/>
                          <a:uLnTx/>
                          <a:uFillTx/>
                          <a:latin typeface="Cambria Math"/>
                          <a:ea typeface="+mn-ea"/>
                          <a:cs typeface="+mn-cs"/>
                        </a:rPr>
                        <m:t>=</m:t>
                      </m:r>
                      <m:f>
                        <m:fPr>
                          <m:ctrlP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0" lang="en-US" sz="1600" b="0" i="1" u="none" strike="noStrike" kern="1200" cap="none" spc="0" normalizeH="0" baseline="0" noProof="0" smtClean="0">
                              <a:ln>
                                <a:noFill/>
                              </a:ln>
                              <a:solidFill>
                                <a:srgbClr val="000000"/>
                              </a:solidFill>
                              <a:effectLst/>
                              <a:uLnTx/>
                              <a:uFillTx/>
                              <a:latin typeface="Cambria Math"/>
                              <a:ea typeface="+mn-ea"/>
                              <a:cs typeface="+mn-cs"/>
                            </a:rPr>
                            <m:t>𝑑𝑖𝑠𝑡𝑎𝑛𝑐𝑒</m:t>
                          </m:r>
                          <m:r>
                            <a:rPr kumimoji="0" lang="en-US" sz="1600" b="0" i="1" u="none" strike="noStrike" kern="1200" cap="none" spc="0" normalizeH="0" baseline="0" noProof="0" smtClean="0">
                              <a:ln>
                                <a:noFill/>
                              </a:ln>
                              <a:solidFill>
                                <a:srgbClr val="000000"/>
                              </a:solidFill>
                              <a:effectLst/>
                              <a:uLnTx/>
                              <a:uFillTx/>
                              <a:latin typeface="Cambria Math"/>
                              <a:ea typeface="+mn-ea"/>
                              <a:cs typeface="+mn-cs"/>
                            </a:rPr>
                            <m:t> </m:t>
                          </m:r>
                          <m:r>
                            <a:rPr kumimoji="0" lang="en-US" sz="1600" b="0" i="1" u="none" strike="noStrike" kern="1200" cap="none" spc="0" normalizeH="0" baseline="0" noProof="0" smtClean="0">
                              <a:ln>
                                <a:noFill/>
                              </a:ln>
                              <a:solidFill>
                                <a:srgbClr val="000000"/>
                              </a:solidFill>
                              <a:effectLst/>
                              <a:uLnTx/>
                              <a:uFillTx/>
                              <a:latin typeface="Cambria Math"/>
                              <a:ea typeface="+mn-ea"/>
                              <a:cs typeface="+mn-cs"/>
                            </a:rPr>
                            <m:t>𝑓𝑟𝑜𝑚</m:t>
                          </m:r>
                          <m:r>
                            <a:rPr kumimoji="0" lang="en-US" sz="1600" b="0" i="1" u="none" strike="noStrike" kern="1200" cap="none" spc="0" normalizeH="0" baseline="0" noProof="0" smtClean="0">
                              <a:ln>
                                <a:noFill/>
                              </a:ln>
                              <a:solidFill>
                                <a:srgbClr val="000000"/>
                              </a:solidFill>
                              <a:effectLst/>
                              <a:uLnTx/>
                              <a:uFillTx/>
                              <a:latin typeface="Cambria Math"/>
                              <a:ea typeface="+mn-ea"/>
                              <a:cs typeface="+mn-cs"/>
                            </a:rPr>
                            <m:t> </m:t>
                          </m:r>
                          <m:r>
                            <a:rPr kumimoji="0" lang="en-US" sz="1600" b="0" i="1" u="none" strike="noStrike" kern="1200" cap="none" spc="0" normalizeH="0" baseline="0" noProof="0" smtClean="0">
                              <a:ln>
                                <a:noFill/>
                              </a:ln>
                              <a:solidFill>
                                <a:srgbClr val="000000"/>
                              </a:solidFill>
                              <a:effectLst/>
                              <a:uLnTx/>
                              <a:uFillTx/>
                              <a:latin typeface="Cambria Math"/>
                              <a:ea typeface="+mn-ea"/>
                              <a:cs typeface="+mn-cs"/>
                            </a:rPr>
                            <m:t>𝑙𝑒𝑛𝑠</m:t>
                          </m:r>
                          <m:r>
                            <a:rPr kumimoji="0" lang="en-US" sz="1600" b="0" i="1" u="none" strike="noStrike" kern="1200" cap="none" spc="0" normalizeH="0" baseline="0" noProof="0" smtClean="0">
                              <a:ln>
                                <a:noFill/>
                              </a:ln>
                              <a:solidFill>
                                <a:srgbClr val="000000"/>
                              </a:solidFill>
                              <a:effectLst/>
                              <a:uLnTx/>
                              <a:uFillTx/>
                              <a:latin typeface="Cambria Math"/>
                              <a:ea typeface="+mn-ea"/>
                              <a:cs typeface="+mn-cs"/>
                            </a:rPr>
                            <m:t> </m:t>
                          </m:r>
                          <m:r>
                            <a:rPr kumimoji="0" lang="en-US" sz="1600" b="0" i="1" u="none" strike="noStrike" kern="1200" cap="none" spc="0" normalizeH="0" baseline="0" noProof="0" smtClean="0">
                              <a:ln>
                                <a:noFill/>
                              </a:ln>
                              <a:solidFill>
                                <a:srgbClr val="000000"/>
                              </a:solidFill>
                              <a:effectLst/>
                              <a:uLnTx/>
                              <a:uFillTx/>
                              <a:latin typeface="Cambria Math"/>
                              <a:ea typeface="+mn-ea"/>
                              <a:cs typeface="+mn-cs"/>
                            </a:rPr>
                            <m:t>𝑡𝑜</m:t>
                          </m:r>
                          <m:r>
                            <a:rPr kumimoji="0" lang="en-US" sz="1600" b="0" i="1" u="none" strike="noStrike" kern="1200" cap="none" spc="0" normalizeH="0" baseline="0" noProof="0" smtClean="0">
                              <a:ln>
                                <a:noFill/>
                              </a:ln>
                              <a:solidFill>
                                <a:srgbClr val="000000"/>
                              </a:solidFill>
                              <a:effectLst/>
                              <a:uLnTx/>
                              <a:uFillTx/>
                              <a:latin typeface="Cambria Math"/>
                              <a:ea typeface="+mn-ea"/>
                              <a:cs typeface="+mn-cs"/>
                            </a:rPr>
                            <m:t> </m:t>
                          </m:r>
                          <m:r>
                            <a:rPr kumimoji="0" lang="en-US" sz="1600" b="0" i="1" u="none" strike="noStrike" kern="1200" cap="none" spc="0" normalizeH="0" baseline="0" noProof="0" smtClean="0">
                              <a:ln>
                                <a:noFill/>
                              </a:ln>
                              <a:solidFill>
                                <a:srgbClr val="000000"/>
                              </a:solidFill>
                              <a:effectLst/>
                              <a:uLnTx/>
                              <a:uFillTx/>
                              <a:latin typeface="Cambria Math"/>
                              <a:ea typeface="+mn-ea"/>
                              <a:cs typeface="+mn-cs"/>
                            </a:rPr>
                            <m:t>𝑖𝑚𝑎𝑔𝑒</m:t>
                          </m:r>
                        </m:num>
                        <m:den>
                          <m:r>
                            <a:rPr kumimoji="0" lang="en-US" sz="1600" b="0" i="1" u="none" strike="noStrike" kern="1200" cap="none" spc="0" normalizeH="0" baseline="0" noProof="0" smtClean="0">
                              <a:ln>
                                <a:noFill/>
                              </a:ln>
                              <a:solidFill>
                                <a:srgbClr val="000000"/>
                              </a:solidFill>
                              <a:effectLst/>
                              <a:uLnTx/>
                              <a:uFillTx/>
                              <a:latin typeface="Cambria Math"/>
                              <a:ea typeface="+mn-ea"/>
                              <a:cs typeface="+mn-cs"/>
                            </a:rPr>
                            <m:t>h𝑜𝑟𝑖𝑧𝑜𝑛𝑡𝑎𝑙</m:t>
                          </m:r>
                          <m:r>
                            <a:rPr kumimoji="0" lang="en-US" sz="1600" b="0" i="1" u="none" strike="noStrike" kern="1200" cap="none" spc="0" normalizeH="0" baseline="0" noProof="0" smtClean="0">
                              <a:ln>
                                <a:noFill/>
                              </a:ln>
                              <a:solidFill>
                                <a:srgbClr val="000000"/>
                              </a:solidFill>
                              <a:effectLst/>
                              <a:uLnTx/>
                              <a:uFillTx/>
                              <a:latin typeface="Cambria Math"/>
                              <a:ea typeface="+mn-ea"/>
                              <a:cs typeface="+mn-cs"/>
                            </a:rPr>
                            <m:t> </m:t>
                          </m:r>
                          <m:r>
                            <a:rPr kumimoji="0" lang="en-US" sz="1600" b="0" i="1" u="none" strike="noStrike" kern="1200" cap="none" spc="0" normalizeH="0" baseline="0" noProof="0" smtClean="0">
                              <a:ln>
                                <a:noFill/>
                              </a:ln>
                              <a:solidFill>
                                <a:srgbClr val="000000"/>
                              </a:solidFill>
                              <a:effectLst/>
                              <a:uLnTx/>
                              <a:uFillTx/>
                              <a:latin typeface="Cambria Math"/>
                              <a:ea typeface="+mn-ea"/>
                              <a:cs typeface="+mn-cs"/>
                            </a:rPr>
                            <m:t>𝑤𝑖𝑑𝑡h</m:t>
                          </m:r>
                          <m:r>
                            <a:rPr kumimoji="0" lang="en-US" sz="1600" b="0" i="1" u="none" strike="noStrike" kern="1200" cap="none" spc="0" normalizeH="0" baseline="0" noProof="0" smtClean="0">
                              <a:ln>
                                <a:noFill/>
                              </a:ln>
                              <a:solidFill>
                                <a:srgbClr val="000000"/>
                              </a:solidFill>
                              <a:effectLst/>
                              <a:uLnTx/>
                              <a:uFillTx/>
                              <a:latin typeface="Cambria Math"/>
                              <a:ea typeface="+mn-ea"/>
                              <a:cs typeface="+mn-cs"/>
                            </a:rPr>
                            <m:t> </m:t>
                          </m:r>
                          <m:r>
                            <a:rPr kumimoji="0" lang="en-US" sz="1600" b="0" i="1" u="none" strike="noStrike" kern="1200" cap="none" spc="0" normalizeH="0" baseline="0" noProof="0" smtClean="0">
                              <a:ln>
                                <a:noFill/>
                              </a:ln>
                              <a:solidFill>
                                <a:srgbClr val="000000"/>
                              </a:solidFill>
                              <a:effectLst/>
                              <a:uLnTx/>
                              <a:uFillTx/>
                              <a:latin typeface="Cambria Math"/>
                              <a:ea typeface="+mn-ea"/>
                              <a:cs typeface="+mn-cs"/>
                            </a:rPr>
                            <m:t>𝑜𝑓</m:t>
                          </m:r>
                          <m:r>
                            <a:rPr kumimoji="0" lang="en-US" sz="1600" b="0" i="1" u="none" strike="noStrike" kern="1200" cap="none" spc="0" normalizeH="0" baseline="0" noProof="0" smtClean="0">
                              <a:ln>
                                <a:noFill/>
                              </a:ln>
                              <a:solidFill>
                                <a:srgbClr val="000000"/>
                              </a:solidFill>
                              <a:effectLst/>
                              <a:uLnTx/>
                              <a:uFillTx/>
                              <a:latin typeface="Cambria Math"/>
                              <a:ea typeface="+mn-ea"/>
                              <a:cs typeface="+mn-cs"/>
                            </a:rPr>
                            <m:t> </m:t>
                          </m:r>
                          <m:r>
                            <a:rPr kumimoji="0" lang="en-US" sz="1600" b="0" i="1" u="none" strike="noStrike" kern="1200" cap="none" spc="0" normalizeH="0" baseline="0" noProof="0" smtClean="0">
                              <a:ln>
                                <a:noFill/>
                              </a:ln>
                              <a:solidFill>
                                <a:srgbClr val="000000"/>
                              </a:solidFill>
                              <a:effectLst/>
                              <a:uLnTx/>
                              <a:uFillTx/>
                              <a:latin typeface="Cambria Math"/>
                              <a:ea typeface="+mn-ea"/>
                              <a:cs typeface="+mn-cs"/>
                            </a:rPr>
                            <m:t>𝑖𝑚𝑎𝑔𝑒</m:t>
                          </m:r>
                        </m:den>
                      </m:f>
                    </m:oMath>
                  </m:oMathPara>
                </a14:m>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457200" y="2482409"/>
                <a:ext cx="5105400" cy="603691"/>
              </a:xfrm>
              <a:prstGeom prst="rect">
                <a:avLst/>
              </a:prstGeom>
              <a:blipFill rotWithShape="1">
                <a:blip r:embed="rId3"/>
                <a:stretch>
                  <a:fillRect/>
                </a:stretch>
              </a:blipFill>
            </p:spPr>
            <p:txBody>
              <a:bodyPr/>
              <a:lstStyle/>
              <a:p>
                <a:r>
                  <a:rPr lang="en-US">
                    <a:noFill/>
                  </a:rPr>
                  <a:t> </a:t>
                </a:r>
              </a:p>
            </p:txBody>
          </p:sp>
        </mc:Fallback>
      </mc:AlternateContent>
      <p:sp>
        <p:nvSpPr>
          <p:cNvPr id="18" name="TextBox 17"/>
          <p:cNvSpPr txBox="1"/>
          <p:nvPr/>
        </p:nvSpPr>
        <p:spPr>
          <a:xfrm>
            <a:off x="475363" y="3580560"/>
            <a:ext cx="45720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Throw ratio &gt; 2: “long throw”</a:t>
            </a:r>
          </a:p>
          <a:p>
            <a:pPr fontAlgn="auto">
              <a:spcBef>
                <a:spcPts val="0"/>
              </a:spcBef>
              <a:spcAft>
                <a:spcPts val="0"/>
              </a:spcAft>
              <a:defRPr/>
            </a:pPr>
            <a:r>
              <a:rPr lang="en-US" sz="1400" dirty="0">
                <a:solidFill>
                  <a:srgbClr val="000000"/>
                </a:solidFill>
                <a:latin typeface="Arial"/>
              </a:rPr>
              <a:t>Throw ratio  1-2: “standard throw”</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Throw ratio &lt; 1: “short throw” or “ST”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Throw ratio &lt; 0.4: “ultra short throw” or “UST”</a:t>
            </a:r>
          </a:p>
        </p:txBody>
      </p:sp>
    </p:spTree>
    <p:extLst>
      <p:ext uri="{BB962C8B-B14F-4D97-AF65-F5344CB8AC3E}">
        <p14:creationId xmlns:p14="http://schemas.microsoft.com/office/powerpoint/2010/main" val="25295039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iw-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3144" y="842962"/>
            <a:ext cx="4557713" cy="3443288"/>
          </a:xfrm>
          <a:prstGeom prst="rect">
            <a:avLst/>
          </a:prstGeom>
          <a:noFill/>
          <a:ln w="9525">
            <a:noFill/>
            <a:miter lim="800000"/>
            <a:headEnd/>
            <a:tailEnd/>
          </a:ln>
        </p:spPr>
      </p:pic>
      <p:sp>
        <p:nvSpPr>
          <p:cNvPr id="5123" name="Text Box 4"/>
          <p:cNvSpPr txBox="1">
            <a:spLocks noChangeArrowheads="1"/>
          </p:cNvSpPr>
          <p:nvPr/>
        </p:nvSpPr>
        <p:spPr bwMode="auto">
          <a:xfrm>
            <a:off x="1809750" y="90487"/>
            <a:ext cx="5512594" cy="434579"/>
          </a:xfrm>
          <a:prstGeom prst="rect">
            <a:avLst/>
          </a:prstGeom>
          <a:noFill/>
          <a:ln w="9525" algn="ctr">
            <a:noFill/>
            <a:miter lim="800000"/>
            <a:headEnd/>
            <a:tailEnd/>
          </a:ln>
        </p:spPr>
        <p:txBody>
          <a:bodyPr/>
          <a:lstStyle/>
          <a:p>
            <a:pPr algn="ctr" defTabSz="685800"/>
            <a:r>
              <a:rPr lang="en-US" sz="2400" b="1">
                <a:solidFill>
                  <a:srgbClr val="FFFFFF"/>
                </a:solidFill>
                <a:cs typeface="Arial" charset="0"/>
              </a:rPr>
              <a:t>DLP® how it works</a:t>
            </a:r>
          </a:p>
        </p:txBody>
      </p:sp>
      <p:sp>
        <p:nvSpPr>
          <p:cNvPr id="4" name="Rectangle 2"/>
          <p:cNvSpPr txBox="1">
            <a:spLocks noChangeArrowheads="1"/>
          </p:cNvSpPr>
          <p:nvPr/>
        </p:nvSpPr>
        <p:spPr>
          <a:xfrm>
            <a:off x="1143000" y="170260"/>
            <a:ext cx="6858000" cy="479822"/>
          </a:xfrm>
          <a:prstGeom prst="rect">
            <a:avLst/>
          </a:prstGeom>
        </p:spPr>
        <p:txBody>
          <a:bodyPr/>
          <a:lstStyle/>
          <a:p>
            <a:pPr algn="ctr" defTabSz="685800" eaLnBrk="0" hangingPunct="0">
              <a:defRPr/>
            </a:pPr>
            <a:r>
              <a:rPr lang="en-US" sz="2400" b="1" kern="0" dirty="0">
                <a:solidFill>
                  <a:srgbClr val="DE0000"/>
                </a:solidFill>
                <a:cs typeface="Arial" charset="0"/>
              </a:rPr>
              <a:t>How DLP Technology Works</a:t>
            </a:r>
          </a:p>
        </p:txBody>
      </p:sp>
      <p:sp>
        <p:nvSpPr>
          <p:cNvPr id="2" name="Slide Number Placeholder 1">
            <a:extLst>
              <a:ext uri="{FF2B5EF4-FFF2-40B4-BE49-F238E27FC236}">
                <a16:creationId xmlns:a16="http://schemas.microsoft.com/office/drawing/2014/main" id="{10756E8B-3015-4576-97BE-F6A7CCEF9B49}"/>
              </a:ext>
            </a:extLst>
          </p:cNvPr>
          <p:cNvSpPr>
            <a:spLocks noGrp="1"/>
          </p:cNvSpPr>
          <p:nvPr>
            <p:ph type="sldNum" sz="quarter" idx="10"/>
          </p:nvPr>
        </p:nvSpPr>
        <p:spPr/>
        <p:txBody>
          <a:bodyPr/>
          <a:lstStyle/>
          <a:p>
            <a:fld id="{4BD60626-1ACC-48B1-8201-AA7BD5684B54}" type="slidenum">
              <a:rPr lang="en-US" smtClean="0"/>
              <a:pPr/>
              <a:t>7</a:t>
            </a:fld>
            <a:endParaRPr lang="en-US"/>
          </a:p>
        </p:txBody>
      </p:sp>
    </p:spTree>
  </p:cSld>
  <p:clrMapOvr>
    <a:masterClrMapping/>
  </p:clrMapOvr>
  <p:transition advTm="5000"/>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35BD55AE-7BC4-4C80-AE48-53D7C10C17B8}"/>
              </a:ext>
            </a:extLst>
          </p:cNvPr>
          <p:cNvGrpSpPr/>
          <p:nvPr/>
        </p:nvGrpSpPr>
        <p:grpSpPr>
          <a:xfrm>
            <a:off x="5234941" y="3090021"/>
            <a:ext cx="2819400" cy="930273"/>
            <a:chOff x="5234941" y="3090021"/>
            <a:chExt cx="2819400" cy="930273"/>
          </a:xfrm>
        </p:grpSpPr>
        <p:pic>
          <p:nvPicPr>
            <p:cNvPr id="11"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234941" y="3090021"/>
              <a:ext cx="2819400" cy="930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23">
              <a:extLst>
                <a:ext uri="{FF2B5EF4-FFF2-40B4-BE49-F238E27FC236}">
                  <a16:creationId xmlns:a16="http://schemas.microsoft.com/office/drawing/2014/main" id="{3467E71C-16F9-497D-AAFE-2DAC04650C51}"/>
                </a:ext>
              </a:extLst>
            </p:cNvPr>
            <p:cNvSpPr/>
            <p:nvPr/>
          </p:nvSpPr>
          <p:spPr>
            <a:xfrm>
              <a:off x="7954803" y="3600055"/>
              <a:ext cx="69057" cy="387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6446BA4-D8FE-41B4-A49B-7DE3CCF8BBDE}"/>
                </a:ext>
              </a:extLst>
            </p:cNvPr>
            <p:cNvSpPr/>
            <p:nvPr/>
          </p:nvSpPr>
          <p:spPr>
            <a:xfrm>
              <a:off x="5248192" y="3192241"/>
              <a:ext cx="69057" cy="387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a:t>Lens Offset</a:t>
            </a:r>
          </a:p>
        </p:txBody>
      </p:sp>
      <p:sp>
        <p:nvSpPr>
          <p:cNvPr id="22" name="Slide Number Placeholder 21">
            <a:extLst>
              <a:ext uri="{FF2B5EF4-FFF2-40B4-BE49-F238E27FC236}">
                <a16:creationId xmlns:a16="http://schemas.microsoft.com/office/drawing/2014/main" id="{8AA9FF79-F2F6-477A-8FFC-50ED97A97D67}"/>
              </a:ext>
            </a:extLst>
          </p:cNvPr>
          <p:cNvSpPr>
            <a:spLocks noGrp="1"/>
          </p:cNvSpPr>
          <p:nvPr>
            <p:ph type="sldNum" sz="quarter" idx="10"/>
          </p:nvPr>
        </p:nvSpPr>
        <p:spPr/>
        <p:txBody>
          <a:bodyPr/>
          <a:lstStyle/>
          <a:p>
            <a:fld id="{7AE1B352-5E67-4968-8D10-DF3EF5CB8256}" type="slidenum">
              <a:rPr lang="en-US" smtClean="0"/>
              <a:t>70</a:t>
            </a:fld>
            <a:endParaRPr lang="en-US"/>
          </a:p>
        </p:txBody>
      </p:sp>
      <p:sp>
        <p:nvSpPr>
          <p:cNvPr id="3" name="Content Placeholder 2"/>
          <p:cNvSpPr>
            <a:spLocks noGrp="1"/>
          </p:cNvSpPr>
          <p:nvPr>
            <p:ph idx="4294967295"/>
          </p:nvPr>
        </p:nvSpPr>
        <p:spPr>
          <a:xfrm>
            <a:off x="159741" y="666750"/>
            <a:ext cx="8467725" cy="3870325"/>
          </a:xfrm>
        </p:spPr>
        <p:txBody>
          <a:bodyPr/>
          <a:lstStyle/>
          <a:p>
            <a:r>
              <a:rPr lang="en-US" sz="1600" dirty="0"/>
              <a:t>Offset is a shift of the projection lens relative to the center of the DMD</a:t>
            </a:r>
          </a:p>
          <a:p>
            <a:pPr lvl="1"/>
            <a:r>
              <a:rPr lang="en-US" dirty="0"/>
              <a:t>This results in a corresponding displacement of the projected image.</a:t>
            </a:r>
          </a:p>
          <a:p>
            <a:r>
              <a:rPr lang="en-US" sz="1600" dirty="0"/>
              <a:t>Offset enables a projector sitting on a table or mounted to a ceiling to display a full image on the wall without any portion of the image being blocked by the nearby surface</a:t>
            </a:r>
          </a:p>
          <a:p>
            <a:r>
              <a:rPr lang="en-US" sz="1600" dirty="0"/>
              <a:t>Some projectors are designed with a fixed offset, while others offer adjustable offset by moving the projection lens.</a:t>
            </a:r>
          </a:p>
          <a:p>
            <a:r>
              <a:rPr lang="en-US" sz="1600" dirty="0"/>
              <a:t>Larger offsets necessitate an increase in the size and complexity of the projection lens.</a:t>
            </a:r>
          </a:p>
        </p:txBody>
      </p:sp>
      <p:grpSp>
        <p:nvGrpSpPr>
          <p:cNvPr id="4" name="Group 3"/>
          <p:cNvGrpSpPr/>
          <p:nvPr/>
        </p:nvGrpSpPr>
        <p:grpSpPr>
          <a:xfrm>
            <a:off x="1120140" y="3163114"/>
            <a:ext cx="2819400" cy="758826"/>
            <a:chOff x="83343" y="2492375"/>
            <a:chExt cx="2819400" cy="758826"/>
          </a:xfrm>
        </p:grpSpPr>
        <p:pic>
          <p:nvPicPr>
            <p:cNvPr id="5"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83343" y="2492375"/>
              <a:ext cx="2819400" cy="758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a:xfrm>
              <a:off x="83343" y="2876554"/>
              <a:ext cx="2819400" cy="0"/>
            </a:xfrm>
            <a:prstGeom prst="line">
              <a:avLst/>
            </a:prstGeom>
            <a:ln w="19050">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862010" y="2609854"/>
              <a:ext cx="111923" cy="5334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8" name="Straight Arrow Connector 7"/>
            <p:cNvCxnSpPr/>
            <p:nvPr/>
          </p:nvCxnSpPr>
          <p:spPr>
            <a:xfrm>
              <a:off x="152400" y="2803525"/>
              <a:ext cx="0" cy="152400"/>
            </a:xfrm>
            <a:prstGeom prst="straightConnector1">
              <a:avLst/>
            </a:prstGeom>
            <a:ln w="19050">
              <a:solidFill>
                <a:srgbClr val="C0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823368" y="2685256"/>
              <a:ext cx="0" cy="381000"/>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2" name="Straight Connector 11"/>
          <p:cNvCxnSpPr/>
          <p:nvPr/>
        </p:nvCxnSpPr>
        <p:spPr>
          <a:xfrm>
            <a:off x="5234940" y="3588495"/>
            <a:ext cx="2819400" cy="0"/>
          </a:xfrm>
          <a:prstGeom prst="line">
            <a:avLst/>
          </a:prstGeom>
          <a:ln w="19050">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6013607" y="3321795"/>
            <a:ext cx="111923" cy="5334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4" name="Straight Arrow Connector 13"/>
          <p:cNvCxnSpPr/>
          <p:nvPr/>
        </p:nvCxnSpPr>
        <p:spPr>
          <a:xfrm>
            <a:off x="5307171" y="3591670"/>
            <a:ext cx="0" cy="152400"/>
          </a:xfrm>
          <a:prstGeom prst="straightConnector1">
            <a:avLst/>
          </a:prstGeom>
          <a:ln w="19050">
            <a:solidFill>
              <a:srgbClr val="C0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7980521" y="3204320"/>
            <a:ext cx="0" cy="381000"/>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464627" y="2938693"/>
            <a:ext cx="213042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0% Offset</a:t>
            </a:r>
          </a:p>
        </p:txBody>
      </p:sp>
      <p:sp>
        <p:nvSpPr>
          <p:cNvPr id="17" name="TextBox 16"/>
          <p:cNvSpPr txBox="1"/>
          <p:nvPr/>
        </p:nvSpPr>
        <p:spPr>
          <a:xfrm>
            <a:off x="5579428" y="2938693"/>
            <a:ext cx="213042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100% Offset</a:t>
            </a:r>
          </a:p>
        </p:txBody>
      </p:sp>
      <p:sp>
        <p:nvSpPr>
          <p:cNvPr id="18" name="TextBox 17"/>
          <p:cNvSpPr txBox="1"/>
          <p:nvPr/>
        </p:nvSpPr>
        <p:spPr>
          <a:xfrm>
            <a:off x="603250" y="3553432"/>
            <a:ext cx="72834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DMD</a:t>
            </a:r>
          </a:p>
        </p:txBody>
      </p:sp>
      <p:sp>
        <p:nvSpPr>
          <p:cNvPr id="19" name="TextBox 18"/>
          <p:cNvSpPr txBox="1"/>
          <p:nvPr/>
        </p:nvSpPr>
        <p:spPr>
          <a:xfrm>
            <a:off x="975360" y="3783441"/>
            <a:ext cx="195786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Projection Lens</a:t>
            </a:r>
          </a:p>
        </p:txBody>
      </p:sp>
      <p:sp>
        <p:nvSpPr>
          <p:cNvPr id="20" name="TextBox 19"/>
          <p:cNvSpPr txBox="1"/>
          <p:nvPr/>
        </p:nvSpPr>
        <p:spPr>
          <a:xfrm>
            <a:off x="3575050" y="3209151"/>
            <a:ext cx="116728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Image</a:t>
            </a:r>
          </a:p>
        </p:txBody>
      </p:sp>
      <p:sp>
        <p:nvSpPr>
          <p:cNvPr id="21" name="TextBox 20"/>
          <p:cNvSpPr txBox="1"/>
          <p:nvPr/>
        </p:nvSpPr>
        <p:spPr>
          <a:xfrm>
            <a:off x="2708118" y="3817685"/>
            <a:ext cx="116728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Optical Axis</a:t>
            </a:r>
          </a:p>
        </p:txBody>
      </p:sp>
      <p:cxnSp>
        <p:nvCxnSpPr>
          <p:cNvPr id="23" name="Straight Arrow Connector 22"/>
          <p:cNvCxnSpPr/>
          <p:nvPr/>
        </p:nvCxnSpPr>
        <p:spPr>
          <a:xfrm flipV="1">
            <a:off x="3279617" y="3566226"/>
            <a:ext cx="190578" cy="3096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Content Placeholder 2"/>
          <p:cNvSpPr txBox="1">
            <a:spLocks/>
          </p:cNvSpPr>
          <p:nvPr/>
        </p:nvSpPr>
        <p:spPr bwMode="auto">
          <a:xfrm>
            <a:off x="228600" y="4039247"/>
            <a:ext cx="4383405" cy="666103"/>
          </a:xfrm>
          <a:prstGeom prst="rect">
            <a:avLst/>
          </a:prstGeom>
          <a:noFill/>
          <a:ln w="9525" algn="ctr">
            <a:noFill/>
            <a:miter lim="800000"/>
            <a:headEnd/>
            <a:tailEnd/>
          </a:ln>
        </p:spPr>
        <p:txBody>
          <a:bodyPr vert="horz" wrap="square" lIns="76179" tIns="38088" rIns="76179" bIns="38088" numCol="1" anchor="t" anchorCtr="0" compatLnSpc="1">
            <a:prstTxWarp prst="textNoShape">
              <a:avLst/>
            </a:prstTxWarp>
          </a:bodyPr>
          <a:lstStyle>
            <a:lvl1pPr marL="189124" indent="-189124" algn="l" rtl="0" eaLnBrk="1" fontAlgn="base" hangingPunct="1">
              <a:spcBef>
                <a:spcPts val="667"/>
              </a:spcBef>
              <a:spcAft>
                <a:spcPct val="0"/>
              </a:spcAft>
              <a:buChar char="•"/>
              <a:defRPr sz="1800">
                <a:solidFill>
                  <a:schemeClr val="tx1"/>
                </a:solidFill>
                <a:latin typeface="+mn-lt"/>
                <a:ea typeface="+mn-ea"/>
                <a:cs typeface="+mn-cs"/>
              </a:defRPr>
            </a:lvl1pPr>
            <a:lvl2pPr marL="478763" indent="-194416" algn="l" rtl="0" eaLnBrk="1" fontAlgn="base" hangingPunct="1">
              <a:spcBef>
                <a:spcPct val="20000"/>
              </a:spcBef>
              <a:spcAft>
                <a:spcPct val="0"/>
              </a:spcAft>
              <a:buChar char="–"/>
              <a:defRPr sz="1600">
                <a:solidFill>
                  <a:schemeClr val="tx1"/>
                </a:solidFill>
                <a:latin typeface="+mn-lt"/>
              </a:defRPr>
            </a:lvl2pPr>
            <a:lvl3pPr marL="711530" indent="-137548" algn="l" rtl="0" eaLnBrk="1" fontAlgn="base" hangingPunct="1">
              <a:spcBef>
                <a:spcPct val="15000"/>
              </a:spcBef>
              <a:spcAft>
                <a:spcPct val="0"/>
              </a:spcAft>
              <a:buChar char="•"/>
              <a:defRPr sz="1500">
                <a:solidFill>
                  <a:schemeClr val="tx1"/>
                </a:solidFill>
                <a:latin typeface="+mn-lt"/>
              </a:defRPr>
            </a:lvl3pPr>
            <a:lvl4pPr marL="1001168" indent="-194416" algn="l" rtl="0" eaLnBrk="1" fontAlgn="base" hangingPunct="1">
              <a:spcBef>
                <a:spcPct val="5000"/>
              </a:spcBef>
              <a:spcAft>
                <a:spcPct val="0"/>
              </a:spcAft>
              <a:buChar char="–"/>
              <a:defRPr sz="1500">
                <a:solidFill>
                  <a:schemeClr val="tx1"/>
                </a:solidFill>
                <a:latin typeface="+mn-lt"/>
              </a:defRPr>
            </a:lvl4pPr>
            <a:lvl5pPr marL="1240546" indent="-144163" algn="l" rtl="0" eaLnBrk="1" fontAlgn="base" hangingPunct="1">
              <a:spcBef>
                <a:spcPct val="0"/>
              </a:spcBef>
              <a:spcAft>
                <a:spcPct val="0"/>
              </a:spcAft>
              <a:buChar char="»"/>
              <a:defRPr sz="1500">
                <a:solidFill>
                  <a:schemeClr val="tx1"/>
                </a:solidFill>
                <a:latin typeface="+mn-lt"/>
              </a:defRPr>
            </a:lvl5pPr>
            <a:lvl6pPr marL="1621441" indent="-144163" algn="l" rtl="0" eaLnBrk="1" fontAlgn="base" hangingPunct="1">
              <a:spcBef>
                <a:spcPct val="0"/>
              </a:spcBef>
              <a:spcAft>
                <a:spcPct val="0"/>
              </a:spcAft>
              <a:buChar char="»"/>
              <a:defRPr sz="1300">
                <a:solidFill>
                  <a:schemeClr val="tx1"/>
                </a:solidFill>
                <a:latin typeface="+mn-lt"/>
              </a:defRPr>
            </a:lvl6pPr>
            <a:lvl7pPr marL="2002336" indent="-144163" algn="l" rtl="0" eaLnBrk="1" fontAlgn="base" hangingPunct="1">
              <a:spcBef>
                <a:spcPct val="0"/>
              </a:spcBef>
              <a:spcAft>
                <a:spcPct val="0"/>
              </a:spcAft>
              <a:buChar char="»"/>
              <a:defRPr sz="1300">
                <a:solidFill>
                  <a:schemeClr val="tx1"/>
                </a:solidFill>
                <a:latin typeface="+mn-lt"/>
              </a:defRPr>
            </a:lvl7pPr>
            <a:lvl8pPr marL="2383230" indent="-144163" algn="l" rtl="0" eaLnBrk="1" fontAlgn="base" hangingPunct="1">
              <a:spcBef>
                <a:spcPct val="0"/>
              </a:spcBef>
              <a:spcAft>
                <a:spcPct val="0"/>
              </a:spcAft>
              <a:buChar char="»"/>
              <a:defRPr sz="1300">
                <a:solidFill>
                  <a:schemeClr val="tx1"/>
                </a:solidFill>
                <a:latin typeface="+mn-lt"/>
              </a:defRPr>
            </a:lvl8pPr>
            <a:lvl9pPr marL="2764124" indent="-144163" algn="l" rtl="0" eaLnBrk="1" fontAlgn="base" hangingPunct="1">
              <a:spcBef>
                <a:spcPct val="0"/>
              </a:spcBef>
              <a:spcAft>
                <a:spcPct val="0"/>
              </a:spcAft>
              <a:buChar char="»"/>
              <a:defRPr sz="1300">
                <a:solidFill>
                  <a:schemeClr val="tx1"/>
                </a:solidFill>
                <a:latin typeface="+mn-lt"/>
              </a:defRPr>
            </a:lvl9pPr>
          </a:lstStyle>
          <a:p>
            <a:pPr marL="189124" marR="0" lvl="0" indent="-189124" algn="l" defTabSz="914400" rtl="0" eaLnBrk="1" fontAlgn="base" latinLnBrk="0" hangingPunct="1">
              <a:lnSpc>
                <a:spcPct val="100000"/>
              </a:lnSpc>
              <a:spcBef>
                <a:spcPts val="667"/>
              </a:spcBef>
              <a:spcAft>
                <a:spcPct val="0"/>
              </a:spcAft>
              <a:buClrTx/>
              <a:buSzTx/>
              <a:buFontTx/>
              <a:buChar char="•"/>
              <a:tabLst/>
              <a:defRPr/>
            </a:pPr>
            <a:r>
              <a:rPr kumimoji="0" lang="en-US" sz="1400" b="0" i="0" u="none" strike="noStrike" kern="0" cap="none" spc="0" normalizeH="0" baseline="0" noProof="0" dirty="0">
                <a:ln>
                  <a:noFill/>
                </a:ln>
                <a:solidFill>
                  <a:srgbClr val="000000"/>
                </a:solidFill>
                <a:effectLst/>
                <a:uLnTx/>
                <a:uFillTx/>
                <a:latin typeface="Arial"/>
                <a:ea typeface="+mn-ea"/>
                <a:cs typeface="+mn-cs"/>
              </a:rPr>
              <a:t>Projected image is centered on the lens, extending equally above and below the optical axis.</a:t>
            </a:r>
          </a:p>
        </p:txBody>
      </p:sp>
      <p:sp>
        <p:nvSpPr>
          <p:cNvPr id="29" name="Content Placeholder 2"/>
          <p:cNvSpPr txBox="1">
            <a:spLocks/>
          </p:cNvSpPr>
          <p:nvPr/>
        </p:nvSpPr>
        <p:spPr bwMode="auto">
          <a:xfrm>
            <a:off x="4800600" y="4039247"/>
            <a:ext cx="4267200" cy="666103"/>
          </a:xfrm>
          <a:prstGeom prst="rect">
            <a:avLst/>
          </a:prstGeom>
          <a:noFill/>
          <a:ln w="9525" algn="ctr">
            <a:noFill/>
            <a:miter lim="800000"/>
            <a:headEnd/>
            <a:tailEnd/>
          </a:ln>
        </p:spPr>
        <p:txBody>
          <a:bodyPr vert="horz" wrap="square" lIns="76179" tIns="38088" rIns="76179" bIns="38088" numCol="1" anchor="t" anchorCtr="0" compatLnSpc="1">
            <a:prstTxWarp prst="textNoShape">
              <a:avLst/>
            </a:prstTxWarp>
          </a:bodyPr>
          <a:lstStyle>
            <a:lvl1pPr marL="189124" indent="-189124" algn="l" rtl="0" eaLnBrk="1" fontAlgn="base" hangingPunct="1">
              <a:spcBef>
                <a:spcPts val="667"/>
              </a:spcBef>
              <a:spcAft>
                <a:spcPct val="0"/>
              </a:spcAft>
              <a:buChar char="•"/>
              <a:defRPr sz="1800">
                <a:solidFill>
                  <a:schemeClr val="tx1"/>
                </a:solidFill>
                <a:latin typeface="+mn-lt"/>
                <a:ea typeface="+mn-ea"/>
                <a:cs typeface="+mn-cs"/>
              </a:defRPr>
            </a:lvl1pPr>
            <a:lvl2pPr marL="478763" indent="-194416" algn="l" rtl="0" eaLnBrk="1" fontAlgn="base" hangingPunct="1">
              <a:spcBef>
                <a:spcPct val="20000"/>
              </a:spcBef>
              <a:spcAft>
                <a:spcPct val="0"/>
              </a:spcAft>
              <a:buChar char="–"/>
              <a:defRPr sz="1600">
                <a:solidFill>
                  <a:schemeClr val="tx1"/>
                </a:solidFill>
                <a:latin typeface="+mn-lt"/>
              </a:defRPr>
            </a:lvl2pPr>
            <a:lvl3pPr marL="711530" indent="-137548" algn="l" rtl="0" eaLnBrk="1" fontAlgn="base" hangingPunct="1">
              <a:spcBef>
                <a:spcPct val="15000"/>
              </a:spcBef>
              <a:spcAft>
                <a:spcPct val="0"/>
              </a:spcAft>
              <a:buChar char="•"/>
              <a:defRPr sz="1500">
                <a:solidFill>
                  <a:schemeClr val="tx1"/>
                </a:solidFill>
                <a:latin typeface="+mn-lt"/>
              </a:defRPr>
            </a:lvl3pPr>
            <a:lvl4pPr marL="1001168" indent="-194416" algn="l" rtl="0" eaLnBrk="1" fontAlgn="base" hangingPunct="1">
              <a:spcBef>
                <a:spcPct val="5000"/>
              </a:spcBef>
              <a:spcAft>
                <a:spcPct val="0"/>
              </a:spcAft>
              <a:buChar char="–"/>
              <a:defRPr sz="1500">
                <a:solidFill>
                  <a:schemeClr val="tx1"/>
                </a:solidFill>
                <a:latin typeface="+mn-lt"/>
              </a:defRPr>
            </a:lvl4pPr>
            <a:lvl5pPr marL="1240546" indent="-144163" algn="l" rtl="0" eaLnBrk="1" fontAlgn="base" hangingPunct="1">
              <a:spcBef>
                <a:spcPct val="0"/>
              </a:spcBef>
              <a:spcAft>
                <a:spcPct val="0"/>
              </a:spcAft>
              <a:buChar char="»"/>
              <a:defRPr sz="1500">
                <a:solidFill>
                  <a:schemeClr val="tx1"/>
                </a:solidFill>
                <a:latin typeface="+mn-lt"/>
              </a:defRPr>
            </a:lvl5pPr>
            <a:lvl6pPr marL="1621441" indent="-144163" algn="l" rtl="0" eaLnBrk="1" fontAlgn="base" hangingPunct="1">
              <a:spcBef>
                <a:spcPct val="0"/>
              </a:spcBef>
              <a:spcAft>
                <a:spcPct val="0"/>
              </a:spcAft>
              <a:buChar char="»"/>
              <a:defRPr sz="1300">
                <a:solidFill>
                  <a:schemeClr val="tx1"/>
                </a:solidFill>
                <a:latin typeface="+mn-lt"/>
              </a:defRPr>
            </a:lvl6pPr>
            <a:lvl7pPr marL="2002336" indent="-144163" algn="l" rtl="0" eaLnBrk="1" fontAlgn="base" hangingPunct="1">
              <a:spcBef>
                <a:spcPct val="0"/>
              </a:spcBef>
              <a:spcAft>
                <a:spcPct val="0"/>
              </a:spcAft>
              <a:buChar char="»"/>
              <a:defRPr sz="1300">
                <a:solidFill>
                  <a:schemeClr val="tx1"/>
                </a:solidFill>
                <a:latin typeface="+mn-lt"/>
              </a:defRPr>
            </a:lvl7pPr>
            <a:lvl8pPr marL="2383230" indent="-144163" algn="l" rtl="0" eaLnBrk="1" fontAlgn="base" hangingPunct="1">
              <a:spcBef>
                <a:spcPct val="0"/>
              </a:spcBef>
              <a:spcAft>
                <a:spcPct val="0"/>
              </a:spcAft>
              <a:buChar char="»"/>
              <a:defRPr sz="1300">
                <a:solidFill>
                  <a:schemeClr val="tx1"/>
                </a:solidFill>
                <a:latin typeface="+mn-lt"/>
              </a:defRPr>
            </a:lvl8pPr>
            <a:lvl9pPr marL="2764124" indent="-144163" algn="l" rtl="0" eaLnBrk="1" fontAlgn="base" hangingPunct="1">
              <a:spcBef>
                <a:spcPct val="0"/>
              </a:spcBef>
              <a:spcAft>
                <a:spcPct val="0"/>
              </a:spcAft>
              <a:buChar char="»"/>
              <a:defRPr sz="1300">
                <a:solidFill>
                  <a:schemeClr val="tx1"/>
                </a:solidFill>
                <a:latin typeface="+mn-lt"/>
              </a:defRPr>
            </a:lvl9pPr>
          </a:lstStyle>
          <a:p>
            <a:pPr marL="189124" marR="0" lvl="0" indent="-189124" algn="l" defTabSz="914400" rtl="0" eaLnBrk="1" fontAlgn="base" latinLnBrk="0" hangingPunct="1">
              <a:lnSpc>
                <a:spcPct val="100000"/>
              </a:lnSpc>
              <a:spcBef>
                <a:spcPts val="667"/>
              </a:spcBef>
              <a:spcAft>
                <a:spcPct val="0"/>
              </a:spcAft>
              <a:buClrTx/>
              <a:buSzTx/>
              <a:buFontTx/>
              <a:buChar char="•"/>
              <a:tabLst/>
              <a:defRPr/>
            </a:pPr>
            <a:r>
              <a:rPr kumimoji="0" lang="en-US" sz="1400" b="0" i="0" u="none" strike="noStrike" kern="0" cap="none" spc="0" normalizeH="0" baseline="0" noProof="0" dirty="0">
                <a:ln>
                  <a:noFill/>
                </a:ln>
                <a:solidFill>
                  <a:srgbClr val="000000"/>
                </a:solidFill>
                <a:effectLst/>
                <a:uLnTx/>
                <a:uFillTx/>
                <a:latin typeface="Arial"/>
                <a:ea typeface="+mn-ea"/>
                <a:cs typeface="+mn-cs"/>
              </a:rPr>
              <a:t>Projected image is entirely above the optical axis.</a:t>
            </a:r>
          </a:p>
        </p:txBody>
      </p:sp>
    </p:spTree>
    <p:extLst>
      <p:ext uri="{BB962C8B-B14F-4D97-AF65-F5344CB8AC3E}">
        <p14:creationId xmlns:p14="http://schemas.microsoft.com/office/powerpoint/2010/main" val="30217098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37083" y="412558"/>
            <a:ext cx="2552892" cy="4180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8"/>
          <p:cNvSpPr>
            <a:spLocks noGrp="1"/>
          </p:cNvSpPr>
          <p:nvPr>
            <p:ph type="title"/>
          </p:nvPr>
        </p:nvSpPr>
        <p:spPr/>
        <p:txBody>
          <a:bodyPr/>
          <a:lstStyle/>
          <a:p>
            <a:r>
              <a:rPr lang="en-US" sz="2000" dirty="0"/>
              <a:t>Modulation Transfer Function (MTF)</a:t>
            </a:r>
          </a:p>
        </p:txBody>
      </p:sp>
      <p:sp>
        <p:nvSpPr>
          <p:cNvPr id="10" name="Text Placeholder 9"/>
          <p:cNvSpPr>
            <a:spLocks noGrp="1"/>
          </p:cNvSpPr>
          <p:nvPr>
            <p:ph type="body" sz="half" idx="4294967295"/>
          </p:nvPr>
        </p:nvSpPr>
        <p:spPr>
          <a:xfrm>
            <a:off x="81733" y="785875"/>
            <a:ext cx="6055350" cy="3807206"/>
          </a:xfrm>
        </p:spPr>
        <p:txBody>
          <a:bodyPr>
            <a:noAutofit/>
          </a:bodyPr>
          <a:lstStyle/>
          <a:p>
            <a:r>
              <a:rPr lang="en-US" altLang="en-US" sz="1200" dirty="0">
                <a:solidFill>
                  <a:srgbClr val="000000"/>
                </a:solidFill>
                <a:latin typeface="+mj-lt"/>
                <a:cs typeface="Arial" pitchFamily="34" charset="0"/>
              </a:rPr>
              <a:t>The MTF is a measure of contrast reduction imposed by an imaging system (projection lens) as a function of spatial frequency in line-pairs/mm (</a:t>
            </a:r>
            <a:r>
              <a:rPr lang="en-US" altLang="en-US" sz="1200" dirty="0" err="1">
                <a:solidFill>
                  <a:srgbClr val="000000"/>
                </a:solidFill>
                <a:latin typeface="+mj-lt"/>
                <a:cs typeface="Arial" pitchFamily="34" charset="0"/>
              </a:rPr>
              <a:t>lp</a:t>
            </a:r>
            <a:r>
              <a:rPr lang="en-US" altLang="en-US" sz="1200" dirty="0">
                <a:solidFill>
                  <a:srgbClr val="000000"/>
                </a:solidFill>
                <a:latin typeface="+mj-lt"/>
                <a:cs typeface="Arial" pitchFamily="34" charset="0"/>
              </a:rPr>
              <a:t>/mm)</a:t>
            </a:r>
          </a:p>
          <a:p>
            <a:r>
              <a:rPr lang="en-US" sz="1200" dirty="0">
                <a:solidFill>
                  <a:srgbClr val="000000"/>
                </a:solidFill>
                <a:latin typeface="+mj-lt"/>
                <a:cs typeface="Arial" pitchFamily="34" charset="0"/>
              </a:rPr>
              <a:t>It is </a:t>
            </a:r>
            <a:r>
              <a:rPr lang="en-US" sz="1200" i="1" dirty="0">
                <a:solidFill>
                  <a:srgbClr val="000000"/>
                </a:solidFill>
                <a:latin typeface="+mj-lt"/>
                <a:cs typeface="Arial" pitchFamily="34" charset="0"/>
              </a:rPr>
              <a:t>the</a:t>
            </a:r>
            <a:r>
              <a:rPr lang="en-US" sz="1200" dirty="0">
                <a:solidFill>
                  <a:srgbClr val="000000"/>
                </a:solidFill>
                <a:latin typeface="+mj-lt"/>
                <a:cs typeface="Arial" pitchFamily="34" charset="0"/>
              </a:rPr>
              <a:t> standard metric to describe lens performance for resolution and contrast</a:t>
            </a:r>
          </a:p>
          <a:p>
            <a:r>
              <a:rPr lang="en-US" sz="1200" dirty="0">
                <a:solidFill>
                  <a:srgbClr val="000000"/>
                </a:solidFill>
                <a:latin typeface="+mj-lt"/>
                <a:cs typeface="Arial" pitchFamily="34" charset="0"/>
              </a:rPr>
              <a:t>The spatial frequency of a DMD is determined by the pixel pitch. One line pair = two pixels width</a:t>
            </a:r>
          </a:p>
          <a:p>
            <a:r>
              <a:rPr lang="en-US" sz="1200" dirty="0">
                <a:solidFill>
                  <a:srgbClr val="000000"/>
                </a:solidFill>
                <a:latin typeface="+mj-lt"/>
                <a:cs typeface="Arial" pitchFamily="34" charset="0"/>
              </a:rPr>
              <a:t>The highest spatial frequency that can be produced by a DMD or any spatial modulator is one pixel white + one pixel black. This is called the Nyquist frequency.</a:t>
            </a:r>
          </a:p>
          <a:p>
            <a:pPr marL="461089" lvl="1" indent="-171450"/>
            <a:r>
              <a:rPr lang="en-US" sz="1200" dirty="0">
                <a:solidFill>
                  <a:srgbClr val="000000"/>
                </a:solidFill>
                <a:latin typeface="+mj-lt"/>
                <a:cs typeface="Arial" pitchFamily="34" charset="0"/>
              </a:rPr>
              <a:t>10.8um pixel = 46 </a:t>
            </a:r>
            <a:r>
              <a:rPr lang="en-US" sz="1200" dirty="0" err="1">
                <a:solidFill>
                  <a:srgbClr val="000000"/>
                </a:solidFill>
                <a:latin typeface="+mj-lt"/>
                <a:cs typeface="Arial" pitchFamily="34" charset="0"/>
              </a:rPr>
              <a:t>lp</a:t>
            </a:r>
            <a:r>
              <a:rPr lang="en-US" sz="1200" dirty="0">
                <a:solidFill>
                  <a:srgbClr val="000000"/>
                </a:solidFill>
                <a:latin typeface="+mj-lt"/>
                <a:cs typeface="Arial" pitchFamily="34" charset="0"/>
              </a:rPr>
              <a:t>/mm</a:t>
            </a:r>
          </a:p>
          <a:p>
            <a:pPr marL="461089" lvl="1" indent="-171450"/>
            <a:r>
              <a:rPr lang="en-US" sz="1200" dirty="0">
                <a:latin typeface="+mj-lt"/>
              </a:rPr>
              <a:t>9.0µm pixel = 56 </a:t>
            </a:r>
            <a:r>
              <a:rPr lang="en-US" sz="1200" dirty="0" err="1">
                <a:latin typeface="+mj-lt"/>
              </a:rPr>
              <a:t>lp</a:t>
            </a:r>
            <a:r>
              <a:rPr lang="en-US" sz="1200" dirty="0">
                <a:latin typeface="+mj-lt"/>
              </a:rPr>
              <a:t>/mm</a:t>
            </a:r>
            <a:endParaRPr lang="en-US" sz="1200" dirty="0">
              <a:solidFill>
                <a:srgbClr val="000000"/>
              </a:solidFill>
              <a:latin typeface="+mj-lt"/>
              <a:cs typeface="Arial" pitchFamily="34" charset="0"/>
            </a:endParaRPr>
          </a:p>
          <a:p>
            <a:pPr marL="461089" lvl="1" indent="-171450"/>
            <a:r>
              <a:rPr lang="en-US" sz="1200" dirty="0">
                <a:solidFill>
                  <a:srgbClr val="000000"/>
                </a:solidFill>
                <a:latin typeface="+mj-lt"/>
                <a:cs typeface="Arial" pitchFamily="34" charset="0"/>
              </a:rPr>
              <a:t>7.6um pixel = 66 </a:t>
            </a:r>
            <a:r>
              <a:rPr lang="en-US" sz="1200" dirty="0" err="1">
                <a:solidFill>
                  <a:srgbClr val="000000"/>
                </a:solidFill>
                <a:latin typeface="+mj-lt"/>
                <a:cs typeface="Arial" pitchFamily="34" charset="0"/>
              </a:rPr>
              <a:t>lp</a:t>
            </a:r>
            <a:r>
              <a:rPr lang="en-US" sz="1200" dirty="0">
                <a:solidFill>
                  <a:srgbClr val="000000"/>
                </a:solidFill>
                <a:latin typeface="+mj-lt"/>
                <a:cs typeface="Arial" pitchFamily="34" charset="0"/>
              </a:rPr>
              <a:t>/mm</a:t>
            </a:r>
          </a:p>
          <a:p>
            <a:pPr marL="461089" lvl="1" indent="-171450"/>
            <a:r>
              <a:rPr lang="en-US" sz="1200" dirty="0">
                <a:solidFill>
                  <a:srgbClr val="000000"/>
                </a:solidFill>
                <a:latin typeface="+mj-lt"/>
                <a:cs typeface="Arial" pitchFamily="34" charset="0"/>
              </a:rPr>
              <a:t>5.4um pixel = 93 </a:t>
            </a:r>
            <a:r>
              <a:rPr lang="en-US" sz="1200" dirty="0" err="1">
                <a:solidFill>
                  <a:srgbClr val="000000"/>
                </a:solidFill>
                <a:latin typeface="+mj-lt"/>
                <a:cs typeface="Arial" pitchFamily="34" charset="0"/>
              </a:rPr>
              <a:t>lp</a:t>
            </a:r>
            <a:r>
              <a:rPr lang="en-US" sz="1200" dirty="0">
                <a:solidFill>
                  <a:srgbClr val="000000"/>
                </a:solidFill>
                <a:latin typeface="+mj-lt"/>
                <a:cs typeface="Arial" pitchFamily="34" charset="0"/>
              </a:rPr>
              <a:t>/mm</a:t>
            </a:r>
          </a:p>
          <a:p>
            <a:r>
              <a:rPr lang="en-US" sz="1200" dirty="0">
                <a:solidFill>
                  <a:srgbClr val="000000"/>
                </a:solidFill>
                <a:latin typeface="+mj-lt"/>
                <a:cs typeface="Arial" pitchFamily="34" charset="0"/>
              </a:rPr>
              <a:t>Typical requirement for DLP projection lens is 50% MTF at Nyquist by design</a:t>
            </a:r>
            <a:endParaRPr lang="en-US" sz="1000" dirty="0">
              <a:solidFill>
                <a:srgbClr val="000000"/>
              </a:solidFill>
              <a:latin typeface="+mj-lt"/>
              <a:cs typeface="Arial" pitchFamily="34" charset="0"/>
            </a:endParaRPr>
          </a:p>
          <a:p>
            <a:pPr marL="461089" lvl="1" indent="-171450"/>
            <a:r>
              <a:rPr lang="en-US" sz="1000" dirty="0">
                <a:solidFill>
                  <a:srgbClr val="000000"/>
                </a:solidFill>
                <a:latin typeface="+mj-lt"/>
                <a:cs typeface="Arial" pitchFamily="34" charset="0"/>
              </a:rPr>
              <a:t>Some customers often may reduce design to 30-40% MTF to tradeoff performance for cost</a:t>
            </a:r>
          </a:p>
          <a:p>
            <a:pPr marL="461089" lvl="1" indent="-171450"/>
            <a:r>
              <a:rPr lang="en-US" sz="1000" dirty="0">
                <a:solidFill>
                  <a:srgbClr val="000000"/>
                </a:solidFill>
                <a:latin typeface="+mj-lt"/>
                <a:cs typeface="Arial" pitchFamily="34" charset="0"/>
              </a:rPr>
              <a:t>Must consider opto-mechanical tolerances will reduce MTF</a:t>
            </a:r>
          </a:p>
          <a:p>
            <a:pPr marL="693856" lvl="2" indent="-171450"/>
            <a:r>
              <a:rPr lang="en-US" sz="1000" dirty="0">
                <a:solidFill>
                  <a:srgbClr val="000000"/>
                </a:solidFill>
                <a:latin typeface="+mj-lt"/>
                <a:cs typeface="Arial" pitchFamily="34" charset="0"/>
              </a:rPr>
              <a:t>Production lenses are often ~20% MTF after tolerances</a:t>
            </a:r>
          </a:p>
        </p:txBody>
      </p:sp>
      <p:sp>
        <p:nvSpPr>
          <p:cNvPr id="2" name="Slide Number Placeholder 1">
            <a:extLst>
              <a:ext uri="{FF2B5EF4-FFF2-40B4-BE49-F238E27FC236}">
                <a16:creationId xmlns:a16="http://schemas.microsoft.com/office/drawing/2014/main" id="{5B36745E-255A-440B-9FD5-11416053348C}"/>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C52F08-588C-488E-A5AB-DF69250DE862}" type="slidenum">
              <a:rPr kumimoji="0" lang="en-US" sz="7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7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1782008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85672-2CB1-4FDA-AC9C-08DDE206C167}"/>
              </a:ext>
            </a:extLst>
          </p:cNvPr>
          <p:cNvSpPr>
            <a:spLocks noGrp="1"/>
          </p:cNvSpPr>
          <p:nvPr>
            <p:ph type="title"/>
          </p:nvPr>
        </p:nvSpPr>
        <p:spPr/>
        <p:txBody>
          <a:bodyPr/>
          <a:lstStyle/>
          <a:p>
            <a:r>
              <a:rPr lang="en-US" dirty="0"/>
              <a:t>Example Projection Lens Designs</a:t>
            </a:r>
          </a:p>
        </p:txBody>
      </p:sp>
      <p:sp>
        <p:nvSpPr>
          <p:cNvPr id="4" name="Slide Number Placeholder 3">
            <a:extLst>
              <a:ext uri="{FF2B5EF4-FFF2-40B4-BE49-F238E27FC236}">
                <a16:creationId xmlns:a16="http://schemas.microsoft.com/office/drawing/2014/main" id="{0125A74C-8ED9-47E9-A551-9D81AA662470}"/>
              </a:ext>
            </a:extLst>
          </p:cNvPr>
          <p:cNvSpPr>
            <a:spLocks noGrp="1"/>
          </p:cNvSpPr>
          <p:nvPr>
            <p:ph type="sldNum" sz="quarter" idx="10"/>
          </p:nvPr>
        </p:nvSpPr>
        <p:spPr/>
        <p:txBody>
          <a:bodyPr/>
          <a:lstStyle/>
          <a:p>
            <a:fld id="{7AE1B352-5E67-4968-8D10-DF3EF5CB8256}" type="slidenum">
              <a:rPr lang="en-US" smtClean="0"/>
              <a:t>72</a:t>
            </a:fld>
            <a:endParaRPr lang="en-US"/>
          </a:p>
        </p:txBody>
      </p:sp>
      <p:pic>
        <p:nvPicPr>
          <p:cNvPr id="6" name="Picture 5">
            <a:extLst>
              <a:ext uri="{FF2B5EF4-FFF2-40B4-BE49-F238E27FC236}">
                <a16:creationId xmlns:a16="http://schemas.microsoft.com/office/drawing/2014/main" id="{A0091156-5C87-4399-BA01-7FDCAC4E08B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2212968" y="731481"/>
            <a:ext cx="4574275" cy="1992923"/>
          </a:xfrm>
          <a:prstGeom prst="rect">
            <a:avLst/>
          </a:prstGeom>
        </p:spPr>
      </p:pic>
      <p:pic>
        <p:nvPicPr>
          <p:cNvPr id="7" name="Picture 6">
            <a:extLst>
              <a:ext uri="{FF2B5EF4-FFF2-40B4-BE49-F238E27FC236}">
                <a16:creationId xmlns:a16="http://schemas.microsoft.com/office/drawing/2014/main" id="{6FE03063-35C1-402B-8A05-B63D836107A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flipV="1">
            <a:off x="2427960" y="2910355"/>
            <a:ext cx="3722916" cy="1704508"/>
          </a:xfrm>
          <a:prstGeom prst="rect">
            <a:avLst/>
          </a:prstGeom>
        </p:spPr>
      </p:pic>
      <p:sp>
        <p:nvSpPr>
          <p:cNvPr id="8" name="TextBox 7">
            <a:extLst>
              <a:ext uri="{FF2B5EF4-FFF2-40B4-BE49-F238E27FC236}">
                <a16:creationId xmlns:a16="http://schemas.microsoft.com/office/drawing/2014/main" id="{6684F261-ED86-438A-ABB3-0D25A4ACE203}"/>
              </a:ext>
            </a:extLst>
          </p:cNvPr>
          <p:cNvSpPr txBox="1"/>
          <p:nvPr/>
        </p:nvSpPr>
        <p:spPr>
          <a:xfrm>
            <a:off x="397329" y="1545436"/>
            <a:ext cx="1289957" cy="307777"/>
          </a:xfrm>
          <a:prstGeom prst="rect">
            <a:avLst/>
          </a:prstGeom>
          <a:noFill/>
        </p:spPr>
        <p:txBody>
          <a:bodyPr wrap="square" rtlCol="0">
            <a:spAutoFit/>
          </a:bodyPr>
          <a:lstStyle/>
          <a:p>
            <a:r>
              <a:rPr lang="en-US" sz="1400" b="1" dirty="0">
                <a:effectLst>
                  <a:outerShdw blurRad="38100" dist="38100" dir="2700000" algn="tl">
                    <a:srgbClr val="000000">
                      <a:alpha val="43137"/>
                    </a:srgbClr>
                  </a:outerShdw>
                </a:effectLst>
              </a:rPr>
              <a:t>Telecentric</a:t>
            </a:r>
          </a:p>
        </p:txBody>
      </p:sp>
      <p:sp>
        <p:nvSpPr>
          <p:cNvPr id="9" name="TextBox 8">
            <a:extLst>
              <a:ext uri="{FF2B5EF4-FFF2-40B4-BE49-F238E27FC236}">
                <a16:creationId xmlns:a16="http://schemas.microsoft.com/office/drawing/2014/main" id="{141D3635-9EC0-4DB5-A14A-5F1DF45B3B26}"/>
              </a:ext>
            </a:extLst>
          </p:cNvPr>
          <p:cNvSpPr txBox="1"/>
          <p:nvPr/>
        </p:nvSpPr>
        <p:spPr>
          <a:xfrm>
            <a:off x="220435" y="3492840"/>
            <a:ext cx="1643743" cy="307777"/>
          </a:xfrm>
          <a:prstGeom prst="rect">
            <a:avLst/>
          </a:prstGeom>
          <a:noFill/>
        </p:spPr>
        <p:txBody>
          <a:bodyPr wrap="square" rtlCol="0">
            <a:spAutoFit/>
          </a:bodyPr>
          <a:lstStyle/>
          <a:p>
            <a:r>
              <a:rPr lang="en-US" sz="1400" b="1" dirty="0">
                <a:effectLst>
                  <a:outerShdw blurRad="38100" dist="38100" dir="2700000" algn="tl">
                    <a:srgbClr val="000000">
                      <a:alpha val="43137"/>
                    </a:srgbClr>
                  </a:outerShdw>
                </a:effectLst>
              </a:rPr>
              <a:t>Non- Telecentric</a:t>
            </a:r>
          </a:p>
        </p:txBody>
      </p:sp>
      <p:sp>
        <p:nvSpPr>
          <p:cNvPr id="10" name="TextBox 9">
            <a:extLst>
              <a:ext uri="{FF2B5EF4-FFF2-40B4-BE49-F238E27FC236}">
                <a16:creationId xmlns:a16="http://schemas.microsoft.com/office/drawing/2014/main" id="{FD6B91F0-5217-446C-B4CC-A6823E2948DE}"/>
              </a:ext>
            </a:extLst>
          </p:cNvPr>
          <p:cNvSpPr txBox="1"/>
          <p:nvPr/>
        </p:nvSpPr>
        <p:spPr>
          <a:xfrm>
            <a:off x="1981200" y="1545436"/>
            <a:ext cx="636814" cy="246221"/>
          </a:xfrm>
          <a:prstGeom prst="rect">
            <a:avLst/>
          </a:prstGeom>
          <a:noFill/>
        </p:spPr>
        <p:txBody>
          <a:bodyPr wrap="square" rtlCol="0">
            <a:spAutoFit/>
          </a:bodyPr>
          <a:lstStyle/>
          <a:p>
            <a:r>
              <a:rPr lang="en-US" sz="1000" dirty="0"/>
              <a:t>DMD</a:t>
            </a:r>
          </a:p>
        </p:txBody>
      </p:sp>
      <p:sp>
        <p:nvSpPr>
          <p:cNvPr id="11" name="TextBox 10">
            <a:extLst>
              <a:ext uri="{FF2B5EF4-FFF2-40B4-BE49-F238E27FC236}">
                <a16:creationId xmlns:a16="http://schemas.microsoft.com/office/drawing/2014/main" id="{9F52A23D-7566-48B9-9A10-EA705ADB945D}"/>
              </a:ext>
            </a:extLst>
          </p:cNvPr>
          <p:cNvSpPr txBox="1"/>
          <p:nvPr/>
        </p:nvSpPr>
        <p:spPr>
          <a:xfrm>
            <a:off x="2351759" y="2011809"/>
            <a:ext cx="636814" cy="246221"/>
          </a:xfrm>
          <a:prstGeom prst="rect">
            <a:avLst/>
          </a:prstGeom>
          <a:noFill/>
        </p:spPr>
        <p:txBody>
          <a:bodyPr wrap="square" rtlCol="0">
            <a:spAutoFit/>
          </a:bodyPr>
          <a:lstStyle/>
          <a:p>
            <a:r>
              <a:rPr lang="en-US" sz="1000" dirty="0"/>
              <a:t>Prism</a:t>
            </a:r>
          </a:p>
        </p:txBody>
      </p:sp>
      <p:sp>
        <p:nvSpPr>
          <p:cNvPr id="12" name="Rectangle 11">
            <a:extLst>
              <a:ext uri="{FF2B5EF4-FFF2-40B4-BE49-F238E27FC236}">
                <a16:creationId xmlns:a16="http://schemas.microsoft.com/office/drawing/2014/main" id="{E93480AD-9E44-40A8-AA8D-E2E28FE5B952}"/>
              </a:ext>
            </a:extLst>
          </p:cNvPr>
          <p:cNvSpPr/>
          <p:nvPr/>
        </p:nvSpPr>
        <p:spPr>
          <a:xfrm>
            <a:off x="2866110" y="1186543"/>
            <a:ext cx="45818" cy="778328"/>
          </a:xfrm>
          <a:prstGeom prst="rect">
            <a:avLst/>
          </a:prstGeom>
          <a:solidFill>
            <a:schemeClr val="accent1">
              <a:alpha val="5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3E57F36-43F2-4851-8C20-4B81B713DCD5}"/>
              </a:ext>
            </a:extLst>
          </p:cNvPr>
          <p:cNvSpPr txBox="1"/>
          <p:nvPr/>
        </p:nvSpPr>
        <p:spPr>
          <a:xfrm>
            <a:off x="2517768" y="881831"/>
            <a:ext cx="857251" cy="338554"/>
          </a:xfrm>
          <a:prstGeom prst="rect">
            <a:avLst/>
          </a:prstGeom>
          <a:noFill/>
        </p:spPr>
        <p:txBody>
          <a:bodyPr wrap="square" rtlCol="0">
            <a:spAutoFit/>
          </a:bodyPr>
          <a:lstStyle/>
          <a:p>
            <a:r>
              <a:rPr lang="en-US" sz="800" dirty="0"/>
              <a:t>XPR location (if applicable)</a:t>
            </a:r>
          </a:p>
        </p:txBody>
      </p:sp>
      <p:sp>
        <p:nvSpPr>
          <p:cNvPr id="14" name="TextBox 13">
            <a:extLst>
              <a:ext uri="{FF2B5EF4-FFF2-40B4-BE49-F238E27FC236}">
                <a16:creationId xmlns:a16="http://schemas.microsoft.com/office/drawing/2014/main" id="{C0F2675F-4D89-4B9A-9383-580945DC86CA}"/>
              </a:ext>
            </a:extLst>
          </p:cNvPr>
          <p:cNvSpPr txBox="1"/>
          <p:nvPr/>
        </p:nvSpPr>
        <p:spPr>
          <a:xfrm>
            <a:off x="6844393" y="1668546"/>
            <a:ext cx="636814" cy="400110"/>
          </a:xfrm>
          <a:prstGeom prst="rect">
            <a:avLst/>
          </a:prstGeom>
          <a:noFill/>
        </p:spPr>
        <p:txBody>
          <a:bodyPr wrap="square" rtlCol="0">
            <a:spAutoFit/>
          </a:bodyPr>
          <a:lstStyle/>
          <a:p>
            <a:r>
              <a:rPr lang="en-US" sz="1000" dirty="0"/>
              <a:t>To Image</a:t>
            </a:r>
          </a:p>
        </p:txBody>
      </p:sp>
      <p:sp>
        <p:nvSpPr>
          <p:cNvPr id="15" name="TextBox 14">
            <a:extLst>
              <a:ext uri="{FF2B5EF4-FFF2-40B4-BE49-F238E27FC236}">
                <a16:creationId xmlns:a16="http://schemas.microsoft.com/office/drawing/2014/main" id="{EA64142E-25CB-44CE-B5A4-13C85438605C}"/>
              </a:ext>
            </a:extLst>
          </p:cNvPr>
          <p:cNvSpPr txBox="1"/>
          <p:nvPr/>
        </p:nvSpPr>
        <p:spPr>
          <a:xfrm>
            <a:off x="6207579" y="3600562"/>
            <a:ext cx="636814" cy="400110"/>
          </a:xfrm>
          <a:prstGeom prst="rect">
            <a:avLst/>
          </a:prstGeom>
          <a:noFill/>
        </p:spPr>
        <p:txBody>
          <a:bodyPr wrap="square" rtlCol="0">
            <a:spAutoFit/>
          </a:bodyPr>
          <a:lstStyle/>
          <a:p>
            <a:r>
              <a:rPr lang="en-US" sz="1000" dirty="0"/>
              <a:t>To Image</a:t>
            </a:r>
          </a:p>
        </p:txBody>
      </p:sp>
      <p:sp>
        <p:nvSpPr>
          <p:cNvPr id="17" name="TextBox 16">
            <a:extLst>
              <a:ext uri="{FF2B5EF4-FFF2-40B4-BE49-F238E27FC236}">
                <a16:creationId xmlns:a16="http://schemas.microsoft.com/office/drawing/2014/main" id="{DFCAF9A5-72A2-4084-88E1-BDDCBD59737C}"/>
              </a:ext>
            </a:extLst>
          </p:cNvPr>
          <p:cNvSpPr txBox="1"/>
          <p:nvPr/>
        </p:nvSpPr>
        <p:spPr>
          <a:xfrm>
            <a:off x="2052850" y="3580966"/>
            <a:ext cx="636814" cy="246221"/>
          </a:xfrm>
          <a:prstGeom prst="rect">
            <a:avLst/>
          </a:prstGeom>
          <a:noFill/>
        </p:spPr>
        <p:txBody>
          <a:bodyPr wrap="square" rtlCol="0">
            <a:spAutoFit/>
          </a:bodyPr>
          <a:lstStyle/>
          <a:p>
            <a:r>
              <a:rPr lang="en-US" sz="1000" dirty="0"/>
              <a:t>DMD</a:t>
            </a:r>
          </a:p>
        </p:txBody>
      </p:sp>
      <p:sp>
        <p:nvSpPr>
          <p:cNvPr id="18" name="TextBox 17">
            <a:extLst>
              <a:ext uri="{FF2B5EF4-FFF2-40B4-BE49-F238E27FC236}">
                <a16:creationId xmlns:a16="http://schemas.microsoft.com/office/drawing/2014/main" id="{4DAAE840-B850-472F-93BE-1C77290B0524}"/>
              </a:ext>
            </a:extLst>
          </p:cNvPr>
          <p:cNvSpPr txBox="1"/>
          <p:nvPr/>
        </p:nvSpPr>
        <p:spPr>
          <a:xfrm>
            <a:off x="2422965" y="2993206"/>
            <a:ext cx="857251" cy="338554"/>
          </a:xfrm>
          <a:prstGeom prst="rect">
            <a:avLst/>
          </a:prstGeom>
          <a:noFill/>
        </p:spPr>
        <p:txBody>
          <a:bodyPr wrap="square" rtlCol="0">
            <a:spAutoFit/>
          </a:bodyPr>
          <a:lstStyle/>
          <a:p>
            <a:r>
              <a:rPr lang="en-US" sz="800" dirty="0"/>
              <a:t>XPR location (if applicable)</a:t>
            </a:r>
          </a:p>
        </p:txBody>
      </p:sp>
      <p:sp>
        <p:nvSpPr>
          <p:cNvPr id="19" name="Rectangle 18">
            <a:extLst>
              <a:ext uri="{FF2B5EF4-FFF2-40B4-BE49-F238E27FC236}">
                <a16:creationId xmlns:a16="http://schemas.microsoft.com/office/drawing/2014/main" id="{7A7B2068-A4F3-47F9-B2E8-989B3351F710}"/>
              </a:ext>
            </a:extLst>
          </p:cNvPr>
          <p:cNvSpPr/>
          <p:nvPr/>
        </p:nvSpPr>
        <p:spPr>
          <a:xfrm>
            <a:off x="2637508" y="3314912"/>
            <a:ext cx="45818" cy="778328"/>
          </a:xfrm>
          <a:prstGeom prst="rect">
            <a:avLst/>
          </a:prstGeom>
          <a:solidFill>
            <a:schemeClr val="accent1">
              <a:alpha val="5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6114593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598CD-4287-44D7-8712-1947B8FCFC55}"/>
              </a:ext>
            </a:extLst>
          </p:cNvPr>
          <p:cNvSpPr>
            <a:spLocks noGrp="1"/>
          </p:cNvSpPr>
          <p:nvPr>
            <p:ph type="title"/>
          </p:nvPr>
        </p:nvSpPr>
        <p:spPr/>
        <p:txBody>
          <a:bodyPr/>
          <a:lstStyle/>
          <a:p>
            <a:r>
              <a:rPr lang="en-US" dirty="0"/>
              <a:t>Example Projection Lens Performance</a:t>
            </a:r>
          </a:p>
        </p:txBody>
      </p:sp>
      <p:sp>
        <p:nvSpPr>
          <p:cNvPr id="4" name="Slide Number Placeholder 3">
            <a:extLst>
              <a:ext uri="{FF2B5EF4-FFF2-40B4-BE49-F238E27FC236}">
                <a16:creationId xmlns:a16="http://schemas.microsoft.com/office/drawing/2014/main" id="{4B7F267A-6D76-4847-A851-84D02477BF38}"/>
              </a:ext>
            </a:extLst>
          </p:cNvPr>
          <p:cNvSpPr>
            <a:spLocks noGrp="1"/>
          </p:cNvSpPr>
          <p:nvPr>
            <p:ph type="sldNum" sz="quarter" idx="10"/>
          </p:nvPr>
        </p:nvSpPr>
        <p:spPr/>
        <p:txBody>
          <a:bodyPr/>
          <a:lstStyle/>
          <a:p>
            <a:fld id="{7AE1B352-5E67-4968-8D10-DF3EF5CB8256}" type="slidenum">
              <a:rPr lang="en-US" smtClean="0"/>
              <a:t>73</a:t>
            </a:fld>
            <a:endParaRPr lang="en-US"/>
          </a:p>
        </p:txBody>
      </p:sp>
      <p:grpSp>
        <p:nvGrpSpPr>
          <p:cNvPr id="12" name="Group 11">
            <a:extLst>
              <a:ext uri="{FF2B5EF4-FFF2-40B4-BE49-F238E27FC236}">
                <a16:creationId xmlns:a16="http://schemas.microsoft.com/office/drawing/2014/main" id="{AFA6D277-3352-4C92-AA12-607EF255E8B3}"/>
              </a:ext>
            </a:extLst>
          </p:cNvPr>
          <p:cNvGrpSpPr/>
          <p:nvPr/>
        </p:nvGrpSpPr>
        <p:grpSpPr>
          <a:xfrm>
            <a:off x="0" y="649061"/>
            <a:ext cx="4205720" cy="2040455"/>
            <a:chOff x="466546" y="1031048"/>
            <a:chExt cx="4205720" cy="2040455"/>
          </a:xfrm>
        </p:grpSpPr>
        <p:pic>
          <p:nvPicPr>
            <p:cNvPr id="7" name="Picture 6">
              <a:extLst>
                <a:ext uri="{FF2B5EF4-FFF2-40B4-BE49-F238E27FC236}">
                  <a16:creationId xmlns:a16="http://schemas.microsoft.com/office/drawing/2014/main" id="{495973D8-231A-4DB8-9FE2-D5CC8BB6ED8A}"/>
                </a:ext>
              </a:extLst>
            </p:cNvPr>
            <p:cNvPicPr>
              <a:picLocks noChangeAspect="1"/>
            </p:cNvPicPr>
            <p:nvPr/>
          </p:nvPicPr>
          <p:blipFill rotWithShape="1">
            <a:blip r:embed="rId2">
              <a:extLst>
                <a:ext uri="{28A0092B-C50C-407E-A947-70E740481C1C}">
                  <a14:useLocalDpi xmlns:a14="http://schemas.microsoft.com/office/drawing/2010/main" val="0"/>
                </a:ext>
              </a:extLst>
            </a:blip>
            <a:srcRect r="752" b="35829"/>
            <a:stretch/>
          </p:blipFill>
          <p:spPr>
            <a:xfrm>
              <a:off x="466546" y="1031048"/>
              <a:ext cx="4205720" cy="2040455"/>
            </a:xfrm>
            <a:prstGeom prst="rect">
              <a:avLst/>
            </a:prstGeom>
          </p:spPr>
        </p:pic>
        <p:sp>
          <p:nvSpPr>
            <p:cNvPr id="8" name="TextBox 7">
              <a:extLst>
                <a:ext uri="{FF2B5EF4-FFF2-40B4-BE49-F238E27FC236}">
                  <a16:creationId xmlns:a16="http://schemas.microsoft.com/office/drawing/2014/main" id="{DA8F2721-FDA8-4068-B571-1000E847EAB5}"/>
                </a:ext>
              </a:extLst>
            </p:cNvPr>
            <p:cNvSpPr txBox="1"/>
            <p:nvPr/>
          </p:nvSpPr>
          <p:spPr>
            <a:xfrm>
              <a:off x="1371753" y="2029493"/>
              <a:ext cx="2791866" cy="438582"/>
            </a:xfrm>
            <a:prstGeom prst="rect">
              <a:avLst/>
            </a:prstGeom>
            <a:noFill/>
          </p:spPr>
          <p:txBody>
            <a:bodyPr wrap="square" rtlCol="0">
              <a:spAutoFit/>
            </a:bodyPr>
            <a:lstStyle/>
            <a:p>
              <a:r>
                <a:rPr lang="en-US" sz="1200" dirty="0"/>
                <a:t>Polychromatic MTF: All fields &gt;60%</a:t>
              </a:r>
            </a:p>
            <a:p>
              <a:pPr algn="ctr"/>
              <a:r>
                <a:rPr lang="en-US" sz="1000" dirty="0"/>
                <a:t>(92lp/mm for 5.4um pixel)</a:t>
              </a:r>
            </a:p>
          </p:txBody>
        </p:sp>
      </p:grpSp>
      <p:grpSp>
        <p:nvGrpSpPr>
          <p:cNvPr id="13" name="Group 12">
            <a:extLst>
              <a:ext uri="{FF2B5EF4-FFF2-40B4-BE49-F238E27FC236}">
                <a16:creationId xmlns:a16="http://schemas.microsoft.com/office/drawing/2014/main" id="{CFB56141-A6AE-433A-8C01-1BFCBFB2F4E2}"/>
              </a:ext>
            </a:extLst>
          </p:cNvPr>
          <p:cNvGrpSpPr/>
          <p:nvPr/>
        </p:nvGrpSpPr>
        <p:grpSpPr>
          <a:xfrm>
            <a:off x="1034992" y="2758409"/>
            <a:ext cx="3884542" cy="2040455"/>
            <a:chOff x="4805433" y="2641081"/>
            <a:chExt cx="3884542" cy="2040455"/>
          </a:xfrm>
        </p:grpSpPr>
        <p:pic>
          <p:nvPicPr>
            <p:cNvPr id="5" name="Picture 4">
              <a:extLst>
                <a:ext uri="{FF2B5EF4-FFF2-40B4-BE49-F238E27FC236}">
                  <a16:creationId xmlns:a16="http://schemas.microsoft.com/office/drawing/2014/main" id="{54602983-DB82-4B00-91EB-F4D2BFC5EA39}"/>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29997"/>
            <a:stretch/>
          </p:blipFill>
          <p:spPr>
            <a:xfrm>
              <a:off x="4805433" y="2641081"/>
              <a:ext cx="3884542" cy="2040455"/>
            </a:xfrm>
            <a:prstGeom prst="rect">
              <a:avLst/>
            </a:prstGeom>
          </p:spPr>
        </p:pic>
        <p:sp>
          <p:nvSpPr>
            <p:cNvPr id="9" name="TextBox 8">
              <a:extLst>
                <a:ext uri="{FF2B5EF4-FFF2-40B4-BE49-F238E27FC236}">
                  <a16:creationId xmlns:a16="http://schemas.microsoft.com/office/drawing/2014/main" id="{98872BA6-13DC-4628-BE37-C1ABA59EEC82}"/>
                </a:ext>
              </a:extLst>
            </p:cNvPr>
            <p:cNvSpPr txBox="1"/>
            <p:nvPr/>
          </p:nvSpPr>
          <p:spPr>
            <a:xfrm>
              <a:off x="5382754" y="3430475"/>
              <a:ext cx="1181621" cy="461665"/>
            </a:xfrm>
            <a:prstGeom prst="rect">
              <a:avLst/>
            </a:prstGeom>
            <a:noFill/>
          </p:spPr>
          <p:txBody>
            <a:bodyPr wrap="square" rtlCol="0">
              <a:spAutoFit/>
            </a:bodyPr>
            <a:lstStyle/>
            <a:p>
              <a:pPr algn="ctr"/>
              <a:r>
                <a:rPr lang="en-US" sz="1200" dirty="0"/>
                <a:t>Lateral Color: </a:t>
              </a:r>
            </a:p>
            <a:p>
              <a:pPr algn="ctr"/>
              <a:r>
                <a:rPr lang="en-US" sz="1200" dirty="0"/>
                <a:t>&lt;0.5pixel</a:t>
              </a:r>
            </a:p>
          </p:txBody>
        </p:sp>
      </p:grpSp>
      <p:grpSp>
        <p:nvGrpSpPr>
          <p:cNvPr id="19" name="Group 18">
            <a:extLst>
              <a:ext uri="{FF2B5EF4-FFF2-40B4-BE49-F238E27FC236}">
                <a16:creationId xmlns:a16="http://schemas.microsoft.com/office/drawing/2014/main" id="{D00956F8-A969-4F23-A74A-6C11E01BC682}"/>
              </a:ext>
            </a:extLst>
          </p:cNvPr>
          <p:cNvGrpSpPr/>
          <p:nvPr/>
        </p:nvGrpSpPr>
        <p:grpSpPr>
          <a:xfrm>
            <a:off x="4993564" y="2643547"/>
            <a:ext cx="3884542" cy="1890676"/>
            <a:chOff x="5175192" y="2656543"/>
            <a:chExt cx="3884542" cy="1890676"/>
          </a:xfrm>
        </p:grpSpPr>
        <p:pic>
          <p:nvPicPr>
            <p:cNvPr id="14" name="Picture 13">
              <a:extLst>
                <a:ext uri="{FF2B5EF4-FFF2-40B4-BE49-F238E27FC236}">
                  <a16:creationId xmlns:a16="http://schemas.microsoft.com/office/drawing/2014/main" id="{48DD8A68-84F5-4DB9-930F-D2490B14E688}"/>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175192" y="2758409"/>
              <a:ext cx="2933816" cy="1788810"/>
            </a:xfrm>
            <a:prstGeom prst="rect">
              <a:avLst/>
            </a:prstGeom>
          </p:spPr>
        </p:pic>
        <p:sp>
          <p:nvSpPr>
            <p:cNvPr id="15" name="TextBox 14">
              <a:extLst>
                <a:ext uri="{FF2B5EF4-FFF2-40B4-BE49-F238E27FC236}">
                  <a16:creationId xmlns:a16="http://schemas.microsoft.com/office/drawing/2014/main" id="{35CBE6CC-8CBC-4894-BB9A-9A181A80A337}"/>
                </a:ext>
              </a:extLst>
            </p:cNvPr>
            <p:cNvSpPr txBox="1"/>
            <p:nvPr/>
          </p:nvSpPr>
          <p:spPr>
            <a:xfrm>
              <a:off x="6363221" y="2656543"/>
              <a:ext cx="1828800" cy="276999"/>
            </a:xfrm>
            <a:prstGeom prst="rect">
              <a:avLst/>
            </a:prstGeom>
            <a:noFill/>
          </p:spPr>
          <p:txBody>
            <a:bodyPr wrap="square" rtlCol="0">
              <a:spAutoFit/>
            </a:bodyPr>
            <a:lstStyle>
              <a:defPPr>
                <a:defRPr lang="en-US"/>
              </a:defPPr>
              <a:lvl1pPr algn="ctr">
                <a:defRPr sz="1200"/>
              </a:lvl1pPr>
            </a:lstStyle>
            <a:p>
              <a:r>
                <a:rPr lang="en-US" dirty="0"/>
                <a:t>Distortion: 0.5%</a:t>
              </a:r>
            </a:p>
          </p:txBody>
        </p:sp>
        <p:pic>
          <p:nvPicPr>
            <p:cNvPr id="16" name="Picture 15">
              <a:extLst>
                <a:ext uri="{FF2B5EF4-FFF2-40B4-BE49-F238E27FC236}">
                  <a16:creationId xmlns:a16="http://schemas.microsoft.com/office/drawing/2014/main" id="{6CC3BD88-FE2F-4B81-B0B2-631DF9BCBD42}"/>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600452" y="2940078"/>
              <a:ext cx="1459282" cy="1534245"/>
            </a:xfrm>
            <a:prstGeom prst="rect">
              <a:avLst/>
            </a:prstGeom>
          </p:spPr>
        </p:pic>
      </p:grpSp>
      <p:pic>
        <p:nvPicPr>
          <p:cNvPr id="17" name="Picture 16">
            <a:extLst>
              <a:ext uri="{FF2B5EF4-FFF2-40B4-BE49-F238E27FC236}">
                <a16:creationId xmlns:a16="http://schemas.microsoft.com/office/drawing/2014/main" id="{F9B6308B-3DA7-4C87-9FFE-A982A5F3F1C6}"/>
              </a:ext>
            </a:extLst>
          </p:cNvPr>
          <p:cNvPicPr>
            <a:picLocks noChangeAspect="1"/>
          </p:cNvPicPr>
          <p:nvPr/>
        </p:nvPicPr>
        <p:blipFill rotWithShape="1">
          <a:blip r:embed="rId6">
            <a:extLst>
              <a:ext uri="{28A0092B-C50C-407E-A947-70E740481C1C}">
                <a14:useLocalDpi xmlns:a14="http://schemas.microsoft.com/office/drawing/2010/main" val="0"/>
              </a:ext>
            </a:extLst>
          </a:blip>
          <a:srcRect l="4133" t="1097" r="4063" b="25966"/>
          <a:stretch/>
        </p:blipFill>
        <p:spPr>
          <a:xfrm>
            <a:off x="4791205" y="741197"/>
            <a:ext cx="3049289" cy="1817834"/>
          </a:xfrm>
          <a:prstGeom prst="rect">
            <a:avLst/>
          </a:prstGeom>
        </p:spPr>
      </p:pic>
      <p:sp>
        <p:nvSpPr>
          <p:cNvPr id="18" name="TextBox 17">
            <a:extLst>
              <a:ext uri="{FF2B5EF4-FFF2-40B4-BE49-F238E27FC236}">
                <a16:creationId xmlns:a16="http://schemas.microsoft.com/office/drawing/2014/main" id="{08D3A3EC-4872-4451-8F3D-3A3FD12E2A46}"/>
              </a:ext>
            </a:extLst>
          </p:cNvPr>
          <p:cNvSpPr txBox="1"/>
          <p:nvPr/>
        </p:nvSpPr>
        <p:spPr>
          <a:xfrm>
            <a:off x="5257450" y="1315804"/>
            <a:ext cx="3677085" cy="830997"/>
          </a:xfrm>
          <a:prstGeom prst="rect">
            <a:avLst/>
          </a:prstGeom>
          <a:noFill/>
        </p:spPr>
        <p:txBody>
          <a:bodyPr wrap="square" rtlCol="0">
            <a:spAutoFit/>
          </a:bodyPr>
          <a:lstStyle/>
          <a:p>
            <a:pPr marL="171450" indent="-171450">
              <a:buFont typeface="Arial" panose="020B0604020202020204" pitchFamily="34" charset="0"/>
              <a:buChar char="•"/>
            </a:pPr>
            <a:r>
              <a:rPr lang="en-US" sz="1200" dirty="0"/>
              <a:t>Relative Illumination: &gt;90% for telecentric lens</a:t>
            </a:r>
          </a:p>
          <a:p>
            <a:pPr marL="552345" lvl="1" indent="-171450">
              <a:buFont typeface="Arial" panose="020B0604020202020204" pitchFamily="34" charset="0"/>
              <a:buChar char="•"/>
            </a:pPr>
            <a:r>
              <a:rPr lang="en-US" sz="1200" dirty="0"/>
              <a:t>No </a:t>
            </a:r>
            <a:r>
              <a:rPr lang="en-US" sz="1200" dirty="0" err="1"/>
              <a:t>vignetting</a:t>
            </a:r>
            <a:r>
              <a:rPr lang="en-US" sz="1200" dirty="0"/>
              <a:t> recommended</a:t>
            </a:r>
          </a:p>
          <a:p>
            <a:pPr marL="171450" indent="-171450">
              <a:buFont typeface="Arial" panose="020B0604020202020204" pitchFamily="34" charset="0"/>
              <a:buChar char="•"/>
            </a:pPr>
            <a:r>
              <a:rPr lang="en-US" sz="1200" dirty="0"/>
              <a:t>Non-telecentric has a natural roll-off</a:t>
            </a:r>
          </a:p>
          <a:p>
            <a:pPr marL="552345" lvl="1" indent="-171450">
              <a:buFont typeface="Arial" panose="020B0604020202020204" pitchFamily="34" charset="0"/>
              <a:buChar char="•"/>
            </a:pPr>
            <a:r>
              <a:rPr lang="en-US" sz="1200" dirty="0"/>
              <a:t>&gt;60% center to edge recommended</a:t>
            </a:r>
            <a:endParaRPr lang="en-US" sz="1000" dirty="0"/>
          </a:p>
        </p:txBody>
      </p:sp>
    </p:spTree>
    <p:extLst>
      <p:ext uri="{BB962C8B-B14F-4D97-AF65-F5344CB8AC3E}">
        <p14:creationId xmlns:p14="http://schemas.microsoft.com/office/powerpoint/2010/main" val="40813136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F0BAA91-74DC-430C-B205-D131EABE0E56}"/>
              </a:ext>
            </a:extLst>
          </p:cNvPr>
          <p:cNvSpPr>
            <a:spLocks noGrp="1"/>
          </p:cNvSpPr>
          <p:nvPr>
            <p:ph type="ctrTitle"/>
          </p:nvPr>
        </p:nvSpPr>
        <p:spPr>
          <a:xfrm>
            <a:off x="342900" y="1457331"/>
            <a:ext cx="8458200" cy="1102519"/>
          </a:xfrm>
        </p:spPr>
        <p:txBody>
          <a:bodyPr/>
          <a:lstStyle/>
          <a:p>
            <a:r>
              <a:rPr lang="en-US" dirty="0"/>
              <a:t>Resolution Enhancement</a:t>
            </a:r>
          </a:p>
        </p:txBody>
      </p:sp>
      <p:sp>
        <p:nvSpPr>
          <p:cNvPr id="8" name="Subtitle 7">
            <a:extLst>
              <a:ext uri="{FF2B5EF4-FFF2-40B4-BE49-F238E27FC236}">
                <a16:creationId xmlns:a16="http://schemas.microsoft.com/office/drawing/2014/main" id="{70775404-E9C8-46B8-B8AD-05CC84238D2A}"/>
              </a:ext>
            </a:extLst>
          </p:cNvPr>
          <p:cNvSpPr>
            <a:spLocks noGrp="1"/>
          </p:cNvSpPr>
          <p:nvPr>
            <p:ph type="subTitle" idx="1"/>
          </p:nvPr>
        </p:nvSpPr>
        <p:spPr/>
        <p:txBody>
          <a:bodyPr/>
          <a:lstStyle/>
          <a:p>
            <a:r>
              <a:rPr lang="en-US" sz="1200" i="1" dirty="0"/>
              <a:t>For additional information, refer to: </a:t>
            </a:r>
          </a:p>
          <a:p>
            <a:r>
              <a:rPr lang="en-US" sz="1050" b="0" dirty="0">
                <a:solidFill>
                  <a:srgbClr val="222222"/>
                </a:solidFill>
                <a:latin typeface="Arial" panose="020B0604020202020204" pitchFamily="34" charset="0"/>
              </a:rPr>
              <a:t>Sing, Molly N., et al. "Super resolution projection: leveraging the MEMS speed to double or quadruple the resolution." </a:t>
            </a:r>
            <a:r>
              <a:rPr lang="en-US" sz="1050" b="0" i="1" dirty="0">
                <a:solidFill>
                  <a:srgbClr val="222222"/>
                </a:solidFill>
                <a:latin typeface="Arial" panose="020B0604020202020204" pitchFamily="34" charset="0"/>
              </a:rPr>
              <a:t>Emerging Digital Micromirror Device Based Systems and Applications XI</a:t>
            </a:r>
            <a:r>
              <a:rPr lang="en-US" sz="1050" b="0" dirty="0">
                <a:solidFill>
                  <a:srgbClr val="222222"/>
                </a:solidFill>
                <a:latin typeface="Arial" panose="020B0604020202020204" pitchFamily="34" charset="0"/>
              </a:rPr>
              <a:t>. Vol. 10932. SPIE, 2019.</a:t>
            </a:r>
            <a:r>
              <a:rPr lang="en-US" sz="1050" b="0" u="sng" dirty="0">
                <a:solidFill>
                  <a:srgbClr val="333333"/>
                </a:solidFill>
                <a:latin typeface="Arial" panose="020B0604020202020204" pitchFamily="34" charset="0"/>
                <a:hlinkClick r:id="rId2">
                  <a:extLst>
                    <a:ext uri="{A12FA001-AC4F-418D-AE19-62706E023703}">
                      <ahyp:hlinkClr xmlns:ahyp="http://schemas.microsoft.com/office/drawing/2018/hyperlinkcolor" val="tx"/>
                    </a:ext>
                  </a:extLst>
                </a:hlinkClick>
              </a:rPr>
              <a:t> </a:t>
            </a:r>
            <a:r>
              <a:rPr lang="en-US" sz="1050" b="0" u="sng" dirty="0">
                <a:solidFill>
                  <a:srgbClr val="0070C0"/>
                </a:solidFill>
                <a:latin typeface="Arial" panose="020B0604020202020204" pitchFamily="34" charset="0"/>
                <a:hlinkClick r:id="rId2">
                  <a:extLst>
                    <a:ext uri="{A12FA001-AC4F-418D-AE19-62706E023703}">
                      <ahyp:hlinkClr xmlns:ahyp="http://schemas.microsoft.com/office/drawing/2018/hyperlinkcolor" val="tx"/>
                    </a:ext>
                  </a:extLst>
                </a:hlinkClick>
              </a:rPr>
              <a:t>https://doi.org/10.1117/12.2512005</a:t>
            </a:r>
            <a:endParaRPr lang="en-US" sz="1200" i="1" dirty="0">
              <a:solidFill>
                <a:srgbClr val="0070C0"/>
              </a:solidFill>
            </a:endParaRPr>
          </a:p>
        </p:txBody>
      </p:sp>
      <p:sp>
        <p:nvSpPr>
          <p:cNvPr id="4" name="Slide Number Placeholder 3">
            <a:extLst>
              <a:ext uri="{FF2B5EF4-FFF2-40B4-BE49-F238E27FC236}">
                <a16:creationId xmlns:a16="http://schemas.microsoft.com/office/drawing/2014/main" id="{A59EB26A-A5C0-410D-BA15-D14F38656F3E}"/>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B97888F-6AF7-4263-B69D-592D8C33BAC7}" type="slidenum">
              <a:rPr kumimoji="0" lang="en-US" sz="7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7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1206108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61264-0030-4580-B084-2B3004F93F8D}"/>
              </a:ext>
            </a:extLst>
          </p:cNvPr>
          <p:cNvSpPr>
            <a:spLocks noGrp="1"/>
          </p:cNvSpPr>
          <p:nvPr>
            <p:ph type="title"/>
          </p:nvPr>
        </p:nvSpPr>
        <p:spPr/>
        <p:txBody>
          <a:bodyPr/>
          <a:lstStyle/>
          <a:p>
            <a:r>
              <a:rPr lang="en-US" dirty="0"/>
              <a:t>What is Super Resolution?</a:t>
            </a:r>
          </a:p>
        </p:txBody>
      </p:sp>
      <p:sp>
        <p:nvSpPr>
          <p:cNvPr id="4" name="Slide Number Placeholder 3">
            <a:extLst>
              <a:ext uri="{FF2B5EF4-FFF2-40B4-BE49-F238E27FC236}">
                <a16:creationId xmlns:a16="http://schemas.microsoft.com/office/drawing/2014/main" id="{4CAF944F-F98B-4C1D-9350-62CEC2B24C00}"/>
              </a:ext>
            </a:extLst>
          </p:cNvPr>
          <p:cNvSpPr>
            <a:spLocks noGrp="1"/>
          </p:cNvSpPr>
          <p:nvPr>
            <p:ph type="sldNum" sz="quarter" idx="10"/>
          </p:nvPr>
        </p:nvSpPr>
        <p:spPr/>
        <p:txBody>
          <a:bodyPr/>
          <a:lstStyle/>
          <a:p>
            <a:pPr>
              <a:defRPr/>
            </a:pPr>
            <a:fld id="{2B97888F-6AF7-4263-B69D-592D8C33BAC7}" type="slidenum">
              <a:rPr lang="en-US" smtClean="0"/>
              <a:pPr>
                <a:defRPr/>
              </a:pPr>
              <a:t>75</a:t>
            </a:fld>
            <a:endParaRPr lang="en-US" dirty="0"/>
          </a:p>
        </p:txBody>
      </p:sp>
      <p:sp>
        <p:nvSpPr>
          <p:cNvPr id="7" name="Rectangle 3">
            <a:extLst>
              <a:ext uri="{FF2B5EF4-FFF2-40B4-BE49-F238E27FC236}">
                <a16:creationId xmlns:a16="http://schemas.microsoft.com/office/drawing/2014/main" id="{7F35466C-609F-4F2B-9B69-50DF8F3ADC63}"/>
              </a:ext>
            </a:extLst>
          </p:cNvPr>
          <p:cNvSpPr txBox="1">
            <a:spLocks noChangeArrowheads="1"/>
          </p:cNvSpPr>
          <p:nvPr/>
        </p:nvSpPr>
        <p:spPr bwMode="auto">
          <a:xfrm>
            <a:off x="342897" y="3004079"/>
            <a:ext cx="6151848" cy="1591074"/>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normAutofit/>
          </a:bodyPr>
          <a:lstStyle>
            <a:lvl1pPr marL="227013" indent="-227013" algn="l" rtl="0" eaLnBrk="0" fontAlgn="base" hangingPunct="0">
              <a:spcBef>
                <a:spcPts val="800"/>
              </a:spcBef>
              <a:spcAft>
                <a:spcPct val="0"/>
              </a:spcAft>
              <a:buChar char="•"/>
              <a:defRPr sz="2000">
                <a:solidFill>
                  <a:schemeClr val="tx1"/>
                </a:solidFill>
                <a:latin typeface="+mn-lt"/>
                <a:ea typeface="+mn-ea"/>
                <a:cs typeface="+mn-cs"/>
              </a:defRPr>
            </a:lvl1pPr>
            <a:lvl2pPr marL="574675" indent="-233363" algn="l" rtl="0" eaLnBrk="0" fontAlgn="base" hangingPunct="0">
              <a:spcBef>
                <a:spcPct val="20000"/>
              </a:spcBef>
              <a:spcAft>
                <a:spcPct val="0"/>
              </a:spcAft>
              <a:buChar char="–"/>
              <a:defRPr>
                <a:solidFill>
                  <a:schemeClr val="tx1"/>
                </a:solidFill>
                <a:latin typeface="+mn-lt"/>
              </a:defRPr>
            </a:lvl2pPr>
            <a:lvl3pPr marL="854075" indent="-165100" algn="l" rtl="0" eaLnBrk="0" fontAlgn="base" hangingPunct="0">
              <a:spcBef>
                <a:spcPct val="15000"/>
              </a:spcBef>
              <a:spcAft>
                <a:spcPct val="0"/>
              </a:spcAft>
              <a:buChar char="•"/>
              <a:defRPr sz="1800">
                <a:solidFill>
                  <a:schemeClr val="tx1"/>
                </a:solidFill>
                <a:latin typeface="+mn-lt"/>
              </a:defRPr>
            </a:lvl3pPr>
            <a:lvl4pPr marL="1201738" indent="-233363" algn="l" rtl="0" eaLnBrk="0" fontAlgn="base" hangingPunct="0">
              <a:spcBef>
                <a:spcPct val="5000"/>
              </a:spcBef>
              <a:spcAft>
                <a:spcPct val="0"/>
              </a:spcAft>
              <a:buChar char="–"/>
              <a:defRPr sz="1800">
                <a:solidFill>
                  <a:schemeClr val="tx1"/>
                </a:solidFill>
                <a:latin typeface="+mn-lt"/>
              </a:defRPr>
            </a:lvl4pPr>
            <a:lvl5pPr marL="1489075" indent="-173038" algn="l" rtl="0" eaLnBrk="0" fontAlgn="base" hangingPunct="0">
              <a:spcBef>
                <a:spcPct val="0"/>
              </a:spcBef>
              <a:spcAft>
                <a:spcPct val="0"/>
              </a:spcAft>
              <a:buChar char="»"/>
              <a:defRPr sz="1800">
                <a:solidFill>
                  <a:schemeClr val="tx1"/>
                </a:solidFill>
                <a:latin typeface="+mn-lt"/>
              </a:defRPr>
            </a:lvl5pPr>
            <a:lvl6pPr marL="1946275" indent="-173038" algn="l" rtl="0" fontAlgn="base">
              <a:spcBef>
                <a:spcPct val="0"/>
              </a:spcBef>
              <a:spcAft>
                <a:spcPct val="0"/>
              </a:spcAft>
              <a:buChar char="»"/>
              <a:defRPr sz="1600">
                <a:solidFill>
                  <a:schemeClr val="tx1"/>
                </a:solidFill>
                <a:latin typeface="+mn-lt"/>
              </a:defRPr>
            </a:lvl6pPr>
            <a:lvl7pPr marL="2403475" indent="-173038" algn="l" rtl="0" fontAlgn="base">
              <a:spcBef>
                <a:spcPct val="0"/>
              </a:spcBef>
              <a:spcAft>
                <a:spcPct val="0"/>
              </a:spcAft>
              <a:buChar char="»"/>
              <a:defRPr sz="1600">
                <a:solidFill>
                  <a:schemeClr val="tx1"/>
                </a:solidFill>
                <a:latin typeface="+mn-lt"/>
              </a:defRPr>
            </a:lvl7pPr>
            <a:lvl8pPr marL="2860675" indent="-173038" algn="l" rtl="0" fontAlgn="base">
              <a:spcBef>
                <a:spcPct val="0"/>
              </a:spcBef>
              <a:spcAft>
                <a:spcPct val="0"/>
              </a:spcAft>
              <a:buChar char="»"/>
              <a:defRPr sz="1600">
                <a:solidFill>
                  <a:schemeClr val="tx1"/>
                </a:solidFill>
                <a:latin typeface="+mn-lt"/>
              </a:defRPr>
            </a:lvl8pPr>
            <a:lvl9pPr marL="3317875" indent="-173038" algn="l" rtl="0" fontAlgn="base">
              <a:spcBef>
                <a:spcPct val="0"/>
              </a:spcBef>
              <a:spcAft>
                <a:spcPct val="0"/>
              </a:spcAft>
              <a:buChar char="»"/>
              <a:defRPr sz="1600">
                <a:solidFill>
                  <a:schemeClr val="tx1"/>
                </a:solidFill>
                <a:latin typeface="+mn-lt"/>
              </a:defRPr>
            </a:lvl9pPr>
          </a:lstStyle>
          <a:p>
            <a:pPr>
              <a:lnSpc>
                <a:spcPct val="80000"/>
              </a:lnSpc>
              <a:buClr>
                <a:srgbClr val="2153A3"/>
              </a:buClr>
            </a:pPr>
            <a:r>
              <a:rPr lang="en-US" sz="1400" dirty="0"/>
              <a:t>Opto-electronic shifting of a DMD pixel using a tilting optical element (actuator) to create 2x or 4x the resolution within a single image frame</a:t>
            </a:r>
          </a:p>
          <a:p>
            <a:pPr>
              <a:lnSpc>
                <a:spcPct val="80000"/>
              </a:lnSpc>
              <a:buClr>
                <a:srgbClr val="2153A3"/>
              </a:buClr>
            </a:pPr>
            <a:r>
              <a:rPr lang="en-US" sz="1400" dirty="0"/>
              <a:t>2-position actuator shift example above</a:t>
            </a:r>
          </a:p>
          <a:p>
            <a:pPr>
              <a:lnSpc>
                <a:spcPct val="80000"/>
              </a:lnSpc>
              <a:buClr>
                <a:srgbClr val="2153A3"/>
              </a:buClr>
            </a:pPr>
            <a:r>
              <a:rPr lang="en-US" sz="1400" dirty="0"/>
              <a:t>4-position actuator shift available also</a:t>
            </a:r>
          </a:p>
          <a:p>
            <a:pPr>
              <a:lnSpc>
                <a:spcPct val="80000"/>
              </a:lnSpc>
              <a:buClr>
                <a:srgbClr val="2153A3"/>
              </a:buClr>
            </a:pPr>
            <a:r>
              <a:rPr lang="en-US" sz="1400" dirty="0">
                <a:solidFill>
                  <a:srgbClr val="0070C0"/>
                </a:solidFill>
                <a:hlinkClick r:id="rId2">
                  <a:extLst>
                    <a:ext uri="{A12FA001-AC4F-418D-AE19-62706E023703}">
                      <ahyp:hlinkClr xmlns:ahyp="http://schemas.microsoft.com/office/drawing/2018/hyperlinkcolor" val="tx"/>
                    </a:ext>
                  </a:extLst>
                </a:hlinkClick>
              </a:rPr>
              <a:t>https://www.optotune.com/pixel-shifting</a:t>
            </a:r>
            <a:endParaRPr lang="en-US" sz="1400" dirty="0">
              <a:solidFill>
                <a:srgbClr val="0070C0"/>
              </a:solidFill>
            </a:endParaRPr>
          </a:p>
          <a:p>
            <a:pPr>
              <a:lnSpc>
                <a:spcPct val="80000"/>
              </a:lnSpc>
              <a:buClr>
                <a:srgbClr val="2153A3"/>
              </a:buClr>
            </a:pPr>
            <a:r>
              <a:rPr lang="en-US" sz="1400" dirty="0">
                <a:solidFill>
                  <a:srgbClr val="0070C0"/>
                </a:solidFill>
                <a:hlinkClick r:id="rId3">
                  <a:extLst>
                    <a:ext uri="{A12FA001-AC4F-418D-AE19-62706E023703}">
                      <ahyp:hlinkClr xmlns:ahyp="http://schemas.microsoft.com/office/drawing/2018/hyperlinkcolor" val="tx"/>
                    </a:ext>
                  </a:extLst>
                </a:hlinkClick>
              </a:rPr>
              <a:t>https://www.minaik.com.tw/</a:t>
            </a:r>
            <a:r>
              <a:rPr lang="en-US" sz="1400" dirty="0">
                <a:solidFill>
                  <a:srgbClr val="0070C0"/>
                </a:solidFill>
              </a:rPr>
              <a:t> </a:t>
            </a:r>
          </a:p>
        </p:txBody>
      </p:sp>
      <p:sp>
        <p:nvSpPr>
          <p:cNvPr id="42" name="TextBox 41">
            <a:extLst>
              <a:ext uri="{FF2B5EF4-FFF2-40B4-BE49-F238E27FC236}">
                <a16:creationId xmlns:a16="http://schemas.microsoft.com/office/drawing/2014/main" id="{4C31454B-EB79-4919-AC3F-2827B0EBBFB6}"/>
              </a:ext>
            </a:extLst>
          </p:cNvPr>
          <p:cNvSpPr txBox="1"/>
          <p:nvPr/>
        </p:nvSpPr>
        <p:spPr>
          <a:xfrm>
            <a:off x="2507054" y="2397527"/>
            <a:ext cx="861060" cy="246221"/>
          </a:xfrm>
          <a:prstGeom prst="rect">
            <a:avLst/>
          </a:prstGeom>
          <a:noFill/>
        </p:spPr>
        <p:txBody>
          <a:bodyPr wrap="square" rtlCol="0">
            <a:spAutoFit/>
          </a:bodyPr>
          <a:lstStyle/>
          <a:p>
            <a:pPr algn="ctr"/>
            <a:r>
              <a:rPr lang="en-US" sz="1000" dirty="0">
                <a:solidFill>
                  <a:schemeClr val="tx2">
                    <a:lumMod val="20000"/>
                    <a:lumOff val="80000"/>
                  </a:schemeClr>
                </a:solidFill>
              </a:rPr>
              <a:t>Position A</a:t>
            </a:r>
          </a:p>
        </p:txBody>
      </p:sp>
      <p:pic>
        <p:nvPicPr>
          <p:cNvPr id="45" name="Picture 44">
            <a:extLst>
              <a:ext uri="{FF2B5EF4-FFF2-40B4-BE49-F238E27FC236}">
                <a16:creationId xmlns:a16="http://schemas.microsoft.com/office/drawing/2014/main" id="{D3744C0F-8B90-4CE1-B6F7-761AFEDF6D99}"/>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875745" y="2349539"/>
            <a:ext cx="1717115" cy="17343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9" name="Rectangle 48">
            <a:extLst>
              <a:ext uri="{FF2B5EF4-FFF2-40B4-BE49-F238E27FC236}">
                <a16:creationId xmlns:a16="http://schemas.microsoft.com/office/drawing/2014/main" id="{99819678-EC00-4D61-9EDD-068E43E21BF3}"/>
              </a:ext>
            </a:extLst>
          </p:cNvPr>
          <p:cNvSpPr/>
          <p:nvPr/>
        </p:nvSpPr>
        <p:spPr>
          <a:xfrm>
            <a:off x="767889" y="1474395"/>
            <a:ext cx="228600" cy="228600"/>
          </a:xfrm>
          <a:prstGeom prst="rect">
            <a:avLst/>
          </a:prstGeom>
          <a:solidFill>
            <a:schemeClr val="accent1">
              <a:lumMod val="20000"/>
              <a:lumOff val="8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0" name="Freeform 51">
            <a:extLst>
              <a:ext uri="{FF2B5EF4-FFF2-40B4-BE49-F238E27FC236}">
                <a16:creationId xmlns:a16="http://schemas.microsoft.com/office/drawing/2014/main" id="{86D88A6B-D8DA-4AD3-B767-3C4EF3AC48DB}"/>
              </a:ext>
            </a:extLst>
          </p:cNvPr>
          <p:cNvSpPr/>
          <p:nvPr/>
        </p:nvSpPr>
        <p:spPr>
          <a:xfrm>
            <a:off x="505761" y="1474395"/>
            <a:ext cx="228600" cy="228600"/>
          </a:xfrm>
          <a:custGeom>
            <a:avLst/>
            <a:gdLst>
              <a:gd name="connsiteX0" fmla="*/ 0 w 228600"/>
              <a:gd name="connsiteY0" fmla="*/ 0 h 228600"/>
              <a:gd name="connsiteX1" fmla="*/ 228600 w 228600"/>
              <a:gd name="connsiteY1" fmla="*/ 0 h 228600"/>
              <a:gd name="connsiteX2" fmla="*/ 228600 w 228600"/>
              <a:gd name="connsiteY2" fmla="*/ 228600 h 228600"/>
              <a:gd name="connsiteX3" fmla="*/ 0 w 228600"/>
              <a:gd name="connsiteY3" fmla="*/ 228600 h 228600"/>
              <a:gd name="connsiteX4" fmla="*/ 0 w 228600"/>
              <a:gd name="connsiteY4" fmla="*/ 0 h 2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228600">
                <a:moveTo>
                  <a:pt x="0" y="0"/>
                </a:moveTo>
                <a:lnTo>
                  <a:pt x="228600" y="0"/>
                </a:lnTo>
                <a:lnTo>
                  <a:pt x="228600" y="228600"/>
                </a:lnTo>
                <a:lnTo>
                  <a:pt x="0" y="228600"/>
                </a:lnTo>
                <a:lnTo>
                  <a:pt x="0" y="0"/>
                </a:lnTo>
                <a:close/>
              </a:path>
            </a:pathLst>
          </a:custGeom>
          <a:solidFill>
            <a:schemeClr val="accent1">
              <a:lumMod val="20000"/>
              <a:lumOff val="8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F7AEF5C0-F921-440E-98C7-EE277041F91B}"/>
              </a:ext>
            </a:extLst>
          </p:cNvPr>
          <p:cNvSpPr/>
          <p:nvPr/>
        </p:nvSpPr>
        <p:spPr>
          <a:xfrm>
            <a:off x="2075481" y="1474395"/>
            <a:ext cx="228600" cy="228600"/>
          </a:xfrm>
          <a:prstGeom prst="rect">
            <a:avLst/>
          </a:prstGeom>
          <a:solidFill>
            <a:schemeClr val="accent1">
              <a:lumMod val="20000"/>
              <a:lumOff val="8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2" name="Rectangle 51">
            <a:extLst>
              <a:ext uri="{FF2B5EF4-FFF2-40B4-BE49-F238E27FC236}">
                <a16:creationId xmlns:a16="http://schemas.microsoft.com/office/drawing/2014/main" id="{5049604C-AE83-494C-A86A-0C0A9BE1F758}"/>
              </a:ext>
            </a:extLst>
          </p:cNvPr>
          <p:cNvSpPr/>
          <p:nvPr/>
        </p:nvSpPr>
        <p:spPr>
          <a:xfrm>
            <a:off x="1033065" y="1474395"/>
            <a:ext cx="228600" cy="228600"/>
          </a:xfrm>
          <a:prstGeom prst="rect">
            <a:avLst/>
          </a:prstGeom>
          <a:solidFill>
            <a:schemeClr val="accent1">
              <a:lumMod val="20000"/>
              <a:lumOff val="8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8046E8F7-4DC9-42B5-BE6A-FD411525A3BF}"/>
              </a:ext>
            </a:extLst>
          </p:cNvPr>
          <p:cNvSpPr/>
          <p:nvPr/>
        </p:nvSpPr>
        <p:spPr>
          <a:xfrm>
            <a:off x="1545129" y="1474395"/>
            <a:ext cx="228600" cy="228600"/>
          </a:xfrm>
          <a:prstGeom prst="rect">
            <a:avLst/>
          </a:prstGeom>
          <a:solidFill>
            <a:schemeClr val="accent1">
              <a:lumMod val="20000"/>
              <a:lumOff val="8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4" name="Rectangle 53">
            <a:extLst>
              <a:ext uri="{FF2B5EF4-FFF2-40B4-BE49-F238E27FC236}">
                <a16:creationId xmlns:a16="http://schemas.microsoft.com/office/drawing/2014/main" id="{CEA5ED27-147A-47F1-85A2-538E7F64EB6D}"/>
              </a:ext>
            </a:extLst>
          </p:cNvPr>
          <p:cNvSpPr/>
          <p:nvPr/>
        </p:nvSpPr>
        <p:spPr>
          <a:xfrm>
            <a:off x="1289097" y="1474395"/>
            <a:ext cx="228600" cy="228600"/>
          </a:xfrm>
          <a:prstGeom prst="rect">
            <a:avLst/>
          </a:prstGeom>
          <a:solidFill>
            <a:schemeClr val="accent1">
              <a:lumMod val="20000"/>
              <a:lumOff val="8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5" name="Rectangle 54">
            <a:extLst>
              <a:ext uri="{FF2B5EF4-FFF2-40B4-BE49-F238E27FC236}">
                <a16:creationId xmlns:a16="http://schemas.microsoft.com/office/drawing/2014/main" id="{4154EFB9-C6E7-4923-8BDC-F0364ABF7278}"/>
              </a:ext>
            </a:extLst>
          </p:cNvPr>
          <p:cNvSpPr/>
          <p:nvPr/>
        </p:nvSpPr>
        <p:spPr>
          <a:xfrm>
            <a:off x="1810305" y="1474395"/>
            <a:ext cx="228600" cy="228600"/>
          </a:xfrm>
          <a:prstGeom prst="rect">
            <a:avLst/>
          </a:prstGeom>
          <a:solidFill>
            <a:schemeClr val="accent1">
              <a:lumMod val="20000"/>
              <a:lumOff val="8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6" name="Rectangle 55">
            <a:extLst>
              <a:ext uri="{FF2B5EF4-FFF2-40B4-BE49-F238E27FC236}">
                <a16:creationId xmlns:a16="http://schemas.microsoft.com/office/drawing/2014/main" id="{DBAB3B0C-DB7C-40C8-8B15-8387B847032B}"/>
              </a:ext>
            </a:extLst>
          </p:cNvPr>
          <p:cNvSpPr/>
          <p:nvPr/>
        </p:nvSpPr>
        <p:spPr>
          <a:xfrm>
            <a:off x="767889" y="1730427"/>
            <a:ext cx="228600" cy="228600"/>
          </a:xfrm>
          <a:prstGeom prst="rect">
            <a:avLst/>
          </a:prstGeom>
          <a:solidFill>
            <a:schemeClr val="accent1">
              <a:lumMod val="20000"/>
              <a:lumOff val="8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7" name="Rectangle 56">
            <a:extLst>
              <a:ext uri="{FF2B5EF4-FFF2-40B4-BE49-F238E27FC236}">
                <a16:creationId xmlns:a16="http://schemas.microsoft.com/office/drawing/2014/main" id="{06341860-6853-4DEF-933E-0608274A0AB4}"/>
              </a:ext>
            </a:extLst>
          </p:cNvPr>
          <p:cNvSpPr/>
          <p:nvPr/>
        </p:nvSpPr>
        <p:spPr>
          <a:xfrm>
            <a:off x="505761" y="1730427"/>
            <a:ext cx="228600" cy="228600"/>
          </a:xfrm>
          <a:prstGeom prst="rect">
            <a:avLst/>
          </a:prstGeom>
          <a:solidFill>
            <a:schemeClr val="accent1">
              <a:lumMod val="20000"/>
              <a:lumOff val="8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8" name="Rectangle 57">
            <a:extLst>
              <a:ext uri="{FF2B5EF4-FFF2-40B4-BE49-F238E27FC236}">
                <a16:creationId xmlns:a16="http://schemas.microsoft.com/office/drawing/2014/main" id="{C6BA46B2-7C89-4D0D-9FFD-5AD497428669}"/>
              </a:ext>
            </a:extLst>
          </p:cNvPr>
          <p:cNvSpPr/>
          <p:nvPr/>
        </p:nvSpPr>
        <p:spPr>
          <a:xfrm>
            <a:off x="2075481" y="1730427"/>
            <a:ext cx="228600" cy="228600"/>
          </a:xfrm>
          <a:prstGeom prst="rect">
            <a:avLst/>
          </a:prstGeom>
          <a:solidFill>
            <a:schemeClr val="accent1">
              <a:lumMod val="20000"/>
              <a:lumOff val="8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9" name="Rectangle 58">
            <a:extLst>
              <a:ext uri="{FF2B5EF4-FFF2-40B4-BE49-F238E27FC236}">
                <a16:creationId xmlns:a16="http://schemas.microsoft.com/office/drawing/2014/main" id="{B6EF3A08-5681-48A7-8384-96B80CB57127}"/>
              </a:ext>
            </a:extLst>
          </p:cNvPr>
          <p:cNvSpPr/>
          <p:nvPr/>
        </p:nvSpPr>
        <p:spPr>
          <a:xfrm>
            <a:off x="1033065" y="1730427"/>
            <a:ext cx="228600" cy="228600"/>
          </a:xfrm>
          <a:prstGeom prst="rect">
            <a:avLst/>
          </a:prstGeom>
          <a:solidFill>
            <a:schemeClr val="accent1">
              <a:lumMod val="20000"/>
              <a:lumOff val="8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60" name="Rectangle 59">
            <a:extLst>
              <a:ext uri="{FF2B5EF4-FFF2-40B4-BE49-F238E27FC236}">
                <a16:creationId xmlns:a16="http://schemas.microsoft.com/office/drawing/2014/main" id="{B441B018-C2B8-4D1C-85B0-96F4ADC3A6A1}"/>
              </a:ext>
            </a:extLst>
          </p:cNvPr>
          <p:cNvSpPr/>
          <p:nvPr/>
        </p:nvSpPr>
        <p:spPr>
          <a:xfrm>
            <a:off x="1545129" y="1730427"/>
            <a:ext cx="228600" cy="228600"/>
          </a:xfrm>
          <a:prstGeom prst="rect">
            <a:avLst/>
          </a:prstGeom>
          <a:solidFill>
            <a:schemeClr val="accent1">
              <a:lumMod val="20000"/>
              <a:lumOff val="8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61" name="Rectangle 60">
            <a:extLst>
              <a:ext uri="{FF2B5EF4-FFF2-40B4-BE49-F238E27FC236}">
                <a16:creationId xmlns:a16="http://schemas.microsoft.com/office/drawing/2014/main" id="{C39D62DE-D93E-4AFE-8417-139EA7B625CE}"/>
              </a:ext>
            </a:extLst>
          </p:cNvPr>
          <p:cNvSpPr/>
          <p:nvPr/>
        </p:nvSpPr>
        <p:spPr>
          <a:xfrm>
            <a:off x="1289097" y="1730427"/>
            <a:ext cx="228600" cy="228600"/>
          </a:xfrm>
          <a:prstGeom prst="rect">
            <a:avLst/>
          </a:prstGeom>
          <a:solidFill>
            <a:schemeClr val="accent1">
              <a:lumMod val="20000"/>
              <a:lumOff val="8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62" name="Rectangle 61">
            <a:extLst>
              <a:ext uri="{FF2B5EF4-FFF2-40B4-BE49-F238E27FC236}">
                <a16:creationId xmlns:a16="http://schemas.microsoft.com/office/drawing/2014/main" id="{0E481707-8D6F-402D-869D-1A23DD6AD919}"/>
              </a:ext>
            </a:extLst>
          </p:cNvPr>
          <p:cNvSpPr/>
          <p:nvPr/>
        </p:nvSpPr>
        <p:spPr>
          <a:xfrm>
            <a:off x="1810305" y="1730427"/>
            <a:ext cx="228600" cy="228600"/>
          </a:xfrm>
          <a:prstGeom prst="rect">
            <a:avLst/>
          </a:prstGeom>
          <a:solidFill>
            <a:schemeClr val="accent1">
              <a:lumMod val="20000"/>
              <a:lumOff val="8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63" name="Rectangle 62">
            <a:extLst>
              <a:ext uri="{FF2B5EF4-FFF2-40B4-BE49-F238E27FC236}">
                <a16:creationId xmlns:a16="http://schemas.microsoft.com/office/drawing/2014/main" id="{C51D956F-1A35-4791-B73A-38F2812D7BAD}"/>
              </a:ext>
            </a:extLst>
          </p:cNvPr>
          <p:cNvSpPr/>
          <p:nvPr/>
        </p:nvSpPr>
        <p:spPr>
          <a:xfrm>
            <a:off x="767889" y="1977315"/>
            <a:ext cx="228600" cy="228600"/>
          </a:xfrm>
          <a:prstGeom prst="rect">
            <a:avLst/>
          </a:prstGeom>
          <a:solidFill>
            <a:schemeClr val="accent1">
              <a:lumMod val="20000"/>
              <a:lumOff val="8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64" name="Rectangle 63">
            <a:extLst>
              <a:ext uri="{FF2B5EF4-FFF2-40B4-BE49-F238E27FC236}">
                <a16:creationId xmlns:a16="http://schemas.microsoft.com/office/drawing/2014/main" id="{57F06EFC-D290-4886-B308-BEBD5D95740E}"/>
              </a:ext>
            </a:extLst>
          </p:cNvPr>
          <p:cNvSpPr/>
          <p:nvPr/>
        </p:nvSpPr>
        <p:spPr>
          <a:xfrm>
            <a:off x="505761" y="1977315"/>
            <a:ext cx="228600" cy="228600"/>
          </a:xfrm>
          <a:prstGeom prst="rect">
            <a:avLst/>
          </a:prstGeom>
          <a:solidFill>
            <a:schemeClr val="accent1">
              <a:lumMod val="20000"/>
              <a:lumOff val="8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65" name="Rectangle 64">
            <a:extLst>
              <a:ext uri="{FF2B5EF4-FFF2-40B4-BE49-F238E27FC236}">
                <a16:creationId xmlns:a16="http://schemas.microsoft.com/office/drawing/2014/main" id="{1EBC8A38-266A-4128-B077-F481145D6D27}"/>
              </a:ext>
            </a:extLst>
          </p:cNvPr>
          <p:cNvSpPr/>
          <p:nvPr/>
        </p:nvSpPr>
        <p:spPr>
          <a:xfrm>
            <a:off x="2075481" y="1977315"/>
            <a:ext cx="228600" cy="228600"/>
          </a:xfrm>
          <a:prstGeom prst="rect">
            <a:avLst/>
          </a:prstGeom>
          <a:solidFill>
            <a:schemeClr val="accent1">
              <a:lumMod val="20000"/>
              <a:lumOff val="8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66" name="Rectangle 65">
            <a:extLst>
              <a:ext uri="{FF2B5EF4-FFF2-40B4-BE49-F238E27FC236}">
                <a16:creationId xmlns:a16="http://schemas.microsoft.com/office/drawing/2014/main" id="{8D15F999-A1D3-42CA-9039-050FDF791D85}"/>
              </a:ext>
            </a:extLst>
          </p:cNvPr>
          <p:cNvSpPr/>
          <p:nvPr/>
        </p:nvSpPr>
        <p:spPr>
          <a:xfrm>
            <a:off x="1033065" y="1977315"/>
            <a:ext cx="228600" cy="228600"/>
          </a:xfrm>
          <a:prstGeom prst="rect">
            <a:avLst/>
          </a:prstGeom>
          <a:solidFill>
            <a:schemeClr val="accent1">
              <a:lumMod val="20000"/>
              <a:lumOff val="8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67" name="Rectangle 66">
            <a:extLst>
              <a:ext uri="{FF2B5EF4-FFF2-40B4-BE49-F238E27FC236}">
                <a16:creationId xmlns:a16="http://schemas.microsoft.com/office/drawing/2014/main" id="{CDF29921-7285-444E-83A1-B49F62531235}"/>
              </a:ext>
            </a:extLst>
          </p:cNvPr>
          <p:cNvSpPr/>
          <p:nvPr/>
        </p:nvSpPr>
        <p:spPr>
          <a:xfrm>
            <a:off x="1545129" y="1977315"/>
            <a:ext cx="228600" cy="228600"/>
          </a:xfrm>
          <a:prstGeom prst="rect">
            <a:avLst/>
          </a:prstGeom>
          <a:solidFill>
            <a:schemeClr val="accent1">
              <a:lumMod val="20000"/>
              <a:lumOff val="8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68" name="Rectangle 67">
            <a:extLst>
              <a:ext uri="{FF2B5EF4-FFF2-40B4-BE49-F238E27FC236}">
                <a16:creationId xmlns:a16="http://schemas.microsoft.com/office/drawing/2014/main" id="{78B9E685-410B-4DA1-B973-56263DA6B308}"/>
              </a:ext>
            </a:extLst>
          </p:cNvPr>
          <p:cNvSpPr/>
          <p:nvPr/>
        </p:nvSpPr>
        <p:spPr>
          <a:xfrm>
            <a:off x="1289097" y="1977315"/>
            <a:ext cx="228600" cy="228600"/>
          </a:xfrm>
          <a:prstGeom prst="rect">
            <a:avLst/>
          </a:prstGeom>
          <a:solidFill>
            <a:schemeClr val="accent1">
              <a:lumMod val="20000"/>
              <a:lumOff val="8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69" name="Rectangle 68">
            <a:extLst>
              <a:ext uri="{FF2B5EF4-FFF2-40B4-BE49-F238E27FC236}">
                <a16:creationId xmlns:a16="http://schemas.microsoft.com/office/drawing/2014/main" id="{D6B10D50-42DD-4CF0-8067-BBECE3975C3B}"/>
              </a:ext>
            </a:extLst>
          </p:cNvPr>
          <p:cNvSpPr/>
          <p:nvPr/>
        </p:nvSpPr>
        <p:spPr>
          <a:xfrm>
            <a:off x="1810305" y="1977315"/>
            <a:ext cx="228600" cy="228600"/>
          </a:xfrm>
          <a:prstGeom prst="rect">
            <a:avLst/>
          </a:prstGeom>
          <a:solidFill>
            <a:schemeClr val="accent1">
              <a:lumMod val="20000"/>
              <a:lumOff val="8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70" name="Rectangle 69">
            <a:extLst>
              <a:ext uri="{FF2B5EF4-FFF2-40B4-BE49-F238E27FC236}">
                <a16:creationId xmlns:a16="http://schemas.microsoft.com/office/drawing/2014/main" id="{39C86D24-8472-4314-87F6-1F96B6D9DDCC}"/>
              </a:ext>
            </a:extLst>
          </p:cNvPr>
          <p:cNvSpPr/>
          <p:nvPr/>
        </p:nvSpPr>
        <p:spPr>
          <a:xfrm>
            <a:off x="767889" y="2224203"/>
            <a:ext cx="228600" cy="228600"/>
          </a:xfrm>
          <a:prstGeom prst="rect">
            <a:avLst/>
          </a:prstGeom>
          <a:solidFill>
            <a:schemeClr val="accent1">
              <a:lumMod val="20000"/>
              <a:lumOff val="8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71" name="Rectangle 70">
            <a:extLst>
              <a:ext uri="{FF2B5EF4-FFF2-40B4-BE49-F238E27FC236}">
                <a16:creationId xmlns:a16="http://schemas.microsoft.com/office/drawing/2014/main" id="{C5B33A0F-7B28-4A9E-AC37-FB560DB32937}"/>
              </a:ext>
            </a:extLst>
          </p:cNvPr>
          <p:cNvSpPr/>
          <p:nvPr/>
        </p:nvSpPr>
        <p:spPr>
          <a:xfrm>
            <a:off x="505761" y="2224203"/>
            <a:ext cx="228600" cy="228600"/>
          </a:xfrm>
          <a:prstGeom prst="rect">
            <a:avLst/>
          </a:prstGeom>
          <a:solidFill>
            <a:schemeClr val="accent1">
              <a:lumMod val="20000"/>
              <a:lumOff val="8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72" name="Rectangle 71">
            <a:extLst>
              <a:ext uri="{FF2B5EF4-FFF2-40B4-BE49-F238E27FC236}">
                <a16:creationId xmlns:a16="http://schemas.microsoft.com/office/drawing/2014/main" id="{BA593615-7767-4A05-A481-1A4208B591ED}"/>
              </a:ext>
            </a:extLst>
          </p:cNvPr>
          <p:cNvSpPr/>
          <p:nvPr/>
        </p:nvSpPr>
        <p:spPr>
          <a:xfrm>
            <a:off x="2075481" y="2224203"/>
            <a:ext cx="228600" cy="228600"/>
          </a:xfrm>
          <a:prstGeom prst="rect">
            <a:avLst/>
          </a:prstGeom>
          <a:solidFill>
            <a:schemeClr val="accent1">
              <a:lumMod val="20000"/>
              <a:lumOff val="8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73" name="Rectangle 72">
            <a:extLst>
              <a:ext uri="{FF2B5EF4-FFF2-40B4-BE49-F238E27FC236}">
                <a16:creationId xmlns:a16="http://schemas.microsoft.com/office/drawing/2014/main" id="{C9446318-1A29-4D5E-9636-245832627E9B}"/>
              </a:ext>
            </a:extLst>
          </p:cNvPr>
          <p:cNvSpPr/>
          <p:nvPr/>
        </p:nvSpPr>
        <p:spPr>
          <a:xfrm>
            <a:off x="1033065" y="2224203"/>
            <a:ext cx="228600" cy="228600"/>
          </a:xfrm>
          <a:prstGeom prst="rect">
            <a:avLst/>
          </a:prstGeom>
          <a:solidFill>
            <a:schemeClr val="accent1">
              <a:lumMod val="20000"/>
              <a:lumOff val="8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74" name="Rectangle 73">
            <a:extLst>
              <a:ext uri="{FF2B5EF4-FFF2-40B4-BE49-F238E27FC236}">
                <a16:creationId xmlns:a16="http://schemas.microsoft.com/office/drawing/2014/main" id="{35B616B8-C83F-426C-9FD0-C1C31A8C10B6}"/>
              </a:ext>
            </a:extLst>
          </p:cNvPr>
          <p:cNvSpPr/>
          <p:nvPr/>
        </p:nvSpPr>
        <p:spPr>
          <a:xfrm>
            <a:off x="1545129" y="2224203"/>
            <a:ext cx="228600" cy="228600"/>
          </a:xfrm>
          <a:prstGeom prst="rect">
            <a:avLst/>
          </a:prstGeom>
          <a:solidFill>
            <a:schemeClr val="accent1">
              <a:lumMod val="20000"/>
              <a:lumOff val="8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75" name="Rectangle 74">
            <a:extLst>
              <a:ext uri="{FF2B5EF4-FFF2-40B4-BE49-F238E27FC236}">
                <a16:creationId xmlns:a16="http://schemas.microsoft.com/office/drawing/2014/main" id="{58CE3F5C-8BEE-4E95-81E7-D31083599052}"/>
              </a:ext>
            </a:extLst>
          </p:cNvPr>
          <p:cNvSpPr/>
          <p:nvPr/>
        </p:nvSpPr>
        <p:spPr>
          <a:xfrm>
            <a:off x="1289097" y="2224203"/>
            <a:ext cx="228600" cy="228600"/>
          </a:xfrm>
          <a:prstGeom prst="rect">
            <a:avLst/>
          </a:prstGeom>
          <a:solidFill>
            <a:schemeClr val="accent1">
              <a:lumMod val="20000"/>
              <a:lumOff val="8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76" name="Rectangle 75">
            <a:extLst>
              <a:ext uri="{FF2B5EF4-FFF2-40B4-BE49-F238E27FC236}">
                <a16:creationId xmlns:a16="http://schemas.microsoft.com/office/drawing/2014/main" id="{1F6B96C4-805A-4995-8A40-FE0AB4E02F20}"/>
              </a:ext>
            </a:extLst>
          </p:cNvPr>
          <p:cNvSpPr/>
          <p:nvPr/>
        </p:nvSpPr>
        <p:spPr>
          <a:xfrm>
            <a:off x="1810305" y="2224203"/>
            <a:ext cx="228600" cy="228600"/>
          </a:xfrm>
          <a:prstGeom prst="rect">
            <a:avLst/>
          </a:prstGeom>
          <a:solidFill>
            <a:schemeClr val="accent1">
              <a:lumMod val="20000"/>
              <a:lumOff val="8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77" name="Right Arrow 78">
            <a:extLst>
              <a:ext uri="{FF2B5EF4-FFF2-40B4-BE49-F238E27FC236}">
                <a16:creationId xmlns:a16="http://schemas.microsoft.com/office/drawing/2014/main" id="{F777A3A3-622C-4EEC-B88A-A568E1B6E0F6}"/>
              </a:ext>
            </a:extLst>
          </p:cNvPr>
          <p:cNvSpPr/>
          <p:nvPr/>
        </p:nvSpPr>
        <p:spPr>
          <a:xfrm>
            <a:off x="2517946" y="1768527"/>
            <a:ext cx="522732" cy="381000"/>
          </a:xfrm>
          <a:prstGeom prst="rightArrow">
            <a:avLst/>
          </a:prstGeom>
          <a:solidFill>
            <a:srgbClr val="000000"/>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78" name="TextBox 77">
            <a:extLst>
              <a:ext uri="{FF2B5EF4-FFF2-40B4-BE49-F238E27FC236}">
                <a16:creationId xmlns:a16="http://schemas.microsoft.com/office/drawing/2014/main" id="{A22BF999-62E4-49ED-BF7D-5EFF91866E10}"/>
              </a:ext>
            </a:extLst>
          </p:cNvPr>
          <p:cNvSpPr txBox="1"/>
          <p:nvPr/>
        </p:nvSpPr>
        <p:spPr>
          <a:xfrm>
            <a:off x="2623608" y="890705"/>
            <a:ext cx="2819400" cy="523220"/>
          </a:xfrm>
          <a:prstGeom prst="rect">
            <a:avLst/>
          </a:prstGeom>
          <a:noFill/>
        </p:spPr>
        <p:txBody>
          <a:bodyPr wrap="square" rtlCol="0">
            <a:spAutoFit/>
          </a:bodyPr>
          <a:lstStyle/>
          <a:p>
            <a:pPr algn="ctr" fontAlgn="auto">
              <a:spcBef>
                <a:spcPts val="0"/>
              </a:spcBef>
              <a:spcAft>
                <a:spcPts val="0"/>
              </a:spcAft>
            </a:pPr>
            <a:r>
              <a:rPr lang="en-US" sz="1400" dirty="0">
                <a:solidFill>
                  <a:srgbClr val="000000"/>
                </a:solidFill>
                <a:latin typeface="Arial"/>
              </a:rPr>
              <a:t>Displayed Resolution</a:t>
            </a:r>
          </a:p>
          <a:p>
            <a:pPr algn="ctr" fontAlgn="auto">
              <a:spcBef>
                <a:spcPts val="0"/>
              </a:spcBef>
              <a:spcAft>
                <a:spcPts val="0"/>
              </a:spcAft>
            </a:pPr>
            <a:r>
              <a:rPr lang="en-US" sz="1400" dirty="0">
                <a:solidFill>
                  <a:srgbClr val="000000"/>
                </a:solidFill>
                <a:latin typeface="Arial"/>
              </a:rPr>
              <a:t>(3840 x 2160)</a:t>
            </a:r>
          </a:p>
        </p:txBody>
      </p:sp>
      <p:sp>
        <p:nvSpPr>
          <p:cNvPr id="79" name="TextBox 78">
            <a:extLst>
              <a:ext uri="{FF2B5EF4-FFF2-40B4-BE49-F238E27FC236}">
                <a16:creationId xmlns:a16="http://schemas.microsoft.com/office/drawing/2014/main" id="{CFC1D062-75DA-4DD2-AFD8-56E0810C5A86}"/>
              </a:ext>
            </a:extLst>
          </p:cNvPr>
          <p:cNvSpPr txBox="1"/>
          <p:nvPr/>
        </p:nvSpPr>
        <p:spPr>
          <a:xfrm>
            <a:off x="48561" y="886131"/>
            <a:ext cx="2819400" cy="523220"/>
          </a:xfrm>
          <a:prstGeom prst="rect">
            <a:avLst/>
          </a:prstGeom>
          <a:noFill/>
        </p:spPr>
        <p:txBody>
          <a:bodyPr wrap="square" rtlCol="0">
            <a:spAutoFit/>
          </a:bodyPr>
          <a:lstStyle/>
          <a:p>
            <a:pPr algn="ctr" fontAlgn="auto">
              <a:spcBef>
                <a:spcPts val="0"/>
              </a:spcBef>
              <a:spcAft>
                <a:spcPts val="0"/>
              </a:spcAft>
            </a:pPr>
            <a:r>
              <a:rPr lang="en-US" sz="1400" dirty="0">
                <a:solidFill>
                  <a:srgbClr val="000000"/>
                </a:solidFill>
                <a:latin typeface="Arial"/>
              </a:rPr>
              <a:t>Native DMD Resolution </a:t>
            </a:r>
          </a:p>
          <a:p>
            <a:pPr algn="ctr" fontAlgn="auto">
              <a:spcBef>
                <a:spcPts val="0"/>
              </a:spcBef>
              <a:spcAft>
                <a:spcPts val="0"/>
              </a:spcAft>
            </a:pPr>
            <a:r>
              <a:rPr lang="en-US" sz="1400" dirty="0">
                <a:solidFill>
                  <a:srgbClr val="000000"/>
                </a:solidFill>
                <a:latin typeface="Arial"/>
              </a:rPr>
              <a:t>(2716 x 1528)</a:t>
            </a:r>
          </a:p>
        </p:txBody>
      </p:sp>
      <p:grpSp>
        <p:nvGrpSpPr>
          <p:cNvPr id="80" name="Group 79">
            <a:extLst>
              <a:ext uri="{FF2B5EF4-FFF2-40B4-BE49-F238E27FC236}">
                <a16:creationId xmlns:a16="http://schemas.microsoft.com/office/drawing/2014/main" id="{17FCED90-18F2-42FE-ADF6-F9CED5CE35AE}"/>
              </a:ext>
            </a:extLst>
          </p:cNvPr>
          <p:cNvGrpSpPr/>
          <p:nvPr/>
        </p:nvGrpSpPr>
        <p:grpSpPr>
          <a:xfrm>
            <a:off x="3143292" y="1447728"/>
            <a:ext cx="1932432" cy="1091184"/>
            <a:chOff x="3800716" y="1520656"/>
            <a:chExt cx="1932432" cy="1091184"/>
          </a:xfrm>
        </p:grpSpPr>
        <p:sp>
          <p:nvSpPr>
            <p:cNvPr id="81" name="Rectangle 80">
              <a:extLst>
                <a:ext uri="{FF2B5EF4-FFF2-40B4-BE49-F238E27FC236}">
                  <a16:creationId xmlns:a16="http://schemas.microsoft.com/office/drawing/2014/main" id="{B8F40304-1C11-4F61-A836-7C7172543A04}"/>
                </a:ext>
              </a:extLst>
            </p:cNvPr>
            <p:cNvSpPr/>
            <p:nvPr/>
          </p:nvSpPr>
          <p:spPr>
            <a:xfrm>
              <a:off x="4062844" y="1520656"/>
              <a:ext cx="228600" cy="228600"/>
            </a:xfrm>
            <a:prstGeom prst="rect">
              <a:avLst/>
            </a:prstGeom>
            <a:solidFill>
              <a:schemeClr val="accent1">
                <a:lumMod val="20000"/>
                <a:lumOff val="8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82" name="Freeform 82">
              <a:extLst>
                <a:ext uri="{FF2B5EF4-FFF2-40B4-BE49-F238E27FC236}">
                  <a16:creationId xmlns:a16="http://schemas.microsoft.com/office/drawing/2014/main" id="{7411908A-D803-4ABD-949C-4E188265C903}"/>
                </a:ext>
              </a:extLst>
            </p:cNvPr>
            <p:cNvSpPr/>
            <p:nvPr/>
          </p:nvSpPr>
          <p:spPr>
            <a:xfrm>
              <a:off x="3800716" y="1520656"/>
              <a:ext cx="228600" cy="228600"/>
            </a:xfrm>
            <a:custGeom>
              <a:avLst/>
              <a:gdLst>
                <a:gd name="connsiteX0" fmla="*/ 0 w 228600"/>
                <a:gd name="connsiteY0" fmla="*/ 0 h 228600"/>
                <a:gd name="connsiteX1" fmla="*/ 228600 w 228600"/>
                <a:gd name="connsiteY1" fmla="*/ 0 h 228600"/>
                <a:gd name="connsiteX2" fmla="*/ 228600 w 228600"/>
                <a:gd name="connsiteY2" fmla="*/ 228600 h 228600"/>
                <a:gd name="connsiteX3" fmla="*/ 0 w 228600"/>
                <a:gd name="connsiteY3" fmla="*/ 228600 h 228600"/>
                <a:gd name="connsiteX4" fmla="*/ 0 w 228600"/>
                <a:gd name="connsiteY4" fmla="*/ 0 h 2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228600">
                  <a:moveTo>
                    <a:pt x="0" y="0"/>
                  </a:moveTo>
                  <a:lnTo>
                    <a:pt x="228600" y="0"/>
                  </a:lnTo>
                  <a:lnTo>
                    <a:pt x="228600" y="228600"/>
                  </a:lnTo>
                  <a:lnTo>
                    <a:pt x="0" y="228600"/>
                  </a:lnTo>
                  <a:lnTo>
                    <a:pt x="0" y="0"/>
                  </a:lnTo>
                  <a:close/>
                </a:path>
              </a:pathLst>
            </a:custGeom>
            <a:solidFill>
              <a:schemeClr val="accent1">
                <a:lumMod val="20000"/>
                <a:lumOff val="8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83" name="Rectangle 82">
              <a:extLst>
                <a:ext uri="{FF2B5EF4-FFF2-40B4-BE49-F238E27FC236}">
                  <a16:creationId xmlns:a16="http://schemas.microsoft.com/office/drawing/2014/main" id="{64AB9EAA-D1E1-4AB4-9B0E-E45928B2E217}"/>
                </a:ext>
              </a:extLst>
            </p:cNvPr>
            <p:cNvSpPr/>
            <p:nvPr/>
          </p:nvSpPr>
          <p:spPr>
            <a:xfrm>
              <a:off x="5370436" y="1520656"/>
              <a:ext cx="228600" cy="228600"/>
            </a:xfrm>
            <a:prstGeom prst="rect">
              <a:avLst/>
            </a:prstGeom>
            <a:solidFill>
              <a:schemeClr val="accent1">
                <a:lumMod val="20000"/>
                <a:lumOff val="8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84" name="Rectangle 83">
              <a:extLst>
                <a:ext uri="{FF2B5EF4-FFF2-40B4-BE49-F238E27FC236}">
                  <a16:creationId xmlns:a16="http://schemas.microsoft.com/office/drawing/2014/main" id="{3BBAE59F-286C-45EF-8DAF-416D64FBFA86}"/>
                </a:ext>
              </a:extLst>
            </p:cNvPr>
            <p:cNvSpPr/>
            <p:nvPr/>
          </p:nvSpPr>
          <p:spPr>
            <a:xfrm>
              <a:off x="4328020" y="1520656"/>
              <a:ext cx="228600" cy="228600"/>
            </a:xfrm>
            <a:prstGeom prst="rect">
              <a:avLst/>
            </a:prstGeom>
            <a:solidFill>
              <a:schemeClr val="accent1">
                <a:lumMod val="20000"/>
                <a:lumOff val="8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85" name="Rectangle 84">
              <a:extLst>
                <a:ext uri="{FF2B5EF4-FFF2-40B4-BE49-F238E27FC236}">
                  <a16:creationId xmlns:a16="http://schemas.microsoft.com/office/drawing/2014/main" id="{D33E6260-3B63-4EFC-902C-AFDF8652A3A0}"/>
                </a:ext>
              </a:extLst>
            </p:cNvPr>
            <p:cNvSpPr/>
            <p:nvPr/>
          </p:nvSpPr>
          <p:spPr>
            <a:xfrm>
              <a:off x="4840084" y="1520656"/>
              <a:ext cx="228600" cy="228600"/>
            </a:xfrm>
            <a:prstGeom prst="rect">
              <a:avLst/>
            </a:prstGeom>
            <a:solidFill>
              <a:schemeClr val="accent1">
                <a:lumMod val="20000"/>
                <a:lumOff val="8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86" name="Rectangle 85">
              <a:extLst>
                <a:ext uri="{FF2B5EF4-FFF2-40B4-BE49-F238E27FC236}">
                  <a16:creationId xmlns:a16="http://schemas.microsoft.com/office/drawing/2014/main" id="{9773126D-C3E4-4B5C-B7A4-8DBAD13322B0}"/>
                </a:ext>
              </a:extLst>
            </p:cNvPr>
            <p:cNvSpPr/>
            <p:nvPr/>
          </p:nvSpPr>
          <p:spPr>
            <a:xfrm>
              <a:off x="4584052" y="1520656"/>
              <a:ext cx="228600" cy="228600"/>
            </a:xfrm>
            <a:prstGeom prst="rect">
              <a:avLst/>
            </a:prstGeom>
            <a:solidFill>
              <a:schemeClr val="accent1">
                <a:lumMod val="20000"/>
                <a:lumOff val="8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87" name="Rectangle 86">
              <a:extLst>
                <a:ext uri="{FF2B5EF4-FFF2-40B4-BE49-F238E27FC236}">
                  <a16:creationId xmlns:a16="http://schemas.microsoft.com/office/drawing/2014/main" id="{68EEE648-4C7D-43AC-AD5C-C943CE0EEBAF}"/>
                </a:ext>
              </a:extLst>
            </p:cNvPr>
            <p:cNvSpPr/>
            <p:nvPr/>
          </p:nvSpPr>
          <p:spPr>
            <a:xfrm>
              <a:off x="5105260" y="1520656"/>
              <a:ext cx="228600" cy="228600"/>
            </a:xfrm>
            <a:prstGeom prst="rect">
              <a:avLst/>
            </a:prstGeom>
            <a:solidFill>
              <a:schemeClr val="accent1">
                <a:lumMod val="20000"/>
                <a:lumOff val="8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88" name="Rectangle 87">
              <a:extLst>
                <a:ext uri="{FF2B5EF4-FFF2-40B4-BE49-F238E27FC236}">
                  <a16:creationId xmlns:a16="http://schemas.microsoft.com/office/drawing/2014/main" id="{2F48257F-3E3F-4094-AC02-6E76184E90D4}"/>
                </a:ext>
              </a:extLst>
            </p:cNvPr>
            <p:cNvSpPr/>
            <p:nvPr/>
          </p:nvSpPr>
          <p:spPr>
            <a:xfrm>
              <a:off x="4062844" y="1776688"/>
              <a:ext cx="228600" cy="228600"/>
            </a:xfrm>
            <a:prstGeom prst="rect">
              <a:avLst/>
            </a:prstGeom>
            <a:solidFill>
              <a:schemeClr val="accent1">
                <a:lumMod val="20000"/>
                <a:lumOff val="8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89" name="Rectangle 88">
              <a:extLst>
                <a:ext uri="{FF2B5EF4-FFF2-40B4-BE49-F238E27FC236}">
                  <a16:creationId xmlns:a16="http://schemas.microsoft.com/office/drawing/2014/main" id="{5B300371-AC24-4703-8415-BAD153CD7007}"/>
                </a:ext>
              </a:extLst>
            </p:cNvPr>
            <p:cNvSpPr/>
            <p:nvPr/>
          </p:nvSpPr>
          <p:spPr>
            <a:xfrm>
              <a:off x="3800716" y="1776688"/>
              <a:ext cx="228600" cy="228600"/>
            </a:xfrm>
            <a:prstGeom prst="rect">
              <a:avLst/>
            </a:prstGeom>
            <a:solidFill>
              <a:schemeClr val="accent1">
                <a:lumMod val="20000"/>
                <a:lumOff val="8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90" name="Rectangle 89">
              <a:extLst>
                <a:ext uri="{FF2B5EF4-FFF2-40B4-BE49-F238E27FC236}">
                  <a16:creationId xmlns:a16="http://schemas.microsoft.com/office/drawing/2014/main" id="{2BD991F2-47A0-487E-9A5B-1D4865D55ADC}"/>
                </a:ext>
              </a:extLst>
            </p:cNvPr>
            <p:cNvSpPr/>
            <p:nvPr/>
          </p:nvSpPr>
          <p:spPr>
            <a:xfrm>
              <a:off x="5370436" y="1776688"/>
              <a:ext cx="228600" cy="228600"/>
            </a:xfrm>
            <a:prstGeom prst="rect">
              <a:avLst/>
            </a:prstGeom>
            <a:solidFill>
              <a:schemeClr val="accent1">
                <a:lumMod val="20000"/>
                <a:lumOff val="8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91" name="Rectangle 90">
              <a:extLst>
                <a:ext uri="{FF2B5EF4-FFF2-40B4-BE49-F238E27FC236}">
                  <a16:creationId xmlns:a16="http://schemas.microsoft.com/office/drawing/2014/main" id="{E28824F9-5572-440E-AB40-279DFEAB6533}"/>
                </a:ext>
              </a:extLst>
            </p:cNvPr>
            <p:cNvSpPr/>
            <p:nvPr/>
          </p:nvSpPr>
          <p:spPr>
            <a:xfrm>
              <a:off x="4328020" y="1776688"/>
              <a:ext cx="228600" cy="228600"/>
            </a:xfrm>
            <a:prstGeom prst="rect">
              <a:avLst/>
            </a:prstGeom>
            <a:solidFill>
              <a:schemeClr val="accent1">
                <a:lumMod val="20000"/>
                <a:lumOff val="8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92" name="Rectangle 91">
              <a:extLst>
                <a:ext uri="{FF2B5EF4-FFF2-40B4-BE49-F238E27FC236}">
                  <a16:creationId xmlns:a16="http://schemas.microsoft.com/office/drawing/2014/main" id="{782EB349-A457-4F8E-A08E-F13539765818}"/>
                </a:ext>
              </a:extLst>
            </p:cNvPr>
            <p:cNvSpPr/>
            <p:nvPr/>
          </p:nvSpPr>
          <p:spPr>
            <a:xfrm>
              <a:off x="4840084" y="1776688"/>
              <a:ext cx="228600" cy="228600"/>
            </a:xfrm>
            <a:prstGeom prst="rect">
              <a:avLst/>
            </a:prstGeom>
            <a:solidFill>
              <a:schemeClr val="accent1">
                <a:lumMod val="20000"/>
                <a:lumOff val="8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93" name="Rectangle 92">
              <a:extLst>
                <a:ext uri="{FF2B5EF4-FFF2-40B4-BE49-F238E27FC236}">
                  <a16:creationId xmlns:a16="http://schemas.microsoft.com/office/drawing/2014/main" id="{2AB57076-3E94-4E48-A8EE-1B2D9323FA66}"/>
                </a:ext>
              </a:extLst>
            </p:cNvPr>
            <p:cNvSpPr/>
            <p:nvPr/>
          </p:nvSpPr>
          <p:spPr>
            <a:xfrm>
              <a:off x="4584052" y="1776688"/>
              <a:ext cx="228600" cy="228600"/>
            </a:xfrm>
            <a:prstGeom prst="rect">
              <a:avLst/>
            </a:prstGeom>
            <a:solidFill>
              <a:schemeClr val="accent1">
                <a:lumMod val="20000"/>
                <a:lumOff val="8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94" name="Rectangle 93">
              <a:extLst>
                <a:ext uri="{FF2B5EF4-FFF2-40B4-BE49-F238E27FC236}">
                  <a16:creationId xmlns:a16="http://schemas.microsoft.com/office/drawing/2014/main" id="{411251E1-84F8-41D2-AA3B-FB7E5EBB3088}"/>
                </a:ext>
              </a:extLst>
            </p:cNvPr>
            <p:cNvSpPr/>
            <p:nvPr/>
          </p:nvSpPr>
          <p:spPr>
            <a:xfrm>
              <a:off x="5105260" y="1776688"/>
              <a:ext cx="228600" cy="228600"/>
            </a:xfrm>
            <a:prstGeom prst="rect">
              <a:avLst/>
            </a:prstGeom>
            <a:solidFill>
              <a:schemeClr val="accent1">
                <a:lumMod val="20000"/>
                <a:lumOff val="8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95" name="Rectangle 94">
              <a:extLst>
                <a:ext uri="{FF2B5EF4-FFF2-40B4-BE49-F238E27FC236}">
                  <a16:creationId xmlns:a16="http://schemas.microsoft.com/office/drawing/2014/main" id="{1A397F26-6F00-40CB-851B-FFC4297BB9D0}"/>
                </a:ext>
              </a:extLst>
            </p:cNvPr>
            <p:cNvSpPr/>
            <p:nvPr/>
          </p:nvSpPr>
          <p:spPr>
            <a:xfrm>
              <a:off x="4062844" y="2023576"/>
              <a:ext cx="228600" cy="228600"/>
            </a:xfrm>
            <a:prstGeom prst="rect">
              <a:avLst/>
            </a:prstGeom>
            <a:solidFill>
              <a:schemeClr val="accent1">
                <a:lumMod val="20000"/>
                <a:lumOff val="8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96" name="Rectangle 95">
              <a:extLst>
                <a:ext uri="{FF2B5EF4-FFF2-40B4-BE49-F238E27FC236}">
                  <a16:creationId xmlns:a16="http://schemas.microsoft.com/office/drawing/2014/main" id="{4F7C65D2-9993-4DF5-A7BF-7B8A482F743B}"/>
                </a:ext>
              </a:extLst>
            </p:cNvPr>
            <p:cNvSpPr/>
            <p:nvPr/>
          </p:nvSpPr>
          <p:spPr>
            <a:xfrm>
              <a:off x="3800716" y="2023576"/>
              <a:ext cx="228600" cy="228600"/>
            </a:xfrm>
            <a:prstGeom prst="rect">
              <a:avLst/>
            </a:prstGeom>
            <a:solidFill>
              <a:schemeClr val="accent1">
                <a:lumMod val="20000"/>
                <a:lumOff val="8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97" name="Rectangle 96">
              <a:extLst>
                <a:ext uri="{FF2B5EF4-FFF2-40B4-BE49-F238E27FC236}">
                  <a16:creationId xmlns:a16="http://schemas.microsoft.com/office/drawing/2014/main" id="{D3804738-BAB1-49A4-80CE-F3652923CC17}"/>
                </a:ext>
              </a:extLst>
            </p:cNvPr>
            <p:cNvSpPr/>
            <p:nvPr/>
          </p:nvSpPr>
          <p:spPr>
            <a:xfrm>
              <a:off x="5370436" y="2023576"/>
              <a:ext cx="228600" cy="228600"/>
            </a:xfrm>
            <a:prstGeom prst="rect">
              <a:avLst/>
            </a:prstGeom>
            <a:solidFill>
              <a:schemeClr val="accent1">
                <a:lumMod val="20000"/>
                <a:lumOff val="8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98" name="Rectangle 97">
              <a:extLst>
                <a:ext uri="{FF2B5EF4-FFF2-40B4-BE49-F238E27FC236}">
                  <a16:creationId xmlns:a16="http://schemas.microsoft.com/office/drawing/2014/main" id="{B5ADAA67-D7F6-47B7-B39D-2F67918203E7}"/>
                </a:ext>
              </a:extLst>
            </p:cNvPr>
            <p:cNvSpPr/>
            <p:nvPr/>
          </p:nvSpPr>
          <p:spPr>
            <a:xfrm>
              <a:off x="4328020" y="2023576"/>
              <a:ext cx="228600" cy="228600"/>
            </a:xfrm>
            <a:prstGeom prst="rect">
              <a:avLst/>
            </a:prstGeom>
            <a:solidFill>
              <a:schemeClr val="accent1">
                <a:lumMod val="20000"/>
                <a:lumOff val="8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99" name="Rectangle 98">
              <a:extLst>
                <a:ext uri="{FF2B5EF4-FFF2-40B4-BE49-F238E27FC236}">
                  <a16:creationId xmlns:a16="http://schemas.microsoft.com/office/drawing/2014/main" id="{5E12E197-4D34-4EA3-A0AC-13DC1383B7DB}"/>
                </a:ext>
              </a:extLst>
            </p:cNvPr>
            <p:cNvSpPr/>
            <p:nvPr/>
          </p:nvSpPr>
          <p:spPr>
            <a:xfrm>
              <a:off x="4840084" y="2023576"/>
              <a:ext cx="228600" cy="228600"/>
            </a:xfrm>
            <a:prstGeom prst="rect">
              <a:avLst/>
            </a:prstGeom>
            <a:solidFill>
              <a:schemeClr val="accent1">
                <a:lumMod val="20000"/>
                <a:lumOff val="8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00" name="Rectangle 99">
              <a:extLst>
                <a:ext uri="{FF2B5EF4-FFF2-40B4-BE49-F238E27FC236}">
                  <a16:creationId xmlns:a16="http://schemas.microsoft.com/office/drawing/2014/main" id="{7ACDA103-6065-4207-A628-5891328701CF}"/>
                </a:ext>
              </a:extLst>
            </p:cNvPr>
            <p:cNvSpPr/>
            <p:nvPr/>
          </p:nvSpPr>
          <p:spPr>
            <a:xfrm>
              <a:off x="4584052" y="2023576"/>
              <a:ext cx="228600" cy="228600"/>
            </a:xfrm>
            <a:prstGeom prst="rect">
              <a:avLst/>
            </a:prstGeom>
            <a:solidFill>
              <a:schemeClr val="accent1">
                <a:lumMod val="20000"/>
                <a:lumOff val="8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01" name="Rectangle 100">
              <a:extLst>
                <a:ext uri="{FF2B5EF4-FFF2-40B4-BE49-F238E27FC236}">
                  <a16:creationId xmlns:a16="http://schemas.microsoft.com/office/drawing/2014/main" id="{E0495F41-0545-43F1-AD5E-189E8E6254E5}"/>
                </a:ext>
              </a:extLst>
            </p:cNvPr>
            <p:cNvSpPr/>
            <p:nvPr/>
          </p:nvSpPr>
          <p:spPr>
            <a:xfrm>
              <a:off x="5105260" y="2023576"/>
              <a:ext cx="228600" cy="228600"/>
            </a:xfrm>
            <a:prstGeom prst="rect">
              <a:avLst/>
            </a:prstGeom>
            <a:solidFill>
              <a:schemeClr val="accent1">
                <a:lumMod val="20000"/>
                <a:lumOff val="8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02" name="Rectangle 101">
              <a:extLst>
                <a:ext uri="{FF2B5EF4-FFF2-40B4-BE49-F238E27FC236}">
                  <a16:creationId xmlns:a16="http://schemas.microsoft.com/office/drawing/2014/main" id="{92FFBBFA-EC0B-428C-9266-AF95BBC0E74C}"/>
                </a:ext>
              </a:extLst>
            </p:cNvPr>
            <p:cNvSpPr/>
            <p:nvPr/>
          </p:nvSpPr>
          <p:spPr>
            <a:xfrm>
              <a:off x="4062844" y="2270464"/>
              <a:ext cx="228600" cy="228600"/>
            </a:xfrm>
            <a:prstGeom prst="rect">
              <a:avLst/>
            </a:prstGeom>
            <a:solidFill>
              <a:schemeClr val="accent1">
                <a:lumMod val="20000"/>
                <a:lumOff val="8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03" name="Rectangle 102">
              <a:extLst>
                <a:ext uri="{FF2B5EF4-FFF2-40B4-BE49-F238E27FC236}">
                  <a16:creationId xmlns:a16="http://schemas.microsoft.com/office/drawing/2014/main" id="{CE21D525-3AC2-4B02-805F-D584170F0B8E}"/>
                </a:ext>
              </a:extLst>
            </p:cNvPr>
            <p:cNvSpPr/>
            <p:nvPr/>
          </p:nvSpPr>
          <p:spPr>
            <a:xfrm>
              <a:off x="3800716" y="2270464"/>
              <a:ext cx="228600" cy="228600"/>
            </a:xfrm>
            <a:prstGeom prst="rect">
              <a:avLst/>
            </a:prstGeom>
            <a:solidFill>
              <a:schemeClr val="accent1">
                <a:lumMod val="20000"/>
                <a:lumOff val="8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04" name="Rectangle 103">
              <a:extLst>
                <a:ext uri="{FF2B5EF4-FFF2-40B4-BE49-F238E27FC236}">
                  <a16:creationId xmlns:a16="http://schemas.microsoft.com/office/drawing/2014/main" id="{CF6FDF22-6865-48A5-8D6B-4DB304CBA57C}"/>
                </a:ext>
              </a:extLst>
            </p:cNvPr>
            <p:cNvSpPr/>
            <p:nvPr/>
          </p:nvSpPr>
          <p:spPr>
            <a:xfrm>
              <a:off x="5370436" y="2270464"/>
              <a:ext cx="228600" cy="228600"/>
            </a:xfrm>
            <a:prstGeom prst="rect">
              <a:avLst/>
            </a:prstGeom>
            <a:solidFill>
              <a:schemeClr val="accent1">
                <a:lumMod val="20000"/>
                <a:lumOff val="8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05" name="Rectangle 104">
              <a:extLst>
                <a:ext uri="{FF2B5EF4-FFF2-40B4-BE49-F238E27FC236}">
                  <a16:creationId xmlns:a16="http://schemas.microsoft.com/office/drawing/2014/main" id="{AFA05766-FA22-4BEC-B748-8F126F9A7F28}"/>
                </a:ext>
              </a:extLst>
            </p:cNvPr>
            <p:cNvSpPr/>
            <p:nvPr/>
          </p:nvSpPr>
          <p:spPr>
            <a:xfrm>
              <a:off x="4328020" y="2270464"/>
              <a:ext cx="228600" cy="228600"/>
            </a:xfrm>
            <a:prstGeom prst="rect">
              <a:avLst/>
            </a:prstGeom>
            <a:solidFill>
              <a:schemeClr val="accent1">
                <a:lumMod val="20000"/>
                <a:lumOff val="8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06" name="Rectangle 105">
              <a:extLst>
                <a:ext uri="{FF2B5EF4-FFF2-40B4-BE49-F238E27FC236}">
                  <a16:creationId xmlns:a16="http://schemas.microsoft.com/office/drawing/2014/main" id="{B0E0EF8E-081E-4073-AD7D-6A88C004897C}"/>
                </a:ext>
              </a:extLst>
            </p:cNvPr>
            <p:cNvSpPr/>
            <p:nvPr/>
          </p:nvSpPr>
          <p:spPr>
            <a:xfrm>
              <a:off x="4840084" y="2270464"/>
              <a:ext cx="228600" cy="228600"/>
            </a:xfrm>
            <a:prstGeom prst="rect">
              <a:avLst/>
            </a:prstGeom>
            <a:solidFill>
              <a:schemeClr val="accent1">
                <a:lumMod val="20000"/>
                <a:lumOff val="8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07" name="Rectangle 106">
              <a:extLst>
                <a:ext uri="{FF2B5EF4-FFF2-40B4-BE49-F238E27FC236}">
                  <a16:creationId xmlns:a16="http://schemas.microsoft.com/office/drawing/2014/main" id="{7114077C-61CD-4A19-AAF4-A351510DA1DB}"/>
                </a:ext>
              </a:extLst>
            </p:cNvPr>
            <p:cNvSpPr/>
            <p:nvPr/>
          </p:nvSpPr>
          <p:spPr>
            <a:xfrm>
              <a:off x="4584052" y="2270464"/>
              <a:ext cx="228600" cy="228600"/>
            </a:xfrm>
            <a:prstGeom prst="rect">
              <a:avLst/>
            </a:prstGeom>
            <a:solidFill>
              <a:schemeClr val="accent1">
                <a:lumMod val="20000"/>
                <a:lumOff val="8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08" name="Rectangle 107">
              <a:extLst>
                <a:ext uri="{FF2B5EF4-FFF2-40B4-BE49-F238E27FC236}">
                  <a16:creationId xmlns:a16="http://schemas.microsoft.com/office/drawing/2014/main" id="{7DE89A9B-90EF-40A7-895A-DCAB4112586D}"/>
                </a:ext>
              </a:extLst>
            </p:cNvPr>
            <p:cNvSpPr/>
            <p:nvPr/>
          </p:nvSpPr>
          <p:spPr>
            <a:xfrm>
              <a:off x="5105260" y="2270464"/>
              <a:ext cx="228600" cy="228600"/>
            </a:xfrm>
            <a:prstGeom prst="rect">
              <a:avLst/>
            </a:prstGeom>
            <a:solidFill>
              <a:schemeClr val="accent1">
                <a:lumMod val="20000"/>
                <a:lumOff val="8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nvGrpSpPr>
            <p:cNvPr id="109" name="Group 332">
              <a:extLst>
                <a:ext uri="{FF2B5EF4-FFF2-40B4-BE49-F238E27FC236}">
                  <a16:creationId xmlns:a16="http://schemas.microsoft.com/office/drawing/2014/main" id="{94343BB7-0EA8-4E35-9DEE-5E6F715A193A}"/>
                </a:ext>
              </a:extLst>
            </p:cNvPr>
            <p:cNvGrpSpPr/>
            <p:nvPr/>
          </p:nvGrpSpPr>
          <p:grpSpPr>
            <a:xfrm>
              <a:off x="3934828" y="1633432"/>
              <a:ext cx="1798320" cy="978408"/>
              <a:chOff x="1752600" y="4703064"/>
              <a:chExt cx="1798320" cy="978408"/>
            </a:xfrm>
            <a:solidFill>
              <a:srgbClr val="FFFFFF">
                <a:lumMod val="85000"/>
                <a:alpha val="48000"/>
              </a:srgbClr>
            </a:solidFill>
          </p:grpSpPr>
          <p:sp>
            <p:nvSpPr>
              <p:cNvPr id="110" name="Rectangle 109">
                <a:extLst>
                  <a:ext uri="{FF2B5EF4-FFF2-40B4-BE49-F238E27FC236}">
                    <a16:creationId xmlns:a16="http://schemas.microsoft.com/office/drawing/2014/main" id="{3F59C519-4DE8-4D7B-B676-AD1A33F0B070}"/>
                  </a:ext>
                </a:extLst>
              </p:cNvPr>
              <p:cNvSpPr/>
              <p:nvPr/>
            </p:nvSpPr>
            <p:spPr>
              <a:xfrm>
                <a:off x="2014728" y="4703064"/>
                <a:ext cx="228600" cy="228600"/>
              </a:xfrm>
              <a:prstGeom prst="rect">
                <a:avLst/>
              </a:prstGeom>
              <a:solidFill>
                <a:schemeClr val="accent3">
                  <a:lumMod val="40000"/>
                  <a:lumOff val="60000"/>
                  <a:alpha val="5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11" name="Freeform 111">
                <a:extLst>
                  <a:ext uri="{FF2B5EF4-FFF2-40B4-BE49-F238E27FC236}">
                    <a16:creationId xmlns:a16="http://schemas.microsoft.com/office/drawing/2014/main" id="{38468C45-390B-4610-A429-C5D8A41171B4}"/>
                  </a:ext>
                </a:extLst>
              </p:cNvPr>
              <p:cNvSpPr/>
              <p:nvPr/>
            </p:nvSpPr>
            <p:spPr>
              <a:xfrm>
                <a:off x="1752600" y="4703064"/>
                <a:ext cx="228600" cy="228600"/>
              </a:xfrm>
              <a:custGeom>
                <a:avLst/>
                <a:gdLst>
                  <a:gd name="connsiteX0" fmla="*/ 0 w 228600"/>
                  <a:gd name="connsiteY0" fmla="*/ 0 h 228600"/>
                  <a:gd name="connsiteX1" fmla="*/ 228600 w 228600"/>
                  <a:gd name="connsiteY1" fmla="*/ 0 h 228600"/>
                  <a:gd name="connsiteX2" fmla="*/ 228600 w 228600"/>
                  <a:gd name="connsiteY2" fmla="*/ 228600 h 228600"/>
                  <a:gd name="connsiteX3" fmla="*/ 0 w 228600"/>
                  <a:gd name="connsiteY3" fmla="*/ 228600 h 228600"/>
                  <a:gd name="connsiteX4" fmla="*/ 0 w 228600"/>
                  <a:gd name="connsiteY4" fmla="*/ 0 h 2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228600">
                    <a:moveTo>
                      <a:pt x="0" y="0"/>
                    </a:moveTo>
                    <a:lnTo>
                      <a:pt x="228600" y="0"/>
                    </a:lnTo>
                    <a:lnTo>
                      <a:pt x="228600" y="228600"/>
                    </a:lnTo>
                    <a:lnTo>
                      <a:pt x="0" y="228600"/>
                    </a:lnTo>
                    <a:lnTo>
                      <a:pt x="0" y="0"/>
                    </a:lnTo>
                    <a:close/>
                  </a:path>
                </a:pathLst>
              </a:custGeom>
              <a:solidFill>
                <a:schemeClr val="accent3">
                  <a:lumMod val="40000"/>
                  <a:lumOff val="60000"/>
                  <a:alpha val="5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12" name="Rectangle 111">
                <a:extLst>
                  <a:ext uri="{FF2B5EF4-FFF2-40B4-BE49-F238E27FC236}">
                    <a16:creationId xmlns:a16="http://schemas.microsoft.com/office/drawing/2014/main" id="{FFD9A7CF-66EB-4706-8136-1E8CEE448A7D}"/>
                  </a:ext>
                </a:extLst>
              </p:cNvPr>
              <p:cNvSpPr/>
              <p:nvPr/>
            </p:nvSpPr>
            <p:spPr>
              <a:xfrm>
                <a:off x="3322320" y="4703064"/>
                <a:ext cx="228600" cy="228600"/>
              </a:xfrm>
              <a:prstGeom prst="rect">
                <a:avLst/>
              </a:prstGeom>
              <a:solidFill>
                <a:schemeClr val="accent3">
                  <a:lumMod val="40000"/>
                  <a:lumOff val="60000"/>
                  <a:alpha val="5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13" name="Rectangle 112">
                <a:extLst>
                  <a:ext uri="{FF2B5EF4-FFF2-40B4-BE49-F238E27FC236}">
                    <a16:creationId xmlns:a16="http://schemas.microsoft.com/office/drawing/2014/main" id="{7484B791-096D-48B7-BED5-D932FA6F34F9}"/>
                  </a:ext>
                </a:extLst>
              </p:cNvPr>
              <p:cNvSpPr/>
              <p:nvPr/>
            </p:nvSpPr>
            <p:spPr>
              <a:xfrm>
                <a:off x="2279904" y="4703064"/>
                <a:ext cx="228600" cy="228600"/>
              </a:xfrm>
              <a:prstGeom prst="rect">
                <a:avLst/>
              </a:prstGeom>
              <a:solidFill>
                <a:schemeClr val="accent3">
                  <a:lumMod val="40000"/>
                  <a:lumOff val="60000"/>
                  <a:alpha val="5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14" name="Rectangle 113">
                <a:extLst>
                  <a:ext uri="{FF2B5EF4-FFF2-40B4-BE49-F238E27FC236}">
                    <a16:creationId xmlns:a16="http://schemas.microsoft.com/office/drawing/2014/main" id="{92A3D668-691D-4846-B171-0C4C4180ADDA}"/>
                  </a:ext>
                </a:extLst>
              </p:cNvPr>
              <p:cNvSpPr/>
              <p:nvPr/>
            </p:nvSpPr>
            <p:spPr>
              <a:xfrm>
                <a:off x="2791968" y="4703064"/>
                <a:ext cx="228600" cy="228600"/>
              </a:xfrm>
              <a:prstGeom prst="rect">
                <a:avLst/>
              </a:prstGeom>
              <a:solidFill>
                <a:schemeClr val="accent3">
                  <a:lumMod val="40000"/>
                  <a:lumOff val="60000"/>
                  <a:alpha val="5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15" name="Rectangle 114">
                <a:extLst>
                  <a:ext uri="{FF2B5EF4-FFF2-40B4-BE49-F238E27FC236}">
                    <a16:creationId xmlns:a16="http://schemas.microsoft.com/office/drawing/2014/main" id="{41E711D7-5857-4E7F-8154-ABB6C6ABE871}"/>
                  </a:ext>
                </a:extLst>
              </p:cNvPr>
              <p:cNvSpPr/>
              <p:nvPr/>
            </p:nvSpPr>
            <p:spPr>
              <a:xfrm>
                <a:off x="2535936" y="4703064"/>
                <a:ext cx="228600" cy="228600"/>
              </a:xfrm>
              <a:prstGeom prst="rect">
                <a:avLst/>
              </a:prstGeom>
              <a:solidFill>
                <a:schemeClr val="accent3">
                  <a:lumMod val="40000"/>
                  <a:lumOff val="60000"/>
                  <a:alpha val="5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16" name="Rectangle 115">
                <a:extLst>
                  <a:ext uri="{FF2B5EF4-FFF2-40B4-BE49-F238E27FC236}">
                    <a16:creationId xmlns:a16="http://schemas.microsoft.com/office/drawing/2014/main" id="{AFC44D46-214F-44C8-A4E0-2CE18D86F481}"/>
                  </a:ext>
                </a:extLst>
              </p:cNvPr>
              <p:cNvSpPr/>
              <p:nvPr/>
            </p:nvSpPr>
            <p:spPr>
              <a:xfrm>
                <a:off x="3057144" y="4703064"/>
                <a:ext cx="228600" cy="228600"/>
              </a:xfrm>
              <a:prstGeom prst="rect">
                <a:avLst/>
              </a:prstGeom>
              <a:solidFill>
                <a:schemeClr val="accent3">
                  <a:lumMod val="40000"/>
                  <a:lumOff val="60000"/>
                  <a:alpha val="5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17" name="Rectangle 116">
                <a:extLst>
                  <a:ext uri="{FF2B5EF4-FFF2-40B4-BE49-F238E27FC236}">
                    <a16:creationId xmlns:a16="http://schemas.microsoft.com/office/drawing/2014/main" id="{D0A5617B-1B44-41AF-A2CC-96E1911D0B3D}"/>
                  </a:ext>
                </a:extLst>
              </p:cNvPr>
              <p:cNvSpPr/>
              <p:nvPr/>
            </p:nvSpPr>
            <p:spPr>
              <a:xfrm>
                <a:off x="2014728" y="4959096"/>
                <a:ext cx="228600" cy="228600"/>
              </a:xfrm>
              <a:prstGeom prst="rect">
                <a:avLst/>
              </a:prstGeom>
              <a:solidFill>
                <a:schemeClr val="accent3">
                  <a:lumMod val="40000"/>
                  <a:lumOff val="60000"/>
                  <a:alpha val="5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18" name="Rectangle 117">
                <a:extLst>
                  <a:ext uri="{FF2B5EF4-FFF2-40B4-BE49-F238E27FC236}">
                    <a16:creationId xmlns:a16="http://schemas.microsoft.com/office/drawing/2014/main" id="{B6646954-6DAE-439F-9DBF-1B50BCF3AC02}"/>
                  </a:ext>
                </a:extLst>
              </p:cNvPr>
              <p:cNvSpPr/>
              <p:nvPr/>
            </p:nvSpPr>
            <p:spPr>
              <a:xfrm>
                <a:off x="1752600" y="4959096"/>
                <a:ext cx="228600" cy="228600"/>
              </a:xfrm>
              <a:prstGeom prst="rect">
                <a:avLst/>
              </a:prstGeom>
              <a:solidFill>
                <a:schemeClr val="accent3">
                  <a:lumMod val="40000"/>
                  <a:lumOff val="60000"/>
                  <a:alpha val="5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19" name="Rectangle 118">
                <a:extLst>
                  <a:ext uri="{FF2B5EF4-FFF2-40B4-BE49-F238E27FC236}">
                    <a16:creationId xmlns:a16="http://schemas.microsoft.com/office/drawing/2014/main" id="{6F6B2D9E-B9AC-4867-965A-80D009F6E06C}"/>
                  </a:ext>
                </a:extLst>
              </p:cNvPr>
              <p:cNvSpPr/>
              <p:nvPr/>
            </p:nvSpPr>
            <p:spPr>
              <a:xfrm>
                <a:off x="3322320" y="4959096"/>
                <a:ext cx="228600" cy="228600"/>
              </a:xfrm>
              <a:prstGeom prst="rect">
                <a:avLst/>
              </a:prstGeom>
              <a:solidFill>
                <a:schemeClr val="accent3">
                  <a:lumMod val="40000"/>
                  <a:lumOff val="60000"/>
                  <a:alpha val="5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20" name="Rectangle 119">
                <a:extLst>
                  <a:ext uri="{FF2B5EF4-FFF2-40B4-BE49-F238E27FC236}">
                    <a16:creationId xmlns:a16="http://schemas.microsoft.com/office/drawing/2014/main" id="{5C5E4E12-31DF-4D8E-B443-A3953CDEEEBE}"/>
                  </a:ext>
                </a:extLst>
              </p:cNvPr>
              <p:cNvSpPr/>
              <p:nvPr/>
            </p:nvSpPr>
            <p:spPr>
              <a:xfrm>
                <a:off x="2279904" y="4959096"/>
                <a:ext cx="228600" cy="228600"/>
              </a:xfrm>
              <a:prstGeom prst="rect">
                <a:avLst/>
              </a:prstGeom>
              <a:solidFill>
                <a:schemeClr val="accent3">
                  <a:lumMod val="40000"/>
                  <a:lumOff val="60000"/>
                  <a:alpha val="5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21" name="Rectangle 120">
                <a:extLst>
                  <a:ext uri="{FF2B5EF4-FFF2-40B4-BE49-F238E27FC236}">
                    <a16:creationId xmlns:a16="http://schemas.microsoft.com/office/drawing/2014/main" id="{9524288F-CD30-4FC6-A7DA-C508CB09E154}"/>
                  </a:ext>
                </a:extLst>
              </p:cNvPr>
              <p:cNvSpPr/>
              <p:nvPr/>
            </p:nvSpPr>
            <p:spPr>
              <a:xfrm>
                <a:off x="2791968" y="4959096"/>
                <a:ext cx="228600" cy="228600"/>
              </a:xfrm>
              <a:prstGeom prst="rect">
                <a:avLst/>
              </a:prstGeom>
              <a:solidFill>
                <a:schemeClr val="accent3">
                  <a:lumMod val="40000"/>
                  <a:lumOff val="60000"/>
                  <a:alpha val="5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22" name="Rectangle 121">
                <a:extLst>
                  <a:ext uri="{FF2B5EF4-FFF2-40B4-BE49-F238E27FC236}">
                    <a16:creationId xmlns:a16="http://schemas.microsoft.com/office/drawing/2014/main" id="{45BAFE54-B8EF-4512-B5ED-1F3B871E0DE3}"/>
                  </a:ext>
                </a:extLst>
              </p:cNvPr>
              <p:cNvSpPr/>
              <p:nvPr/>
            </p:nvSpPr>
            <p:spPr>
              <a:xfrm>
                <a:off x="2535936" y="4959096"/>
                <a:ext cx="228600" cy="228600"/>
              </a:xfrm>
              <a:prstGeom prst="rect">
                <a:avLst/>
              </a:prstGeom>
              <a:solidFill>
                <a:schemeClr val="accent3">
                  <a:lumMod val="40000"/>
                  <a:lumOff val="60000"/>
                  <a:alpha val="5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23" name="Rectangle 122">
                <a:extLst>
                  <a:ext uri="{FF2B5EF4-FFF2-40B4-BE49-F238E27FC236}">
                    <a16:creationId xmlns:a16="http://schemas.microsoft.com/office/drawing/2014/main" id="{932AB8E1-B06D-4882-867F-FE347F9BABE9}"/>
                  </a:ext>
                </a:extLst>
              </p:cNvPr>
              <p:cNvSpPr/>
              <p:nvPr/>
            </p:nvSpPr>
            <p:spPr>
              <a:xfrm>
                <a:off x="3057144" y="4959096"/>
                <a:ext cx="228600" cy="228600"/>
              </a:xfrm>
              <a:prstGeom prst="rect">
                <a:avLst/>
              </a:prstGeom>
              <a:solidFill>
                <a:schemeClr val="accent3">
                  <a:lumMod val="40000"/>
                  <a:lumOff val="60000"/>
                  <a:alpha val="5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24" name="Rectangle 123">
                <a:extLst>
                  <a:ext uri="{FF2B5EF4-FFF2-40B4-BE49-F238E27FC236}">
                    <a16:creationId xmlns:a16="http://schemas.microsoft.com/office/drawing/2014/main" id="{B657A7BF-3F4E-4240-AD7C-A2F028743DD8}"/>
                  </a:ext>
                </a:extLst>
              </p:cNvPr>
              <p:cNvSpPr/>
              <p:nvPr/>
            </p:nvSpPr>
            <p:spPr>
              <a:xfrm>
                <a:off x="2014728" y="5205984"/>
                <a:ext cx="228600" cy="228600"/>
              </a:xfrm>
              <a:prstGeom prst="rect">
                <a:avLst/>
              </a:prstGeom>
              <a:solidFill>
                <a:schemeClr val="accent3">
                  <a:lumMod val="40000"/>
                  <a:lumOff val="60000"/>
                  <a:alpha val="5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25" name="Rectangle 124">
                <a:extLst>
                  <a:ext uri="{FF2B5EF4-FFF2-40B4-BE49-F238E27FC236}">
                    <a16:creationId xmlns:a16="http://schemas.microsoft.com/office/drawing/2014/main" id="{2F4ECD67-1041-4411-9214-F8A806139DA9}"/>
                  </a:ext>
                </a:extLst>
              </p:cNvPr>
              <p:cNvSpPr/>
              <p:nvPr/>
            </p:nvSpPr>
            <p:spPr>
              <a:xfrm>
                <a:off x="1752600" y="5205984"/>
                <a:ext cx="228600" cy="228600"/>
              </a:xfrm>
              <a:prstGeom prst="rect">
                <a:avLst/>
              </a:prstGeom>
              <a:solidFill>
                <a:schemeClr val="accent3">
                  <a:lumMod val="40000"/>
                  <a:lumOff val="60000"/>
                  <a:alpha val="5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26" name="Rectangle 125">
                <a:extLst>
                  <a:ext uri="{FF2B5EF4-FFF2-40B4-BE49-F238E27FC236}">
                    <a16:creationId xmlns:a16="http://schemas.microsoft.com/office/drawing/2014/main" id="{CC9100DA-84B0-47BF-9D4E-BC6494E14A00}"/>
                  </a:ext>
                </a:extLst>
              </p:cNvPr>
              <p:cNvSpPr/>
              <p:nvPr/>
            </p:nvSpPr>
            <p:spPr>
              <a:xfrm>
                <a:off x="3322320" y="5205984"/>
                <a:ext cx="228600" cy="228600"/>
              </a:xfrm>
              <a:prstGeom prst="rect">
                <a:avLst/>
              </a:prstGeom>
              <a:solidFill>
                <a:schemeClr val="accent3">
                  <a:lumMod val="40000"/>
                  <a:lumOff val="60000"/>
                  <a:alpha val="5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27" name="Rectangle 126">
                <a:extLst>
                  <a:ext uri="{FF2B5EF4-FFF2-40B4-BE49-F238E27FC236}">
                    <a16:creationId xmlns:a16="http://schemas.microsoft.com/office/drawing/2014/main" id="{10C5F975-D502-42BF-871E-DCE0D7F333C0}"/>
                  </a:ext>
                </a:extLst>
              </p:cNvPr>
              <p:cNvSpPr/>
              <p:nvPr/>
            </p:nvSpPr>
            <p:spPr>
              <a:xfrm>
                <a:off x="2279904" y="5205984"/>
                <a:ext cx="228600" cy="228600"/>
              </a:xfrm>
              <a:prstGeom prst="rect">
                <a:avLst/>
              </a:prstGeom>
              <a:solidFill>
                <a:schemeClr val="accent3">
                  <a:lumMod val="40000"/>
                  <a:lumOff val="60000"/>
                  <a:alpha val="5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28" name="Rectangle 127">
                <a:extLst>
                  <a:ext uri="{FF2B5EF4-FFF2-40B4-BE49-F238E27FC236}">
                    <a16:creationId xmlns:a16="http://schemas.microsoft.com/office/drawing/2014/main" id="{84295224-3CB6-47E8-A541-C3E6A5FB56CA}"/>
                  </a:ext>
                </a:extLst>
              </p:cNvPr>
              <p:cNvSpPr/>
              <p:nvPr/>
            </p:nvSpPr>
            <p:spPr>
              <a:xfrm>
                <a:off x="2791968" y="5205984"/>
                <a:ext cx="228600" cy="228600"/>
              </a:xfrm>
              <a:prstGeom prst="rect">
                <a:avLst/>
              </a:prstGeom>
              <a:solidFill>
                <a:schemeClr val="accent3">
                  <a:lumMod val="40000"/>
                  <a:lumOff val="60000"/>
                  <a:alpha val="5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29" name="Rectangle 128">
                <a:extLst>
                  <a:ext uri="{FF2B5EF4-FFF2-40B4-BE49-F238E27FC236}">
                    <a16:creationId xmlns:a16="http://schemas.microsoft.com/office/drawing/2014/main" id="{94DF00B5-D6DE-4C74-B1E7-6BA9E0ED40ED}"/>
                  </a:ext>
                </a:extLst>
              </p:cNvPr>
              <p:cNvSpPr/>
              <p:nvPr/>
            </p:nvSpPr>
            <p:spPr>
              <a:xfrm>
                <a:off x="2535936" y="5205984"/>
                <a:ext cx="228600" cy="228600"/>
              </a:xfrm>
              <a:prstGeom prst="rect">
                <a:avLst/>
              </a:prstGeom>
              <a:solidFill>
                <a:schemeClr val="accent3">
                  <a:lumMod val="40000"/>
                  <a:lumOff val="60000"/>
                  <a:alpha val="5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30" name="Rectangle 129">
                <a:extLst>
                  <a:ext uri="{FF2B5EF4-FFF2-40B4-BE49-F238E27FC236}">
                    <a16:creationId xmlns:a16="http://schemas.microsoft.com/office/drawing/2014/main" id="{E3C68210-CBF0-4B0D-A45E-8F10A6F60A20}"/>
                  </a:ext>
                </a:extLst>
              </p:cNvPr>
              <p:cNvSpPr/>
              <p:nvPr/>
            </p:nvSpPr>
            <p:spPr>
              <a:xfrm>
                <a:off x="3057144" y="5205984"/>
                <a:ext cx="228600" cy="228600"/>
              </a:xfrm>
              <a:prstGeom prst="rect">
                <a:avLst/>
              </a:prstGeom>
              <a:solidFill>
                <a:schemeClr val="accent3">
                  <a:lumMod val="40000"/>
                  <a:lumOff val="60000"/>
                  <a:alpha val="5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31" name="Rectangle 130">
                <a:extLst>
                  <a:ext uri="{FF2B5EF4-FFF2-40B4-BE49-F238E27FC236}">
                    <a16:creationId xmlns:a16="http://schemas.microsoft.com/office/drawing/2014/main" id="{E929CD37-2BE1-4E1C-AAFD-F0951261E156}"/>
                  </a:ext>
                </a:extLst>
              </p:cNvPr>
              <p:cNvSpPr/>
              <p:nvPr/>
            </p:nvSpPr>
            <p:spPr>
              <a:xfrm>
                <a:off x="2014728" y="5452872"/>
                <a:ext cx="228600" cy="228600"/>
              </a:xfrm>
              <a:prstGeom prst="rect">
                <a:avLst/>
              </a:prstGeom>
              <a:solidFill>
                <a:schemeClr val="accent3">
                  <a:lumMod val="40000"/>
                  <a:lumOff val="60000"/>
                  <a:alpha val="5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32" name="Rectangle 131">
                <a:extLst>
                  <a:ext uri="{FF2B5EF4-FFF2-40B4-BE49-F238E27FC236}">
                    <a16:creationId xmlns:a16="http://schemas.microsoft.com/office/drawing/2014/main" id="{111A34FE-D701-48F2-A679-5D0E812089DB}"/>
                  </a:ext>
                </a:extLst>
              </p:cNvPr>
              <p:cNvSpPr/>
              <p:nvPr/>
            </p:nvSpPr>
            <p:spPr>
              <a:xfrm>
                <a:off x="1752600" y="5452872"/>
                <a:ext cx="228600" cy="228600"/>
              </a:xfrm>
              <a:prstGeom prst="rect">
                <a:avLst/>
              </a:prstGeom>
              <a:solidFill>
                <a:schemeClr val="accent3">
                  <a:lumMod val="40000"/>
                  <a:lumOff val="60000"/>
                  <a:alpha val="5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33" name="Rectangle 132">
                <a:extLst>
                  <a:ext uri="{FF2B5EF4-FFF2-40B4-BE49-F238E27FC236}">
                    <a16:creationId xmlns:a16="http://schemas.microsoft.com/office/drawing/2014/main" id="{3F7D009D-0972-41BF-BEC0-E28723AE95C9}"/>
                  </a:ext>
                </a:extLst>
              </p:cNvPr>
              <p:cNvSpPr/>
              <p:nvPr/>
            </p:nvSpPr>
            <p:spPr>
              <a:xfrm>
                <a:off x="3322320" y="5452872"/>
                <a:ext cx="228600" cy="228600"/>
              </a:xfrm>
              <a:prstGeom prst="rect">
                <a:avLst/>
              </a:prstGeom>
              <a:solidFill>
                <a:schemeClr val="accent3">
                  <a:lumMod val="40000"/>
                  <a:lumOff val="60000"/>
                  <a:alpha val="5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34" name="Rectangle 133">
                <a:extLst>
                  <a:ext uri="{FF2B5EF4-FFF2-40B4-BE49-F238E27FC236}">
                    <a16:creationId xmlns:a16="http://schemas.microsoft.com/office/drawing/2014/main" id="{C0D049ED-A3D4-43BA-8FF2-91C71193C006}"/>
                  </a:ext>
                </a:extLst>
              </p:cNvPr>
              <p:cNvSpPr/>
              <p:nvPr/>
            </p:nvSpPr>
            <p:spPr>
              <a:xfrm>
                <a:off x="2279904" y="5452872"/>
                <a:ext cx="228600" cy="228600"/>
              </a:xfrm>
              <a:prstGeom prst="rect">
                <a:avLst/>
              </a:prstGeom>
              <a:solidFill>
                <a:schemeClr val="accent3">
                  <a:lumMod val="40000"/>
                  <a:lumOff val="60000"/>
                  <a:alpha val="5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35" name="Rectangle 134">
                <a:extLst>
                  <a:ext uri="{FF2B5EF4-FFF2-40B4-BE49-F238E27FC236}">
                    <a16:creationId xmlns:a16="http://schemas.microsoft.com/office/drawing/2014/main" id="{DA9F7650-D168-42D5-B6ED-5710DE6B4CCE}"/>
                  </a:ext>
                </a:extLst>
              </p:cNvPr>
              <p:cNvSpPr/>
              <p:nvPr/>
            </p:nvSpPr>
            <p:spPr>
              <a:xfrm>
                <a:off x="2791968" y="5452872"/>
                <a:ext cx="228600" cy="228600"/>
              </a:xfrm>
              <a:prstGeom prst="rect">
                <a:avLst/>
              </a:prstGeom>
              <a:solidFill>
                <a:schemeClr val="accent3">
                  <a:lumMod val="40000"/>
                  <a:lumOff val="60000"/>
                  <a:alpha val="5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36" name="Rectangle 135">
                <a:extLst>
                  <a:ext uri="{FF2B5EF4-FFF2-40B4-BE49-F238E27FC236}">
                    <a16:creationId xmlns:a16="http://schemas.microsoft.com/office/drawing/2014/main" id="{FBBDED23-0A8C-4CBB-851C-E58AEABF12B1}"/>
                  </a:ext>
                </a:extLst>
              </p:cNvPr>
              <p:cNvSpPr/>
              <p:nvPr/>
            </p:nvSpPr>
            <p:spPr>
              <a:xfrm>
                <a:off x="2535936" y="5452872"/>
                <a:ext cx="228600" cy="228600"/>
              </a:xfrm>
              <a:prstGeom prst="rect">
                <a:avLst/>
              </a:prstGeom>
              <a:solidFill>
                <a:schemeClr val="accent3">
                  <a:lumMod val="40000"/>
                  <a:lumOff val="60000"/>
                  <a:alpha val="5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37" name="Rectangle 136">
                <a:extLst>
                  <a:ext uri="{FF2B5EF4-FFF2-40B4-BE49-F238E27FC236}">
                    <a16:creationId xmlns:a16="http://schemas.microsoft.com/office/drawing/2014/main" id="{B2E6782D-C475-4C7A-8CD4-B63FC53D4BEA}"/>
                  </a:ext>
                </a:extLst>
              </p:cNvPr>
              <p:cNvSpPr/>
              <p:nvPr/>
            </p:nvSpPr>
            <p:spPr>
              <a:xfrm>
                <a:off x="3057144" y="5452872"/>
                <a:ext cx="228600" cy="228600"/>
              </a:xfrm>
              <a:prstGeom prst="rect">
                <a:avLst/>
              </a:prstGeom>
              <a:solidFill>
                <a:schemeClr val="accent3">
                  <a:lumMod val="40000"/>
                  <a:lumOff val="60000"/>
                  <a:alpha val="50000"/>
                </a:scheme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grpSp>
      <p:sp>
        <p:nvSpPr>
          <p:cNvPr id="139" name="TextBox 138">
            <a:extLst>
              <a:ext uri="{FF2B5EF4-FFF2-40B4-BE49-F238E27FC236}">
                <a16:creationId xmlns:a16="http://schemas.microsoft.com/office/drawing/2014/main" id="{BCED3A52-D03C-4978-8B53-9BC7A584347C}"/>
              </a:ext>
            </a:extLst>
          </p:cNvPr>
          <p:cNvSpPr txBox="1"/>
          <p:nvPr/>
        </p:nvSpPr>
        <p:spPr>
          <a:xfrm>
            <a:off x="3129721" y="2538912"/>
            <a:ext cx="861060" cy="246221"/>
          </a:xfrm>
          <a:prstGeom prst="rect">
            <a:avLst/>
          </a:prstGeom>
          <a:noFill/>
        </p:spPr>
        <p:txBody>
          <a:bodyPr wrap="square" rtlCol="0">
            <a:spAutoFit/>
          </a:bodyPr>
          <a:lstStyle/>
          <a:p>
            <a:pPr algn="ctr"/>
            <a:r>
              <a:rPr lang="en-US" sz="1000" dirty="0">
                <a:solidFill>
                  <a:schemeClr val="accent3">
                    <a:lumMod val="40000"/>
                    <a:lumOff val="60000"/>
                  </a:schemeClr>
                </a:solidFill>
              </a:rPr>
              <a:t>Position B</a:t>
            </a:r>
          </a:p>
        </p:txBody>
      </p:sp>
      <p:sp>
        <p:nvSpPr>
          <p:cNvPr id="5" name="TextBox 4">
            <a:extLst>
              <a:ext uri="{FF2B5EF4-FFF2-40B4-BE49-F238E27FC236}">
                <a16:creationId xmlns:a16="http://schemas.microsoft.com/office/drawing/2014/main" id="{3418135E-3572-4E41-BEC2-D54CF27C7E13}"/>
              </a:ext>
            </a:extLst>
          </p:cNvPr>
          <p:cNvSpPr txBox="1"/>
          <p:nvPr/>
        </p:nvSpPr>
        <p:spPr>
          <a:xfrm>
            <a:off x="5756682" y="1670013"/>
            <a:ext cx="1476126" cy="400110"/>
          </a:xfrm>
          <a:prstGeom prst="rect">
            <a:avLst/>
          </a:prstGeom>
          <a:noFill/>
        </p:spPr>
        <p:txBody>
          <a:bodyPr wrap="square" rtlCol="0">
            <a:spAutoFit/>
          </a:bodyPr>
          <a:lstStyle/>
          <a:p>
            <a:pPr algn="ctr"/>
            <a:r>
              <a:rPr lang="en-US" sz="1000" dirty="0"/>
              <a:t>2-way actuator by Young Optics Inc.</a:t>
            </a:r>
          </a:p>
        </p:txBody>
      </p:sp>
      <p:sp>
        <p:nvSpPr>
          <p:cNvPr id="140" name="TextBox 139">
            <a:extLst>
              <a:ext uri="{FF2B5EF4-FFF2-40B4-BE49-F238E27FC236}">
                <a16:creationId xmlns:a16="http://schemas.microsoft.com/office/drawing/2014/main" id="{0E9C3DD6-C497-4ACF-B7BE-5E472F7BDA41}"/>
              </a:ext>
            </a:extLst>
          </p:cNvPr>
          <p:cNvSpPr txBox="1"/>
          <p:nvPr/>
        </p:nvSpPr>
        <p:spPr>
          <a:xfrm>
            <a:off x="7281175" y="1657076"/>
            <a:ext cx="1476126" cy="400110"/>
          </a:xfrm>
          <a:prstGeom prst="rect">
            <a:avLst/>
          </a:prstGeom>
          <a:noFill/>
        </p:spPr>
        <p:txBody>
          <a:bodyPr wrap="square" rtlCol="0">
            <a:spAutoFit/>
          </a:bodyPr>
          <a:lstStyle/>
          <a:p>
            <a:pPr algn="ctr"/>
            <a:r>
              <a:rPr lang="en-US" sz="1000" dirty="0"/>
              <a:t>4-way actuator by </a:t>
            </a:r>
            <a:r>
              <a:rPr lang="en-US" sz="1000" dirty="0" err="1"/>
              <a:t>Optotune</a:t>
            </a:r>
            <a:endParaRPr lang="en-US" sz="1000" dirty="0"/>
          </a:p>
        </p:txBody>
      </p:sp>
      <p:pic>
        <p:nvPicPr>
          <p:cNvPr id="6" name="Picture 5">
            <a:extLst>
              <a:ext uri="{FF2B5EF4-FFF2-40B4-BE49-F238E27FC236}">
                <a16:creationId xmlns:a16="http://schemas.microsoft.com/office/drawing/2014/main" id="{DFBC3DE3-1FCB-4C72-99DC-D88436FE74BD}"/>
              </a:ext>
            </a:extLst>
          </p:cNvPr>
          <p:cNvPicPr>
            <a:picLocks noChangeAspect="1"/>
          </p:cNvPicPr>
          <p:nvPr/>
        </p:nvPicPr>
        <p:blipFill>
          <a:blip r:embed="rId5"/>
          <a:stretch>
            <a:fillRect/>
          </a:stretch>
        </p:blipFill>
        <p:spPr>
          <a:xfrm>
            <a:off x="5722969" y="521859"/>
            <a:ext cx="3372470" cy="1176326"/>
          </a:xfrm>
          <a:prstGeom prst="rect">
            <a:avLst/>
          </a:prstGeom>
        </p:spPr>
      </p:pic>
    </p:spTree>
    <p:extLst>
      <p:ext uri="{BB962C8B-B14F-4D97-AF65-F5344CB8AC3E}">
        <p14:creationId xmlns:p14="http://schemas.microsoft.com/office/powerpoint/2010/main" val="8721503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C0249-9744-484F-B0B4-B30E30A5AAD1}"/>
              </a:ext>
            </a:extLst>
          </p:cNvPr>
          <p:cNvSpPr>
            <a:spLocks noGrp="1"/>
          </p:cNvSpPr>
          <p:nvPr>
            <p:ph type="title"/>
          </p:nvPr>
        </p:nvSpPr>
        <p:spPr/>
        <p:txBody>
          <a:bodyPr/>
          <a:lstStyle/>
          <a:p>
            <a:r>
              <a:rPr lang="en-US" dirty="0"/>
              <a:t>Actuator Optical Details</a:t>
            </a:r>
          </a:p>
        </p:txBody>
      </p:sp>
      <p:sp>
        <p:nvSpPr>
          <p:cNvPr id="3" name="Content Placeholder 2">
            <a:extLst>
              <a:ext uri="{FF2B5EF4-FFF2-40B4-BE49-F238E27FC236}">
                <a16:creationId xmlns:a16="http://schemas.microsoft.com/office/drawing/2014/main" id="{8796BE90-7A87-4F3E-B217-17B64482937A}"/>
              </a:ext>
            </a:extLst>
          </p:cNvPr>
          <p:cNvSpPr>
            <a:spLocks noGrp="1"/>
          </p:cNvSpPr>
          <p:nvPr>
            <p:ph idx="1"/>
          </p:nvPr>
        </p:nvSpPr>
        <p:spPr/>
        <p:txBody>
          <a:bodyPr/>
          <a:lstStyle/>
          <a:p>
            <a:pPr>
              <a:lnSpc>
                <a:spcPct val="80000"/>
              </a:lnSpc>
            </a:pPr>
            <a:r>
              <a:rPr lang="en-US" sz="1400" dirty="0"/>
              <a:t>Transmissive tilted plate used for x &amp; y tilt to displace the beam by ½ or ¼ pixel size</a:t>
            </a:r>
          </a:p>
          <a:p>
            <a:pPr lvl="1">
              <a:lnSpc>
                <a:spcPct val="80000"/>
              </a:lnSpc>
            </a:pPr>
            <a:r>
              <a:rPr lang="en-US" sz="1200" dirty="0"/>
              <a:t>Thickness &amp; material will depend on actuator supplier which affects beam displacement</a:t>
            </a:r>
          </a:p>
          <a:p>
            <a:pPr>
              <a:lnSpc>
                <a:spcPct val="80000"/>
              </a:lnSpc>
            </a:pPr>
            <a:r>
              <a:rPr lang="en-US" sz="1400" dirty="0"/>
              <a:t>Actuator plate must be designed into the projection lens optical design </a:t>
            </a:r>
          </a:p>
          <a:p>
            <a:pPr lvl="1">
              <a:lnSpc>
                <a:spcPct val="80000"/>
              </a:lnSpc>
            </a:pPr>
            <a:r>
              <a:rPr lang="en-US" sz="1200" dirty="0"/>
              <a:t>placed between DMD and projection lens</a:t>
            </a:r>
          </a:p>
          <a:p>
            <a:pPr>
              <a:lnSpc>
                <a:spcPct val="80000"/>
              </a:lnSpc>
            </a:pPr>
            <a:r>
              <a:rPr lang="en-US" sz="1400" dirty="0"/>
              <a:t>Compatible with telecentric and non-telecentric optics</a:t>
            </a:r>
          </a:p>
          <a:p>
            <a:endParaRPr lang="en-US" sz="1600" dirty="0"/>
          </a:p>
        </p:txBody>
      </p:sp>
      <p:sp>
        <p:nvSpPr>
          <p:cNvPr id="4" name="Slide Number Placeholder 3">
            <a:extLst>
              <a:ext uri="{FF2B5EF4-FFF2-40B4-BE49-F238E27FC236}">
                <a16:creationId xmlns:a16="http://schemas.microsoft.com/office/drawing/2014/main" id="{12BFC837-4DBE-4883-9E6C-10920860B02A}"/>
              </a:ext>
            </a:extLst>
          </p:cNvPr>
          <p:cNvSpPr>
            <a:spLocks noGrp="1"/>
          </p:cNvSpPr>
          <p:nvPr>
            <p:ph type="sldNum" sz="quarter" idx="10"/>
          </p:nvPr>
        </p:nvSpPr>
        <p:spPr/>
        <p:txBody>
          <a:bodyPr/>
          <a:lstStyle/>
          <a:p>
            <a:pPr>
              <a:defRPr/>
            </a:pPr>
            <a:fld id="{2B97888F-6AF7-4263-B69D-592D8C33BAC7}" type="slidenum">
              <a:rPr lang="en-US" smtClean="0"/>
              <a:pPr>
                <a:defRPr/>
              </a:pPr>
              <a:t>76</a:t>
            </a:fld>
            <a:endParaRPr lang="en-US"/>
          </a:p>
        </p:txBody>
      </p:sp>
      <p:grpSp>
        <p:nvGrpSpPr>
          <p:cNvPr id="5" name="Group 4">
            <a:extLst>
              <a:ext uri="{FF2B5EF4-FFF2-40B4-BE49-F238E27FC236}">
                <a16:creationId xmlns:a16="http://schemas.microsoft.com/office/drawing/2014/main" id="{9ADD98C1-58EC-4625-8B15-AC83D7318DFF}"/>
              </a:ext>
            </a:extLst>
          </p:cNvPr>
          <p:cNvGrpSpPr>
            <a:grpSpLocks noChangeAspect="1"/>
          </p:cNvGrpSpPr>
          <p:nvPr/>
        </p:nvGrpSpPr>
        <p:grpSpPr>
          <a:xfrm>
            <a:off x="4420274" y="1954344"/>
            <a:ext cx="3995803" cy="2658466"/>
            <a:chOff x="1604055" y="780308"/>
            <a:chExt cx="5650827" cy="3759579"/>
          </a:xfrm>
        </p:grpSpPr>
        <p:sp>
          <p:nvSpPr>
            <p:cNvPr id="6" name="TextBox 5">
              <a:extLst>
                <a:ext uri="{FF2B5EF4-FFF2-40B4-BE49-F238E27FC236}">
                  <a16:creationId xmlns:a16="http://schemas.microsoft.com/office/drawing/2014/main" id="{E982D705-0D17-425E-A421-BAED43D330A0}"/>
                </a:ext>
              </a:extLst>
            </p:cNvPr>
            <p:cNvSpPr txBox="1"/>
            <p:nvPr/>
          </p:nvSpPr>
          <p:spPr>
            <a:xfrm>
              <a:off x="4386750" y="4159426"/>
              <a:ext cx="1635596" cy="380461"/>
            </a:xfrm>
            <a:prstGeom prst="rect">
              <a:avLst/>
            </a:prstGeom>
            <a:noFill/>
          </p:spPr>
          <p:txBody>
            <a:bodyPr wrap="square" rtlCol="0">
              <a:spAutoFit/>
            </a:bodyPr>
            <a:lstStyle/>
            <a:p>
              <a:r>
                <a:rPr lang="en-US" sz="1400" i="1" u="sng" dirty="0"/>
                <a:t>ACTUATOR</a:t>
              </a:r>
            </a:p>
          </p:txBody>
        </p:sp>
        <p:pic>
          <p:nvPicPr>
            <p:cNvPr id="7" name="Picture 6">
              <a:extLst>
                <a:ext uri="{FF2B5EF4-FFF2-40B4-BE49-F238E27FC236}">
                  <a16:creationId xmlns:a16="http://schemas.microsoft.com/office/drawing/2014/main" id="{8B3AE787-B249-4B53-8EE9-771834FCF4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4055" y="1456492"/>
              <a:ext cx="2510928" cy="2711639"/>
            </a:xfrm>
            <a:prstGeom prst="rect">
              <a:avLst/>
            </a:prstGeom>
            <a:ln>
              <a:noFill/>
            </a:ln>
            <a:effectLst>
              <a:outerShdw blurRad="190500" algn="tl" rotWithShape="0">
                <a:srgbClr val="000000">
                  <a:alpha val="70000"/>
                </a:srgbClr>
              </a:outerShdw>
            </a:effectLst>
          </p:spPr>
        </p:pic>
        <p:cxnSp>
          <p:nvCxnSpPr>
            <p:cNvPr id="8" name="Straight Arrow Connector 7">
              <a:extLst>
                <a:ext uri="{FF2B5EF4-FFF2-40B4-BE49-F238E27FC236}">
                  <a16:creationId xmlns:a16="http://schemas.microsoft.com/office/drawing/2014/main" id="{2418EF20-6DD8-4A8B-A17C-B041D477CE48}"/>
                </a:ext>
              </a:extLst>
            </p:cNvPr>
            <p:cNvCxnSpPr>
              <a:cxnSpLocks/>
              <a:stCxn id="6" idx="0"/>
            </p:cNvCxnSpPr>
            <p:nvPr/>
          </p:nvCxnSpPr>
          <p:spPr>
            <a:xfrm flipH="1" flipV="1">
              <a:off x="2190730" y="2983247"/>
              <a:ext cx="3013818" cy="117617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9" name="TextBox 8">
              <a:extLst>
                <a:ext uri="{FF2B5EF4-FFF2-40B4-BE49-F238E27FC236}">
                  <a16:creationId xmlns:a16="http://schemas.microsoft.com/office/drawing/2014/main" id="{F4715394-9819-4BFE-9B03-03EC12CBCAC8}"/>
                </a:ext>
              </a:extLst>
            </p:cNvPr>
            <p:cNvSpPr txBox="1"/>
            <p:nvPr/>
          </p:nvSpPr>
          <p:spPr>
            <a:xfrm>
              <a:off x="2882448" y="3838169"/>
              <a:ext cx="1232535" cy="338554"/>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1600" dirty="0"/>
                <a:t>TIR</a:t>
              </a:r>
            </a:p>
          </p:txBody>
        </p:sp>
        <p:pic>
          <p:nvPicPr>
            <p:cNvPr id="10" name="Picture 9">
              <a:extLst>
                <a:ext uri="{FF2B5EF4-FFF2-40B4-BE49-F238E27FC236}">
                  <a16:creationId xmlns:a16="http://schemas.microsoft.com/office/drawing/2014/main" id="{25818FF6-3562-4121-922B-E4E925C8AA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1088" y="1456492"/>
              <a:ext cx="2403794" cy="21596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6173B4E0-A254-48DC-83C2-6A59A5A76EE0}"/>
                </a:ext>
              </a:extLst>
            </p:cNvPr>
            <p:cNvSpPr txBox="1"/>
            <p:nvPr/>
          </p:nvSpPr>
          <p:spPr>
            <a:xfrm>
              <a:off x="6022347" y="3277554"/>
              <a:ext cx="1232535" cy="338554"/>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1600" dirty="0"/>
                <a:t>RTIR</a:t>
              </a:r>
            </a:p>
          </p:txBody>
        </p:sp>
        <p:cxnSp>
          <p:nvCxnSpPr>
            <p:cNvPr id="12" name="Straight Arrow Connector 11">
              <a:extLst>
                <a:ext uri="{FF2B5EF4-FFF2-40B4-BE49-F238E27FC236}">
                  <a16:creationId xmlns:a16="http://schemas.microsoft.com/office/drawing/2014/main" id="{2A44328F-23D4-490B-AFC1-93D2AE1DA884}"/>
                </a:ext>
              </a:extLst>
            </p:cNvPr>
            <p:cNvCxnSpPr>
              <a:cxnSpLocks/>
              <a:stCxn id="6" idx="0"/>
            </p:cNvCxnSpPr>
            <p:nvPr/>
          </p:nvCxnSpPr>
          <p:spPr>
            <a:xfrm flipH="1" flipV="1">
              <a:off x="5060647" y="3277557"/>
              <a:ext cx="143901" cy="88186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3" name="TextBox 12">
              <a:extLst>
                <a:ext uri="{FF2B5EF4-FFF2-40B4-BE49-F238E27FC236}">
                  <a16:creationId xmlns:a16="http://schemas.microsoft.com/office/drawing/2014/main" id="{BB7917C2-E507-45BC-B6A1-D34BDAB17AF1}"/>
                </a:ext>
              </a:extLst>
            </p:cNvPr>
            <p:cNvSpPr txBox="1"/>
            <p:nvPr/>
          </p:nvSpPr>
          <p:spPr>
            <a:xfrm>
              <a:off x="4264862" y="780308"/>
              <a:ext cx="1057319" cy="418400"/>
            </a:xfrm>
            <a:prstGeom prst="rect">
              <a:avLst/>
            </a:prstGeom>
            <a:noFill/>
          </p:spPr>
          <p:txBody>
            <a:bodyPr wrap="square" rtlCol="0">
              <a:spAutoFit/>
            </a:bodyPr>
            <a:lstStyle/>
            <a:p>
              <a:pPr algn="ctr"/>
              <a:r>
                <a:rPr lang="en-US" sz="1400" i="1" u="sng" dirty="0"/>
                <a:t>DMD</a:t>
              </a:r>
            </a:p>
          </p:txBody>
        </p:sp>
        <p:cxnSp>
          <p:nvCxnSpPr>
            <p:cNvPr id="14" name="Straight Arrow Connector 13">
              <a:extLst>
                <a:ext uri="{FF2B5EF4-FFF2-40B4-BE49-F238E27FC236}">
                  <a16:creationId xmlns:a16="http://schemas.microsoft.com/office/drawing/2014/main" id="{3ED4B7B4-84EA-4F45-9AA8-881FAC7A9E9C}"/>
                </a:ext>
              </a:extLst>
            </p:cNvPr>
            <p:cNvCxnSpPr>
              <a:cxnSpLocks/>
              <a:stCxn id="13" idx="2"/>
            </p:cNvCxnSpPr>
            <p:nvPr/>
          </p:nvCxnSpPr>
          <p:spPr>
            <a:xfrm flipH="1">
              <a:off x="3730528" y="1198708"/>
              <a:ext cx="1062994" cy="82733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5" name="Straight Arrow Connector 14">
              <a:extLst>
                <a:ext uri="{FF2B5EF4-FFF2-40B4-BE49-F238E27FC236}">
                  <a16:creationId xmlns:a16="http://schemas.microsoft.com/office/drawing/2014/main" id="{E7D19A11-EBA0-4406-8D0C-21BBCB969A57}"/>
                </a:ext>
              </a:extLst>
            </p:cNvPr>
            <p:cNvCxnSpPr>
              <a:cxnSpLocks/>
              <a:stCxn id="13" idx="2"/>
            </p:cNvCxnSpPr>
            <p:nvPr/>
          </p:nvCxnSpPr>
          <p:spPr>
            <a:xfrm>
              <a:off x="4793522" y="1198708"/>
              <a:ext cx="518973" cy="35835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graphicFrame>
        <p:nvGraphicFramePr>
          <p:cNvPr id="16" name="Content Placeholder 12">
            <a:extLst>
              <a:ext uri="{FF2B5EF4-FFF2-40B4-BE49-F238E27FC236}">
                <a16:creationId xmlns:a16="http://schemas.microsoft.com/office/drawing/2014/main" id="{3DE8D4B9-D8BA-4274-A042-A6943E6774BC}"/>
              </a:ext>
            </a:extLst>
          </p:cNvPr>
          <p:cNvGraphicFramePr>
            <a:graphicFrameLocks noChangeAspect="1"/>
          </p:cNvGraphicFramePr>
          <p:nvPr>
            <p:extLst>
              <p:ext uri="{D42A27DB-BD31-4B8C-83A1-F6EECF244321}">
                <p14:modId xmlns:p14="http://schemas.microsoft.com/office/powerpoint/2010/main" val="2440957201"/>
              </p:ext>
            </p:extLst>
          </p:nvPr>
        </p:nvGraphicFramePr>
        <p:xfrm>
          <a:off x="2074821" y="3646204"/>
          <a:ext cx="1371600" cy="965200"/>
        </p:xfrm>
        <a:graphic>
          <a:graphicData uri="http://schemas.openxmlformats.org/presentationml/2006/ole">
            <mc:AlternateContent xmlns:mc="http://schemas.openxmlformats.org/markup-compatibility/2006">
              <mc:Choice xmlns:v="urn:schemas-microsoft-com:vml" Requires="v">
                <p:oleObj spid="_x0000_s7404" name="Equation" r:id="rId5" imgW="1371600" imgH="965160" progId="Equation.3">
                  <p:embed/>
                </p:oleObj>
              </mc:Choice>
              <mc:Fallback>
                <p:oleObj name="Equation" r:id="rId5" imgW="1371600" imgH="965160" progId="Equation.3">
                  <p:embed/>
                  <p:pic>
                    <p:nvPicPr>
                      <p:cNvPr id="12" name="Content Placeholder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4821" y="3646204"/>
                        <a:ext cx="1371600" cy="965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7" name="Picture 3">
            <a:extLst>
              <a:ext uri="{FF2B5EF4-FFF2-40B4-BE49-F238E27FC236}">
                <a16:creationId xmlns:a16="http://schemas.microsoft.com/office/drawing/2014/main" id="{DEAE25B0-EE5C-41DE-B836-8CD3C6360B36}"/>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5460" y="2529375"/>
            <a:ext cx="3053257" cy="1114425"/>
          </a:xfrm>
          <a:prstGeom prst="rect">
            <a:avLst/>
          </a:prstGeom>
          <a:noFill/>
          <a:ln w="9525">
            <a:solidFill>
              <a:schemeClr val="tx1"/>
            </a:solidFill>
            <a:miter lim="800000"/>
            <a:headEnd/>
            <a:tailEnd/>
          </a:ln>
        </p:spPr>
      </p:pic>
      <p:pic>
        <p:nvPicPr>
          <p:cNvPr id="18" name="Picture 2">
            <a:extLst>
              <a:ext uri="{FF2B5EF4-FFF2-40B4-BE49-F238E27FC236}">
                <a16:creationId xmlns:a16="http://schemas.microsoft.com/office/drawing/2014/main" id="{5E2EECB8-3E4F-40C3-98FB-5B4419346A7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7303" y="2035229"/>
            <a:ext cx="1735074" cy="1183005"/>
          </a:xfrm>
          <a:prstGeom prst="rect">
            <a:avLst/>
          </a:prstGeom>
          <a:noFill/>
          <a:ln w="9525">
            <a:solidFill>
              <a:schemeClr val="tx1"/>
            </a:solidFill>
            <a:miter lim="800000"/>
            <a:headEnd/>
            <a:tailEnd/>
          </a:ln>
        </p:spPr>
      </p:pic>
      <p:grpSp>
        <p:nvGrpSpPr>
          <p:cNvPr id="19" name="Group 18">
            <a:extLst>
              <a:ext uri="{FF2B5EF4-FFF2-40B4-BE49-F238E27FC236}">
                <a16:creationId xmlns:a16="http://schemas.microsoft.com/office/drawing/2014/main" id="{E5DB11EF-2E0E-47EC-9069-C33A59DDA9DC}"/>
              </a:ext>
            </a:extLst>
          </p:cNvPr>
          <p:cNvGrpSpPr/>
          <p:nvPr/>
        </p:nvGrpSpPr>
        <p:grpSpPr>
          <a:xfrm>
            <a:off x="921264" y="3622275"/>
            <a:ext cx="1019297" cy="899698"/>
            <a:chOff x="152400" y="4073163"/>
            <a:chExt cx="1019297" cy="1199597"/>
          </a:xfrm>
        </p:grpSpPr>
        <p:sp>
          <p:nvSpPr>
            <p:cNvPr id="20" name="TextBox 19">
              <a:extLst>
                <a:ext uri="{FF2B5EF4-FFF2-40B4-BE49-F238E27FC236}">
                  <a16:creationId xmlns:a16="http://schemas.microsoft.com/office/drawing/2014/main" id="{F3C3CD40-0B32-49AA-AB7E-EF8231CF14D1}"/>
                </a:ext>
              </a:extLst>
            </p:cNvPr>
            <p:cNvSpPr txBox="1"/>
            <p:nvPr/>
          </p:nvSpPr>
          <p:spPr>
            <a:xfrm rot="2912352">
              <a:off x="606031" y="4269497"/>
              <a:ext cx="762000" cy="369332"/>
            </a:xfrm>
            <a:prstGeom prst="rect">
              <a:avLst/>
            </a:prstGeom>
            <a:noFill/>
          </p:spPr>
          <p:txBody>
            <a:bodyPr wrap="square" rtlCol="0">
              <a:spAutoFit/>
            </a:bodyPr>
            <a:lstStyle/>
            <a:p>
              <a:pPr algn="ctr"/>
              <a:r>
                <a:rPr lang="en-US" sz="900" dirty="0"/>
                <a:t>3.818</a:t>
              </a:r>
            </a:p>
            <a:p>
              <a:pPr algn="ctr"/>
              <a:r>
                <a:rPr lang="en-US" sz="900" dirty="0"/>
                <a:t>µm</a:t>
              </a:r>
            </a:p>
          </p:txBody>
        </p:sp>
        <p:grpSp>
          <p:nvGrpSpPr>
            <p:cNvPr id="21" name="Group 20">
              <a:extLst>
                <a:ext uri="{FF2B5EF4-FFF2-40B4-BE49-F238E27FC236}">
                  <a16:creationId xmlns:a16="http://schemas.microsoft.com/office/drawing/2014/main" id="{308EB5C8-4F5E-49E0-B141-AD46CD290BEA}"/>
                </a:ext>
              </a:extLst>
            </p:cNvPr>
            <p:cNvGrpSpPr/>
            <p:nvPr/>
          </p:nvGrpSpPr>
          <p:grpSpPr>
            <a:xfrm>
              <a:off x="152400" y="4191000"/>
              <a:ext cx="951325" cy="1081760"/>
              <a:chOff x="152400" y="4191000"/>
              <a:chExt cx="951325" cy="1081760"/>
            </a:xfrm>
          </p:grpSpPr>
          <p:sp>
            <p:nvSpPr>
              <p:cNvPr id="22" name="Rectangle 21">
                <a:extLst>
                  <a:ext uri="{FF2B5EF4-FFF2-40B4-BE49-F238E27FC236}">
                    <a16:creationId xmlns:a16="http://schemas.microsoft.com/office/drawing/2014/main" id="{1AA8F1FC-A4EB-4979-A1CE-ED5DC36196D9}"/>
                  </a:ext>
                </a:extLst>
              </p:cNvPr>
              <p:cNvSpPr/>
              <p:nvPr/>
            </p:nvSpPr>
            <p:spPr>
              <a:xfrm>
                <a:off x="225330" y="4419600"/>
                <a:ext cx="402336" cy="533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 name="Rectangle 22">
                <a:extLst>
                  <a:ext uri="{FF2B5EF4-FFF2-40B4-BE49-F238E27FC236}">
                    <a16:creationId xmlns:a16="http://schemas.microsoft.com/office/drawing/2014/main" id="{C51EA0D2-F05B-4E30-8698-B802E5C3E319}"/>
                  </a:ext>
                </a:extLst>
              </p:cNvPr>
              <p:cNvSpPr/>
              <p:nvPr/>
            </p:nvSpPr>
            <p:spPr>
              <a:xfrm>
                <a:off x="443640" y="4739360"/>
                <a:ext cx="402336" cy="533400"/>
              </a:xfrm>
              <a:prstGeom prst="rect">
                <a:avLst/>
              </a:prstGeom>
              <a:solidFill>
                <a:schemeClr val="accent3">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 name="Oval 23">
                <a:extLst>
                  <a:ext uri="{FF2B5EF4-FFF2-40B4-BE49-F238E27FC236}">
                    <a16:creationId xmlns:a16="http://schemas.microsoft.com/office/drawing/2014/main" id="{233202DD-56A4-47EA-B77A-36A5CC66D28F}"/>
                  </a:ext>
                </a:extLst>
              </p:cNvPr>
              <p:cNvSpPr/>
              <p:nvPr/>
            </p:nvSpPr>
            <p:spPr>
              <a:xfrm>
                <a:off x="420624" y="4681728"/>
                <a:ext cx="18288" cy="1828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 name="Oval 24">
                <a:extLst>
                  <a:ext uri="{FF2B5EF4-FFF2-40B4-BE49-F238E27FC236}">
                    <a16:creationId xmlns:a16="http://schemas.microsoft.com/office/drawing/2014/main" id="{460CFCA7-A6E5-4021-840A-0E24D4F984B2}"/>
                  </a:ext>
                </a:extLst>
              </p:cNvPr>
              <p:cNvSpPr/>
              <p:nvPr/>
            </p:nvSpPr>
            <p:spPr>
              <a:xfrm>
                <a:off x="636372" y="5010912"/>
                <a:ext cx="18288" cy="1828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26" name="Straight Connector 25">
                <a:extLst>
                  <a:ext uri="{FF2B5EF4-FFF2-40B4-BE49-F238E27FC236}">
                    <a16:creationId xmlns:a16="http://schemas.microsoft.com/office/drawing/2014/main" id="{C23B8CA1-123D-41B2-A8B5-DBA42E93D95C}"/>
                  </a:ext>
                </a:extLst>
              </p:cNvPr>
              <p:cNvCxnSpPr/>
              <p:nvPr/>
            </p:nvCxnSpPr>
            <p:spPr>
              <a:xfrm flipV="1">
                <a:off x="483079" y="4244196"/>
                <a:ext cx="431321" cy="4040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551EE591-9911-4CBF-8BDE-B5177E264B09}"/>
                  </a:ext>
                </a:extLst>
              </p:cNvPr>
              <p:cNvSpPr txBox="1"/>
              <p:nvPr/>
            </p:nvSpPr>
            <p:spPr>
              <a:xfrm>
                <a:off x="152400" y="4191000"/>
                <a:ext cx="576882" cy="307776"/>
              </a:xfrm>
              <a:prstGeom prst="rect">
                <a:avLst/>
              </a:prstGeom>
              <a:noFill/>
            </p:spPr>
            <p:txBody>
              <a:bodyPr wrap="square" rtlCol="0">
                <a:spAutoFit/>
              </a:bodyPr>
              <a:lstStyle/>
              <a:p>
                <a:pPr algn="ctr"/>
                <a:r>
                  <a:rPr lang="en-US" sz="900" dirty="0"/>
                  <a:t>5.4µm</a:t>
                </a:r>
              </a:p>
            </p:txBody>
          </p:sp>
          <p:cxnSp>
            <p:nvCxnSpPr>
              <p:cNvPr id="28" name="Straight Connector 27">
                <a:extLst>
                  <a:ext uri="{FF2B5EF4-FFF2-40B4-BE49-F238E27FC236}">
                    <a16:creationId xmlns:a16="http://schemas.microsoft.com/office/drawing/2014/main" id="{BCC5D55E-7BDD-42F5-987A-5CEE32025868}"/>
                  </a:ext>
                </a:extLst>
              </p:cNvPr>
              <p:cNvCxnSpPr>
                <a:cxnSpLocks/>
              </p:cNvCxnSpPr>
              <p:nvPr/>
            </p:nvCxnSpPr>
            <p:spPr>
              <a:xfrm flipV="1">
                <a:off x="706495" y="4589936"/>
                <a:ext cx="397230" cy="3756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9322504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CD812-8DB7-4BC8-A68F-61AA1E120BC6}"/>
              </a:ext>
            </a:extLst>
          </p:cNvPr>
          <p:cNvSpPr>
            <a:spLocks noGrp="1"/>
          </p:cNvSpPr>
          <p:nvPr>
            <p:ph type="ctrTitle"/>
          </p:nvPr>
        </p:nvSpPr>
        <p:spPr>
          <a:xfrm>
            <a:off x="342900" y="1457331"/>
            <a:ext cx="8458200" cy="1102519"/>
          </a:xfrm>
        </p:spPr>
        <p:txBody>
          <a:bodyPr/>
          <a:lstStyle/>
          <a:p>
            <a:r>
              <a:rPr lang="en-US" dirty="0"/>
              <a:t>Colorimetry &amp; System Lumens Budgeting</a:t>
            </a:r>
          </a:p>
        </p:txBody>
      </p:sp>
      <p:sp>
        <p:nvSpPr>
          <p:cNvPr id="4" name="Slide Number Placeholder 3">
            <a:extLst>
              <a:ext uri="{FF2B5EF4-FFF2-40B4-BE49-F238E27FC236}">
                <a16:creationId xmlns:a16="http://schemas.microsoft.com/office/drawing/2014/main" id="{61B1A9DC-9E3B-4956-A509-208C423EA945}"/>
              </a:ext>
            </a:extLst>
          </p:cNvPr>
          <p:cNvSpPr>
            <a:spLocks noGrp="1"/>
          </p:cNvSpPr>
          <p:nvPr>
            <p:ph type="sldNum" sz="quarter" idx="10"/>
          </p:nvPr>
        </p:nvSpPr>
        <p:spPr/>
        <p:txBody>
          <a:bodyPr/>
          <a:lstStyle/>
          <a:p>
            <a:pPr>
              <a:defRPr/>
            </a:pPr>
            <a:fld id="{2B97888F-6AF7-4263-B69D-592D8C33BAC7}" type="slidenum">
              <a:rPr lang="en-US" smtClean="0"/>
              <a:pPr>
                <a:defRPr/>
              </a:pPr>
              <a:t>77</a:t>
            </a:fld>
            <a:endParaRPr lang="en-US"/>
          </a:p>
        </p:txBody>
      </p:sp>
    </p:spTree>
    <p:extLst>
      <p:ext uri="{BB962C8B-B14F-4D97-AF65-F5344CB8AC3E}">
        <p14:creationId xmlns:p14="http://schemas.microsoft.com/office/powerpoint/2010/main" val="24980984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4953EA-F4A3-4332-A7C1-D02C54DA0B32}"/>
              </a:ext>
            </a:extLst>
          </p:cNvPr>
          <p:cNvSpPr>
            <a:spLocks noGrp="1"/>
          </p:cNvSpPr>
          <p:nvPr>
            <p:ph type="title"/>
          </p:nvPr>
        </p:nvSpPr>
        <p:spPr/>
        <p:txBody>
          <a:bodyPr/>
          <a:lstStyle/>
          <a:p>
            <a:r>
              <a:rPr lang="en-US" dirty="0"/>
              <a:t>Radiometry &amp; Photometry</a:t>
            </a:r>
          </a:p>
        </p:txBody>
      </p:sp>
      <p:sp>
        <p:nvSpPr>
          <p:cNvPr id="4" name="Slide Number Placeholder 3">
            <a:extLst>
              <a:ext uri="{FF2B5EF4-FFF2-40B4-BE49-F238E27FC236}">
                <a16:creationId xmlns:a16="http://schemas.microsoft.com/office/drawing/2014/main" id="{7CEBA3E5-48D3-415E-BC6A-4FF718138F0D}"/>
              </a:ext>
            </a:extLst>
          </p:cNvPr>
          <p:cNvSpPr>
            <a:spLocks noGrp="1"/>
          </p:cNvSpPr>
          <p:nvPr>
            <p:ph type="sldNum" sz="quarter" idx="10"/>
          </p:nvPr>
        </p:nvSpPr>
        <p:spPr/>
        <p:txBody>
          <a:bodyPr/>
          <a:lstStyle/>
          <a:p>
            <a:pPr>
              <a:defRPr/>
            </a:pPr>
            <a:fld id="{03BA23CF-AA30-4A18-B744-605C3E9DBF07}" type="slidenum">
              <a:rPr lang="en-US" smtClean="0"/>
              <a:pPr>
                <a:defRPr/>
              </a:pPr>
              <a:t>78</a:t>
            </a:fld>
            <a:endParaRPr lang="en-US"/>
          </a:p>
        </p:txBody>
      </p:sp>
      <p:pic>
        <p:nvPicPr>
          <p:cNvPr id="7" name="Picture 2" descr="[solid angle diagram]">
            <a:extLst>
              <a:ext uri="{FF2B5EF4-FFF2-40B4-BE49-F238E27FC236}">
                <a16:creationId xmlns:a16="http://schemas.microsoft.com/office/drawing/2014/main" id="{DBED7686-28DF-41CF-9DC6-63ADFB50D5F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96074" y="392436"/>
            <a:ext cx="2447925" cy="2438401"/>
          </a:xfrm>
          <a:prstGeom prst="rect">
            <a:avLst/>
          </a:prstGeom>
          <a:noFill/>
        </p:spPr>
      </p:pic>
      <p:sp>
        <p:nvSpPr>
          <p:cNvPr id="8" name="TextBox 7">
            <a:extLst>
              <a:ext uri="{FF2B5EF4-FFF2-40B4-BE49-F238E27FC236}">
                <a16:creationId xmlns:a16="http://schemas.microsoft.com/office/drawing/2014/main" id="{9A9A0443-D8D3-433C-8D73-A54C3A2BB722}"/>
              </a:ext>
            </a:extLst>
          </p:cNvPr>
          <p:cNvSpPr txBox="1"/>
          <p:nvPr/>
        </p:nvSpPr>
        <p:spPr>
          <a:xfrm>
            <a:off x="6629399" y="2949006"/>
            <a:ext cx="2286000" cy="1277273"/>
          </a:xfrm>
          <a:prstGeom prst="rect">
            <a:avLst/>
          </a:prstGeom>
          <a:solidFill>
            <a:sysClr val="window" lastClr="FFFFFF"/>
          </a:solidFill>
        </p:spPr>
        <p:txBody>
          <a:bodyPr wrap="square" rtlCol="0">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prstClr val="black"/>
              </a:solidFill>
              <a:effectLst/>
              <a:uLnTx/>
              <a:uFillTx/>
              <a:latin typeface="+mj-lt"/>
            </a:endParaRP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1F497D">
                    <a:lumMod val="50000"/>
                  </a:srgbClr>
                </a:solidFill>
                <a:effectLst/>
                <a:uLnTx/>
                <a:uFillTx/>
                <a:latin typeface="+mj-lt"/>
              </a:rPr>
              <a:t>Lumen is a measurement of power weighted by</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1F497D">
                    <a:lumMod val="50000"/>
                  </a:srgbClr>
                </a:solidFill>
                <a:effectLst/>
                <a:uLnTx/>
                <a:uFillTx/>
                <a:latin typeface="+mj-lt"/>
              </a:rPr>
              <a:t>the </a:t>
            </a:r>
            <a:r>
              <a:rPr kumimoji="0" lang="en-US" sz="1100" b="1" i="0" u="none" strike="noStrike" kern="0" cap="none" spc="0" normalizeH="0" baseline="0" noProof="0" dirty="0" err="1">
                <a:ln>
                  <a:noFill/>
                </a:ln>
                <a:solidFill>
                  <a:srgbClr val="1F497D">
                    <a:lumMod val="50000"/>
                  </a:srgbClr>
                </a:solidFill>
                <a:effectLst/>
                <a:uLnTx/>
                <a:uFillTx/>
                <a:latin typeface="+mj-lt"/>
              </a:rPr>
              <a:t>photopic</a:t>
            </a:r>
            <a:r>
              <a:rPr kumimoji="0" lang="en-US" sz="1100" b="1" i="0" u="none" strike="noStrike" kern="0" cap="none" spc="0" normalizeH="0" baseline="0" noProof="0" dirty="0">
                <a:ln>
                  <a:noFill/>
                </a:ln>
                <a:solidFill>
                  <a:srgbClr val="1F497D">
                    <a:lumMod val="50000"/>
                  </a:srgbClr>
                </a:solidFill>
                <a:effectLst/>
                <a:uLnTx/>
                <a:uFillTx/>
                <a:latin typeface="+mj-lt"/>
              </a:rPr>
              <a:t> curve</a:t>
            </a:r>
          </a:p>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rgbClr val="1F497D">
                  <a:lumMod val="50000"/>
                </a:srgbClr>
              </a:solidFill>
              <a:effectLst/>
              <a:uLnTx/>
              <a:uFillTx/>
              <a:latin typeface="+mj-lt"/>
            </a:endParaRP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dirty="0" err="1">
                <a:ln>
                  <a:noFill/>
                </a:ln>
                <a:solidFill>
                  <a:srgbClr val="1F497D">
                    <a:lumMod val="50000"/>
                  </a:srgbClr>
                </a:solidFill>
                <a:effectLst/>
                <a:uLnTx/>
                <a:uFillTx/>
                <a:latin typeface="+mj-lt"/>
              </a:rPr>
              <a:t>Photopic</a:t>
            </a:r>
            <a:r>
              <a:rPr kumimoji="0" lang="en-US" sz="1100" b="1" i="0" u="none" strike="noStrike" kern="0" cap="none" spc="0" normalizeH="0" baseline="0" noProof="0" dirty="0">
                <a:ln>
                  <a:noFill/>
                </a:ln>
                <a:solidFill>
                  <a:srgbClr val="1F497D">
                    <a:lumMod val="50000"/>
                  </a:srgbClr>
                </a:solidFill>
                <a:effectLst/>
                <a:uLnTx/>
                <a:uFillTx/>
                <a:latin typeface="+mj-lt"/>
              </a:rPr>
              <a:t> (lumens)</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1F497D">
                    <a:lumMod val="50000"/>
                  </a:srgbClr>
                </a:solidFill>
                <a:effectLst/>
                <a:uLnTx/>
                <a:uFillTx/>
                <a:latin typeface="+mj-lt"/>
              </a:rPr>
              <a:t>weighted by eye response</a:t>
            </a:r>
          </a:p>
        </p:txBody>
      </p:sp>
      <p:graphicFrame>
        <p:nvGraphicFramePr>
          <p:cNvPr id="9" name="Table 8">
            <a:extLst>
              <a:ext uri="{FF2B5EF4-FFF2-40B4-BE49-F238E27FC236}">
                <a16:creationId xmlns:a16="http://schemas.microsoft.com/office/drawing/2014/main" id="{38922E5F-A47B-4976-822A-A86D0BF59781}"/>
              </a:ext>
            </a:extLst>
          </p:cNvPr>
          <p:cNvGraphicFramePr>
            <a:graphicFrameLocks noGrp="1"/>
          </p:cNvGraphicFramePr>
          <p:nvPr>
            <p:extLst>
              <p:ext uri="{D42A27DB-BD31-4B8C-83A1-F6EECF244321}">
                <p14:modId xmlns:p14="http://schemas.microsoft.com/office/powerpoint/2010/main" val="2581833393"/>
              </p:ext>
            </p:extLst>
          </p:nvPr>
        </p:nvGraphicFramePr>
        <p:xfrm>
          <a:off x="269501" y="841013"/>
          <a:ext cx="5874515" cy="1611533"/>
        </p:xfrm>
        <a:graphic>
          <a:graphicData uri="http://schemas.openxmlformats.org/drawingml/2006/table">
            <a:tbl>
              <a:tblPr firstRow="1" bandRow="1"/>
              <a:tblGrid>
                <a:gridCol w="1279691">
                  <a:extLst>
                    <a:ext uri="{9D8B030D-6E8A-4147-A177-3AD203B41FA5}">
                      <a16:colId xmlns:a16="http://schemas.microsoft.com/office/drawing/2014/main" val="20000"/>
                    </a:ext>
                  </a:extLst>
                </a:gridCol>
                <a:gridCol w="1194008">
                  <a:extLst>
                    <a:ext uri="{9D8B030D-6E8A-4147-A177-3AD203B41FA5}">
                      <a16:colId xmlns:a16="http://schemas.microsoft.com/office/drawing/2014/main" val="20001"/>
                    </a:ext>
                  </a:extLst>
                </a:gridCol>
                <a:gridCol w="1534438">
                  <a:extLst>
                    <a:ext uri="{9D8B030D-6E8A-4147-A177-3AD203B41FA5}">
                      <a16:colId xmlns:a16="http://schemas.microsoft.com/office/drawing/2014/main" val="20002"/>
                    </a:ext>
                  </a:extLst>
                </a:gridCol>
                <a:gridCol w="1866378">
                  <a:extLst>
                    <a:ext uri="{9D8B030D-6E8A-4147-A177-3AD203B41FA5}">
                      <a16:colId xmlns:a16="http://schemas.microsoft.com/office/drawing/2014/main" val="20003"/>
                    </a:ext>
                  </a:extLst>
                </a:gridCol>
              </a:tblGrid>
              <a:tr h="28565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1200" dirty="0"/>
                        <a:t>Quantity</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1200" dirty="0"/>
                        <a:t>Radiometric</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1200" dirty="0"/>
                        <a:t>Photometric</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1200" dirty="0"/>
                        <a:t>Most useful</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23719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100" dirty="0"/>
                        <a:t>Flux</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100" dirty="0"/>
                        <a:t>Watt</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400" b="1" dirty="0"/>
                        <a:t>Lumen</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100" b="0" dirty="0"/>
                        <a:t>Front projection</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4089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100" dirty="0"/>
                        <a:t>Irradiance</a:t>
                      </a:r>
                      <a:r>
                        <a:rPr lang="en-US" sz="1100" baseline="0" dirty="0"/>
                        <a:t> or Illuminance</a:t>
                      </a:r>
                      <a:endParaRPr lang="en-US" sz="11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100" dirty="0"/>
                        <a:t>Watt/m</a:t>
                      </a:r>
                      <a:r>
                        <a:rPr lang="en-US" sz="1100" baseline="30000" dirty="0"/>
                        <a:t>2</a:t>
                      </a:r>
                      <a:endParaRPr lang="en-US" sz="11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100" dirty="0"/>
                        <a:t>Lumen/m</a:t>
                      </a:r>
                      <a:r>
                        <a:rPr lang="en-US" sz="1100" baseline="30000" dirty="0"/>
                        <a:t>2 </a:t>
                      </a:r>
                      <a:r>
                        <a:rPr lang="en-US" sz="1100" dirty="0"/>
                        <a:t>(</a:t>
                      </a:r>
                      <a:r>
                        <a:rPr lang="en-US" sz="1400" b="1" dirty="0"/>
                        <a:t>Lux</a:t>
                      </a:r>
                      <a:r>
                        <a:rPr lang="en-US" sz="1100" dirty="0"/>
                        <a: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100" dirty="0"/>
                        <a:t>Front projection (light falling on screen)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4926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100" dirty="0"/>
                        <a:t>Radiance or  Luminance</a:t>
                      </a:r>
                    </a:p>
                    <a:p>
                      <a:r>
                        <a:rPr lang="en-US" sz="1100" dirty="0"/>
                        <a:t>(brightness)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100" dirty="0"/>
                        <a:t>Watt/m</a:t>
                      </a:r>
                      <a:r>
                        <a:rPr lang="en-US" sz="1100" baseline="30000" dirty="0"/>
                        <a:t>2</a:t>
                      </a:r>
                      <a:r>
                        <a:rPr lang="en-US" sz="1100" dirty="0"/>
                        <a:t>/ster.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100" dirty="0"/>
                        <a:t>Lumen/m^2/ster. (</a:t>
                      </a:r>
                      <a:r>
                        <a:rPr lang="en-US" sz="1400" b="1" dirty="0"/>
                        <a:t>Nit</a:t>
                      </a:r>
                      <a:r>
                        <a:rPr lang="en-US" sz="1100" dirty="0"/>
                        <a: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100" dirty="0"/>
                        <a:t>Rear projection (perceived brightness)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bl>
          </a:graphicData>
        </a:graphic>
      </p:graphicFrame>
      <p:sp>
        <p:nvSpPr>
          <p:cNvPr id="10" name="Rectangle 1">
            <a:extLst>
              <a:ext uri="{FF2B5EF4-FFF2-40B4-BE49-F238E27FC236}">
                <a16:creationId xmlns:a16="http://schemas.microsoft.com/office/drawing/2014/main" id="{49501918-EDE3-4001-BD15-A64358B64794}"/>
              </a:ext>
            </a:extLst>
          </p:cNvPr>
          <p:cNvSpPr>
            <a:spLocks noChangeArrowheads="1"/>
          </p:cNvSpPr>
          <p:nvPr/>
        </p:nvSpPr>
        <p:spPr bwMode="auto">
          <a:xfrm>
            <a:off x="6934199" y="2427497"/>
            <a:ext cx="2209800" cy="2616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1100" dirty="0">
                <a:solidFill>
                  <a:prstClr val="black"/>
                </a:solidFill>
                <a:latin typeface="+mj-lt"/>
              </a:rPr>
              <a:t>  </a:t>
            </a:r>
            <a:r>
              <a:rPr lang="en-US" sz="1100" b="1" dirty="0">
                <a:solidFill>
                  <a:prstClr val="black"/>
                </a:solidFill>
                <a:latin typeface="+mj-lt"/>
              </a:rPr>
              <a:t>W = A / r² (ster.)</a:t>
            </a:r>
            <a:endParaRPr lang="en-US" sz="1100" dirty="0">
              <a:solidFill>
                <a:prstClr val="black"/>
              </a:solidFill>
              <a:latin typeface="+mj-lt"/>
            </a:endParaRPr>
          </a:p>
        </p:txBody>
      </p:sp>
      <p:sp>
        <p:nvSpPr>
          <p:cNvPr id="11" name="Rectangle 1">
            <a:extLst>
              <a:ext uri="{FF2B5EF4-FFF2-40B4-BE49-F238E27FC236}">
                <a16:creationId xmlns:a16="http://schemas.microsoft.com/office/drawing/2014/main" id="{FA8AB8FF-17D4-4B90-A84F-E4B8FC13A7A2}"/>
              </a:ext>
            </a:extLst>
          </p:cNvPr>
          <p:cNvSpPr>
            <a:spLocks noChangeArrowheads="1"/>
          </p:cNvSpPr>
          <p:nvPr/>
        </p:nvSpPr>
        <p:spPr bwMode="auto">
          <a:xfrm>
            <a:off x="8458199" y="625568"/>
            <a:ext cx="381000" cy="4308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1100" dirty="0">
                <a:solidFill>
                  <a:prstClr val="black"/>
                </a:solidFill>
                <a:latin typeface="+mj-lt"/>
              </a:rPr>
              <a:t>  </a:t>
            </a:r>
            <a:r>
              <a:rPr lang="en-US" sz="1100" b="1" dirty="0">
                <a:solidFill>
                  <a:prstClr val="black"/>
                </a:solidFill>
                <a:latin typeface="+mj-lt"/>
              </a:rPr>
              <a:t>A </a:t>
            </a:r>
            <a:r>
              <a:rPr lang="en-US" sz="1100" dirty="0">
                <a:solidFill>
                  <a:prstClr val="black"/>
                </a:solidFill>
                <a:latin typeface="+mj-lt"/>
              </a:rPr>
              <a:t> </a:t>
            </a:r>
          </a:p>
        </p:txBody>
      </p:sp>
      <p:sp>
        <p:nvSpPr>
          <p:cNvPr id="12" name="Rectangle 1">
            <a:extLst>
              <a:ext uri="{FF2B5EF4-FFF2-40B4-BE49-F238E27FC236}">
                <a16:creationId xmlns:a16="http://schemas.microsoft.com/office/drawing/2014/main" id="{0189202F-1AFB-41AF-A7B7-1565CF092B8B}"/>
              </a:ext>
            </a:extLst>
          </p:cNvPr>
          <p:cNvSpPr>
            <a:spLocks noChangeArrowheads="1"/>
          </p:cNvSpPr>
          <p:nvPr/>
        </p:nvSpPr>
        <p:spPr bwMode="auto">
          <a:xfrm>
            <a:off x="6934199" y="2046497"/>
            <a:ext cx="1371600" cy="2616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1100" dirty="0">
                <a:solidFill>
                  <a:prstClr val="black"/>
                </a:solidFill>
                <a:latin typeface="+mj-lt"/>
              </a:rPr>
              <a:t>  </a:t>
            </a:r>
            <a:r>
              <a:rPr lang="en-US" sz="1100" b="1" dirty="0">
                <a:solidFill>
                  <a:prstClr val="black"/>
                </a:solidFill>
                <a:latin typeface="+mj-lt"/>
              </a:rPr>
              <a:t>r</a:t>
            </a:r>
            <a:endParaRPr lang="en-US" sz="1100" dirty="0">
              <a:solidFill>
                <a:prstClr val="black"/>
              </a:solidFill>
              <a:latin typeface="+mj-lt"/>
            </a:endParaRPr>
          </a:p>
        </p:txBody>
      </p:sp>
      <p:cxnSp>
        <p:nvCxnSpPr>
          <p:cNvPr id="13" name="Straight Connector 12">
            <a:extLst>
              <a:ext uri="{FF2B5EF4-FFF2-40B4-BE49-F238E27FC236}">
                <a16:creationId xmlns:a16="http://schemas.microsoft.com/office/drawing/2014/main" id="{5EAC3D36-48AC-463A-9658-8605C37C5495}"/>
              </a:ext>
            </a:extLst>
          </p:cNvPr>
          <p:cNvCxnSpPr/>
          <p:nvPr/>
        </p:nvCxnSpPr>
        <p:spPr>
          <a:xfrm>
            <a:off x="7543799" y="1306836"/>
            <a:ext cx="76200" cy="609600"/>
          </a:xfrm>
          <a:prstGeom prst="line">
            <a:avLst/>
          </a:prstGeom>
          <a:noFill/>
          <a:ln w="9525" cap="flat" cmpd="sng" algn="ctr">
            <a:solidFill>
              <a:srgbClr val="4F81BD">
                <a:shade val="95000"/>
                <a:satMod val="105000"/>
              </a:srgbClr>
            </a:solidFill>
            <a:prstDash val="solid"/>
          </a:ln>
          <a:effectLst/>
        </p:spPr>
      </p:cxnSp>
      <p:cxnSp>
        <p:nvCxnSpPr>
          <p:cNvPr id="14" name="Straight Connector 13">
            <a:extLst>
              <a:ext uri="{FF2B5EF4-FFF2-40B4-BE49-F238E27FC236}">
                <a16:creationId xmlns:a16="http://schemas.microsoft.com/office/drawing/2014/main" id="{36650199-AAB0-429A-A5F4-74708E04C8E0}"/>
              </a:ext>
            </a:extLst>
          </p:cNvPr>
          <p:cNvCxnSpPr/>
          <p:nvPr/>
        </p:nvCxnSpPr>
        <p:spPr>
          <a:xfrm>
            <a:off x="7619999" y="1916436"/>
            <a:ext cx="533400" cy="76200"/>
          </a:xfrm>
          <a:prstGeom prst="line">
            <a:avLst/>
          </a:prstGeom>
          <a:noFill/>
          <a:ln w="9525" cap="flat" cmpd="sng" algn="ctr">
            <a:solidFill>
              <a:srgbClr val="4F81BD">
                <a:shade val="95000"/>
                <a:satMod val="105000"/>
              </a:srgbClr>
            </a:solidFill>
            <a:prstDash val="solid"/>
          </a:ln>
          <a:effectLst/>
        </p:spPr>
      </p:cxnSp>
      <p:cxnSp>
        <p:nvCxnSpPr>
          <p:cNvPr id="15" name="Straight Connector 14">
            <a:extLst>
              <a:ext uri="{FF2B5EF4-FFF2-40B4-BE49-F238E27FC236}">
                <a16:creationId xmlns:a16="http://schemas.microsoft.com/office/drawing/2014/main" id="{9CFC476D-A09D-43FF-9E14-683BDB862A1F}"/>
              </a:ext>
            </a:extLst>
          </p:cNvPr>
          <p:cNvCxnSpPr/>
          <p:nvPr/>
        </p:nvCxnSpPr>
        <p:spPr>
          <a:xfrm flipV="1">
            <a:off x="7619999" y="1611636"/>
            <a:ext cx="381000" cy="304800"/>
          </a:xfrm>
          <a:prstGeom prst="line">
            <a:avLst/>
          </a:prstGeom>
          <a:noFill/>
          <a:ln w="9525" cap="flat" cmpd="sng" algn="ctr">
            <a:solidFill>
              <a:srgbClr val="4F81BD">
                <a:shade val="95000"/>
                <a:satMod val="105000"/>
              </a:srgbClr>
            </a:solidFill>
            <a:prstDash val="solid"/>
          </a:ln>
          <a:effectLst/>
        </p:spPr>
      </p:cxnSp>
      <p:grpSp>
        <p:nvGrpSpPr>
          <p:cNvPr id="16" name="Group 15">
            <a:extLst>
              <a:ext uri="{FF2B5EF4-FFF2-40B4-BE49-F238E27FC236}">
                <a16:creationId xmlns:a16="http://schemas.microsoft.com/office/drawing/2014/main" id="{E9B52FB4-E121-4B9F-A037-F6E465AE61BF}"/>
              </a:ext>
            </a:extLst>
          </p:cNvPr>
          <p:cNvGrpSpPr/>
          <p:nvPr/>
        </p:nvGrpSpPr>
        <p:grpSpPr>
          <a:xfrm>
            <a:off x="1997900" y="2571750"/>
            <a:ext cx="3601233" cy="2031636"/>
            <a:chOff x="150125" y="3451084"/>
            <a:chExt cx="6479275" cy="2675691"/>
          </a:xfrm>
        </p:grpSpPr>
        <p:sp>
          <p:nvSpPr>
            <p:cNvPr id="17" name="TextBox 16">
              <a:extLst>
                <a:ext uri="{FF2B5EF4-FFF2-40B4-BE49-F238E27FC236}">
                  <a16:creationId xmlns:a16="http://schemas.microsoft.com/office/drawing/2014/main" id="{D7CE238D-C96E-448F-BC8E-DEF7CF3B3E3C}"/>
                </a:ext>
              </a:extLst>
            </p:cNvPr>
            <p:cNvSpPr txBox="1"/>
            <p:nvPr/>
          </p:nvSpPr>
          <p:spPr>
            <a:xfrm>
              <a:off x="3247920" y="5715000"/>
              <a:ext cx="766210" cy="392183"/>
            </a:xfrm>
            <a:prstGeom prst="rect">
              <a:avLst/>
            </a:prstGeom>
            <a:noFill/>
          </p:spPr>
          <p:txBody>
            <a:bodyPr wrap="none" rtlCol="0">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mj-lt"/>
                </a:rPr>
                <a:t>green</a:t>
              </a:r>
            </a:p>
          </p:txBody>
        </p:sp>
        <p:sp>
          <p:nvSpPr>
            <p:cNvPr id="18" name="TextBox 17">
              <a:extLst>
                <a:ext uri="{FF2B5EF4-FFF2-40B4-BE49-F238E27FC236}">
                  <a16:creationId xmlns:a16="http://schemas.microsoft.com/office/drawing/2014/main" id="{CAB77678-3B1A-4A20-AEAE-D475A7CC6EFC}"/>
                </a:ext>
              </a:extLst>
            </p:cNvPr>
            <p:cNvSpPr txBox="1"/>
            <p:nvPr/>
          </p:nvSpPr>
          <p:spPr>
            <a:xfrm>
              <a:off x="4692998" y="5715000"/>
              <a:ext cx="544026" cy="392183"/>
            </a:xfrm>
            <a:prstGeom prst="rect">
              <a:avLst/>
            </a:prstGeom>
            <a:noFill/>
          </p:spPr>
          <p:txBody>
            <a:bodyPr wrap="none" rtlCol="0">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mj-lt"/>
                </a:rPr>
                <a:t>red</a:t>
              </a:r>
            </a:p>
          </p:txBody>
        </p:sp>
        <p:sp>
          <p:nvSpPr>
            <p:cNvPr id="19" name="TextBox 18">
              <a:extLst>
                <a:ext uri="{FF2B5EF4-FFF2-40B4-BE49-F238E27FC236}">
                  <a16:creationId xmlns:a16="http://schemas.microsoft.com/office/drawing/2014/main" id="{2A8794DC-E3E9-4C73-A85C-074FE6343600}"/>
                </a:ext>
              </a:extLst>
            </p:cNvPr>
            <p:cNvSpPr txBox="1"/>
            <p:nvPr/>
          </p:nvSpPr>
          <p:spPr>
            <a:xfrm>
              <a:off x="1947225" y="5715000"/>
              <a:ext cx="638939" cy="392183"/>
            </a:xfrm>
            <a:prstGeom prst="rect">
              <a:avLst/>
            </a:prstGeom>
            <a:noFill/>
          </p:spPr>
          <p:txBody>
            <a:bodyPr wrap="none" rtlCol="0">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mj-lt"/>
                </a:rPr>
                <a:t>blue</a:t>
              </a:r>
            </a:p>
          </p:txBody>
        </p:sp>
        <p:pic>
          <p:nvPicPr>
            <p:cNvPr id="20" name="Picture 2">
              <a:extLst>
                <a:ext uri="{FF2B5EF4-FFF2-40B4-BE49-F238E27FC236}">
                  <a16:creationId xmlns:a16="http://schemas.microsoft.com/office/drawing/2014/main" id="{CE368A86-A112-483E-985B-31D6461B38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125" y="3451084"/>
              <a:ext cx="6479275" cy="2675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Freeform 20">
              <a:extLst>
                <a:ext uri="{FF2B5EF4-FFF2-40B4-BE49-F238E27FC236}">
                  <a16:creationId xmlns:a16="http://schemas.microsoft.com/office/drawing/2014/main" id="{9D8A5CC8-985B-47A2-8758-ABAD2A2ED796}"/>
                </a:ext>
              </a:extLst>
            </p:cNvPr>
            <p:cNvSpPr/>
            <p:nvPr/>
          </p:nvSpPr>
          <p:spPr>
            <a:xfrm>
              <a:off x="1719618" y="4026086"/>
              <a:ext cx="846161" cy="1624087"/>
            </a:xfrm>
            <a:custGeom>
              <a:avLst/>
              <a:gdLst>
                <a:gd name="connsiteX0" fmla="*/ 0 w 846161"/>
                <a:gd name="connsiteY0" fmla="*/ 1610439 h 1624087"/>
                <a:gd name="connsiteX1" fmla="*/ 450376 w 846161"/>
                <a:gd name="connsiteY1" fmla="*/ 4 h 1624087"/>
                <a:gd name="connsiteX2" fmla="*/ 846161 w 846161"/>
                <a:gd name="connsiteY2" fmla="*/ 1624087 h 1624087"/>
              </a:gdLst>
              <a:ahLst/>
              <a:cxnLst>
                <a:cxn ang="0">
                  <a:pos x="connsiteX0" y="connsiteY0"/>
                </a:cxn>
                <a:cxn ang="0">
                  <a:pos x="connsiteX1" y="connsiteY1"/>
                </a:cxn>
                <a:cxn ang="0">
                  <a:pos x="connsiteX2" y="connsiteY2"/>
                </a:cxn>
              </a:cxnLst>
              <a:rect l="l" t="t" r="r" b="b"/>
              <a:pathLst>
                <a:path w="846161" h="1624087">
                  <a:moveTo>
                    <a:pt x="0" y="1610439"/>
                  </a:moveTo>
                  <a:cubicBezTo>
                    <a:pt x="154674" y="804084"/>
                    <a:pt x="309349" y="-2271"/>
                    <a:pt x="450376" y="4"/>
                  </a:cubicBezTo>
                  <a:cubicBezTo>
                    <a:pt x="591403" y="2279"/>
                    <a:pt x="718782" y="813183"/>
                    <a:pt x="846161" y="1624087"/>
                  </a:cubicBezTo>
                </a:path>
              </a:pathLst>
            </a:custGeom>
            <a:noFill/>
            <a:ln w="25400" cap="flat" cmpd="sng" algn="ctr">
              <a:solidFill>
                <a:sysClr val="windowText" lastClr="00000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mj-lt"/>
                <a:ea typeface="+mn-ea"/>
                <a:cs typeface="+mn-cs"/>
              </a:endParaRPr>
            </a:p>
          </p:txBody>
        </p:sp>
        <p:sp>
          <p:nvSpPr>
            <p:cNvPr id="22" name="Freeform 21">
              <a:extLst>
                <a:ext uri="{FF2B5EF4-FFF2-40B4-BE49-F238E27FC236}">
                  <a16:creationId xmlns:a16="http://schemas.microsoft.com/office/drawing/2014/main" id="{3537BD34-4957-4AC5-89D1-611C2C039AA5}"/>
                </a:ext>
              </a:extLst>
            </p:cNvPr>
            <p:cNvSpPr/>
            <p:nvPr/>
          </p:nvSpPr>
          <p:spPr>
            <a:xfrm>
              <a:off x="3156119" y="4079243"/>
              <a:ext cx="846161" cy="1624087"/>
            </a:xfrm>
            <a:custGeom>
              <a:avLst/>
              <a:gdLst>
                <a:gd name="connsiteX0" fmla="*/ 0 w 846161"/>
                <a:gd name="connsiteY0" fmla="*/ 1610439 h 1624087"/>
                <a:gd name="connsiteX1" fmla="*/ 450376 w 846161"/>
                <a:gd name="connsiteY1" fmla="*/ 4 h 1624087"/>
                <a:gd name="connsiteX2" fmla="*/ 846161 w 846161"/>
                <a:gd name="connsiteY2" fmla="*/ 1624087 h 1624087"/>
              </a:gdLst>
              <a:ahLst/>
              <a:cxnLst>
                <a:cxn ang="0">
                  <a:pos x="connsiteX0" y="connsiteY0"/>
                </a:cxn>
                <a:cxn ang="0">
                  <a:pos x="connsiteX1" y="connsiteY1"/>
                </a:cxn>
                <a:cxn ang="0">
                  <a:pos x="connsiteX2" y="connsiteY2"/>
                </a:cxn>
              </a:cxnLst>
              <a:rect l="l" t="t" r="r" b="b"/>
              <a:pathLst>
                <a:path w="846161" h="1624087">
                  <a:moveTo>
                    <a:pt x="0" y="1610439"/>
                  </a:moveTo>
                  <a:cubicBezTo>
                    <a:pt x="154674" y="804084"/>
                    <a:pt x="309349" y="-2271"/>
                    <a:pt x="450376" y="4"/>
                  </a:cubicBezTo>
                  <a:cubicBezTo>
                    <a:pt x="591403" y="2279"/>
                    <a:pt x="718782" y="813183"/>
                    <a:pt x="846161" y="1624087"/>
                  </a:cubicBezTo>
                </a:path>
              </a:pathLst>
            </a:custGeom>
            <a:noFill/>
            <a:ln w="25400" cap="flat" cmpd="sng" algn="ctr">
              <a:solidFill>
                <a:sysClr val="windowText" lastClr="00000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mj-lt"/>
                <a:ea typeface="+mn-ea"/>
                <a:cs typeface="+mn-cs"/>
              </a:endParaRPr>
            </a:p>
          </p:txBody>
        </p:sp>
        <p:sp>
          <p:nvSpPr>
            <p:cNvPr id="23" name="Freeform 22">
              <a:extLst>
                <a:ext uri="{FF2B5EF4-FFF2-40B4-BE49-F238E27FC236}">
                  <a16:creationId xmlns:a16="http://schemas.microsoft.com/office/drawing/2014/main" id="{EFBEEA2F-664D-4C4B-A8E2-0D72AA4E6367}"/>
                </a:ext>
              </a:extLst>
            </p:cNvPr>
            <p:cNvSpPr/>
            <p:nvPr/>
          </p:nvSpPr>
          <p:spPr>
            <a:xfrm>
              <a:off x="4718940" y="4079242"/>
              <a:ext cx="846161" cy="1624087"/>
            </a:xfrm>
            <a:custGeom>
              <a:avLst/>
              <a:gdLst>
                <a:gd name="connsiteX0" fmla="*/ 0 w 846161"/>
                <a:gd name="connsiteY0" fmla="*/ 1610439 h 1624087"/>
                <a:gd name="connsiteX1" fmla="*/ 450376 w 846161"/>
                <a:gd name="connsiteY1" fmla="*/ 4 h 1624087"/>
                <a:gd name="connsiteX2" fmla="*/ 846161 w 846161"/>
                <a:gd name="connsiteY2" fmla="*/ 1624087 h 1624087"/>
              </a:gdLst>
              <a:ahLst/>
              <a:cxnLst>
                <a:cxn ang="0">
                  <a:pos x="connsiteX0" y="connsiteY0"/>
                </a:cxn>
                <a:cxn ang="0">
                  <a:pos x="connsiteX1" y="connsiteY1"/>
                </a:cxn>
                <a:cxn ang="0">
                  <a:pos x="connsiteX2" y="connsiteY2"/>
                </a:cxn>
              </a:cxnLst>
              <a:rect l="l" t="t" r="r" b="b"/>
              <a:pathLst>
                <a:path w="846161" h="1624087">
                  <a:moveTo>
                    <a:pt x="0" y="1610439"/>
                  </a:moveTo>
                  <a:cubicBezTo>
                    <a:pt x="154674" y="804084"/>
                    <a:pt x="309349" y="-2271"/>
                    <a:pt x="450376" y="4"/>
                  </a:cubicBezTo>
                  <a:cubicBezTo>
                    <a:pt x="591403" y="2279"/>
                    <a:pt x="718782" y="813183"/>
                    <a:pt x="846161" y="1624087"/>
                  </a:cubicBezTo>
                </a:path>
              </a:pathLst>
            </a:custGeom>
            <a:noFill/>
            <a:ln w="25400" cap="flat" cmpd="sng" algn="ctr">
              <a:solidFill>
                <a:sysClr val="windowText" lastClr="00000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mj-lt"/>
                <a:ea typeface="+mn-ea"/>
                <a:cs typeface="+mn-cs"/>
              </a:endParaRPr>
            </a:p>
          </p:txBody>
        </p:sp>
        <p:sp>
          <p:nvSpPr>
            <p:cNvPr id="24" name="TextBox 23">
              <a:extLst>
                <a:ext uri="{FF2B5EF4-FFF2-40B4-BE49-F238E27FC236}">
                  <a16:creationId xmlns:a16="http://schemas.microsoft.com/office/drawing/2014/main" id="{ABD119BF-9475-4ACC-93DB-92722C3FC302}"/>
                </a:ext>
              </a:extLst>
            </p:cNvPr>
            <p:cNvSpPr txBox="1"/>
            <p:nvPr/>
          </p:nvSpPr>
          <p:spPr>
            <a:xfrm>
              <a:off x="4631246" y="5177917"/>
              <a:ext cx="1021547" cy="52695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i="0" u="none" strike="noStrike" kern="0" cap="none" spc="0" normalizeH="0" baseline="0" noProof="0" dirty="0">
                  <a:ln>
                    <a:noFill/>
                  </a:ln>
                  <a:solidFill>
                    <a:schemeClr val="bg1"/>
                  </a:solidFill>
                  <a:effectLst/>
                  <a:uLnTx/>
                  <a:uFillTx/>
                  <a:latin typeface="+mj-lt"/>
                </a:rPr>
                <a:t>Red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i="0" u="none" strike="noStrike" kern="0" cap="none" spc="0" normalizeH="0" baseline="0" noProof="0" dirty="0">
                  <a:ln>
                    <a:noFill/>
                  </a:ln>
                  <a:solidFill>
                    <a:schemeClr val="bg1"/>
                  </a:solidFill>
                  <a:effectLst/>
                  <a:uLnTx/>
                  <a:uFillTx/>
                  <a:latin typeface="+mj-lt"/>
                </a:rPr>
                <a:t>source</a:t>
              </a:r>
            </a:p>
          </p:txBody>
        </p:sp>
        <p:sp>
          <p:nvSpPr>
            <p:cNvPr id="25" name="TextBox 24">
              <a:extLst>
                <a:ext uri="{FF2B5EF4-FFF2-40B4-BE49-F238E27FC236}">
                  <a16:creationId xmlns:a16="http://schemas.microsoft.com/office/drawing/2014/main" id="{C8A7E29C-04D1-4603-8C58-69DE9F3CC7EA}"/>
                </a:ext>
              </a:extLst>
            </p:cNvPr>
            <p:cNvSpPr txBox="1"/>
            <p:nvPr/>
          </p:nvSpPr>
          <p:spPr>
            <a:xfrm>
              <a:off x="1659438" y="5167784"/>
              <a:ext cx="1021547" cy="547216"/>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i="0" u="none" strike="noStrike" kern="0" cap="none" spc="0" normalizeH="0" baseline="0" noProof="0" dirty="0">
                  <a:ln>
                    <a:noFill/>
                  </a:ln>
                  <a:solidFill>
                    <a:schemeClr val="bg1"/>
                  </a:solidFill>
                  <a:effectLst/>
                  <a:uLnTx/>
                  <a:uFillTx/>
                  <a:latin typeface="+mj-lt"/>
                </a:rPr>
                <a:t>Blue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i="0" u="none" strike="noStrike" kern="0" cap="none" spc="0" normalizeH="0" baseline="0" noProof="0" dirty="0">
                  <a:ln>
                    <a:noFill/>
                  </a:ln>
                  <a:solidFill>
                    <a:schemeClr val="bg1"/>
                  </a:solidFill>
                  <a:effectLst/>
                  <a:uLnTx/>
                  <a:uFillTx/>
                  <a:latin typeface="+mj-lt"/>
                </a:rPr>
                <a:t>source</a:t>
              </a:r>
            </a:p>
          </p:txBody>
        </p:sp>
        <p:sp>
          <p:nvSpPr>
            <p:cNvPr id="26" name="TextBox 25">
              <a:extLst>
                <a:ext uri="{FF2B5EF4-FFF2-40B4-BE49-F238E27FC236}">
                  <a16:creationId xmlns:a16="http://schemas.microsoft.com/office/drawing/2014/main" id="{81632463-2FB0-4A00-A772-CD4942D75952}"/>
                </a:ext>
              </a:extLst>
            </p:cNvPr>
            <p:cNvSpPr txBox="1"/>
            <p:nvPr/>
          </p:nvSpPr>
          <p:spPr>
            <a:xfrm>
              <a:off x="3097029" y="5148059"/>
              <a:ext cx="1033083" cy="52695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i="0" u="none" strike="noStrike" kern="0" cap="none" spc="0" normalizeH="0" baseline="0" noProof="0" dirty="0">
                  <a:ln>
                    <a:noFill/>
                  </a:ln>
                  <a:solidFill>
                    <a:schemeClr val="bg1"/>
                  </a:solidFill>
                  <a:effectLst/>
                  <a:uLnTx/>
                  <a:uFillTx/>
                  <a:latin typeface="+mj-lt"/>
                </a:rPr>
                <a:t>Green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i="0" u="none" strike="noStrike" kern="0" cap="none" spc="0" normalizeH="0" baseline="0" noProof="0" dirty="0">
                  <a:ln>
                    <a:noFill/>
                  </a:ln>
                  <a:solidFill>
                    <a:schemeClr val="bg1"/>
                  </a:solidFill>
                  <a:effectLst/>
                  <a:uLnTx/>
                  <a:uFillTx/>
                  <a:latin typeface="+mj-lt"/>
                </a:rPr>
                <a:t>source</a:t>
              </a:r>
            </a:p>
          </p:txBody>
        </p:sp>
        <p:sp>
          <p:nvSpPr>
            <p:cNvPr id="27" name="TextBox 26">
              <a:extLst>
                <a:ext uri="{FF2B5EF4-FFF2-40B4-BE49-F238E27FC236}">
                  <a16:creationId xmlns:a16="http://schemas.microsoft.com/office/drawing/2014/main" id="{4A8BEADB-D1F9-4109-B76F-C3E6DF75CB34}"/>
                </a:ext>
              </a:extLst>
            </p:cNvPr>
            <p:cNvSpPr txBox="1"/>
            <p:nvPr/>
          </p:nvSpPr>
          <p:spPr>
            <a:xfrm>
              <a:off x="2325081" y="3989908"/>
              <a:ext cx="1181516" cy="44588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i="0" u="none" strike="noStrike" kern="0" cap="none" spc="0" normalizeH="0" baseline="0" noProof="0" dirty="0">
                  <a:ln>
                    <a:noFill/>
                  </a:ln>
                  <a:solidFill>
                    <a:schemeClr val="bg1"/>
                  </a:solidFill>
                  <a:effectLst/>
                  <a:uLnTx/>
                  <a:uFillTx/>
                  <a:latin typeface="+mj-lt"/>
                </a:rPr>
                <a:t>Photopic</a:t>
              </a:r>
              <a:r>
                <a:rPr lang="en-US" sz="800" kern="0" dirty="0">
                  <a:solidFill>
                    <a:schemeClr val="bg1"/>
                  </a:solidFill>
                  <a:latin typeface="+mj-lt"/>
                </a:rPr>
                <a:t> </a:t>
              </a:r>
              <a:r>
                <a:rPr kumimoji="0" lang="en-US" sz="800" i="0" u="none" strike="noStrike" kern="0" cap="none" spc="0" normalizeH="0" baseline="0" noProof="0" dirty="0">
                  <a:ln>
                    <a:noFill/>
                  </a:ln>
                  <a:solidFill>
                    <a:schemeClr val="bg1"/>
                  </a:solidFill>
                  <a:effectLst/>
                  <a:uLnTx/>
                  <a:uFillTx/>
                  <a:latin typeface="+mj-lt"/>
                </a:rPr>
                <a:t>curve</a:t>
              </a:r>
            </a:p>
          </p:txBody>
        </p:sp>
      </p:grpSp>
    </p:spTree>
    <p:extLst>
      <p:ext uri="{BB962C8B-B14F-4D97-AF65-F5344CB8AC3E}">
        <p14:creationId xmlns:p14="http://schemas.microsoft.com/office/powerpoint/2010/main" val="22309202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0EFDA-DCC2-4AF0-A0EC-16B7D04C80C5}"/>
              </a:ext>
            </a:extLst>
          </p:cNvPr>
          <p:cNvSpPr>
            <a:spLocks noGrp="1"/>
          </p:cNvSpPr>
          <p:nvPr>
            <p:ph type="title"/>
          </p:nvPr>
        </p:nvSpPr>
        <p:spPr/>
        <p:txBody>
          <a:bodyPr/>
          <a:lstStyle/>
          <a:p>
            <a:r>
              <a:rPr lang="en-US" dirty="0"/>
              <a:t>Colorimetry</a:t>
            </a:r>
          </a:p>
        </p:txBody>
      </p:sp>
      <p:sp>
        <p:nvSpPr>
          <p:cNvPr id="4" name="Slide Number Placeholder 3">
            <a:extLst>
              <a:ext uri="{FF2B5EF4-FFF2-40B4-BE49-F238E27FC236}">
                <a16:creationId xmlns:a16="http://schemas.microsoft.com/office/drawing/2014/main" id="{76F59812-D5D0-40B9-8341-772498C649EF}"/>
              </a:ext>
            </a:extLst>
          </p:cNvPr>
          <p:cNvSpPr>
            <a:spLocks noGrp="1"/>
          </p:cNvSpPr>
          <p:nvPr>
            <p:ph type="sldNum" sz="quarter" idx="10"/>
          </p:nvPr>
        </p:nvSpPr>
        <p:spPr/>
        <p:txBody>
          <a:bodyPr/>
          <a:lstStyle/>
          <a:p>
            <a:pPr>
              <a:defRPr/>
            </a:pPr>
            <a:fld id="{2B97888F-6AF7-4263-B69D-592D8C33BAC7}" type="slidenum">
              <a:rPr lang="en-US" smtClean="0"/>
              <a:pPr>
                <a:defRPr/>
              </a:pPr>
              <a:t>79</a:t>
            </a:fld>
            <a:endParaRPr lang="en-US"/>
          </a:p>
        </p:txBody>
      </p:sp>
      <p:pic>
        <p:nvPicPr>
          <p:cNvPr id="6" name="Picture 1">
            <a:extLst>
              <a:ext uri="{FF2B5EF4-FFF2-40B4-BE49-F238E27FC236}">
                <a16:creationId xmlns:a16="http://schemas.microsoft.com/office/drawing/2014/main" id="{A4A3265A-6E9B-424B-A221-58FAF5E7A7E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3075" y="432310"/>
            <a:ext cx="2251985" cy="2467465"/>
          </a:xfrm>
          <a:prstGeom prst="rect">
            <a:avLst/>
          </a:prstGeom>
          <a:noFill/>
          <a:ln w="9525">
            <a:noFill/>
            <a:miter lim="800000"/>
            <a:headEnd/>
            <a:tailEnd/>
          </a:ln>
          <a:effectLst/>
        </p:spPr>
      </p:pic>
      <p:sp>
        <p:nvSpPr>
          <p:cNvPr id="7" name="Rectangle 6">
            <a:extLst>
              <a:ext uri="{FF2B5EF4-FFF2-40B4-BE49-F238E27FC236}">
                <a16:creationId xmlns:a16="http://schemas.microsoft.com/office/drawing/2014/main" id="{EECA3BDA-8A57-4852-A707-0B8B925053E2}"/>
              </a:ext>
            </a:extLst>
          </p:cNvPr>
          <p:cNvSpPr/>
          <p:nvPr/>
        </p:nvSpPr>
        <p:spPr>
          <a:xfrm>
            <a:off x="4410110" y="2962289"/>
            <a:ext cx="3866908" cy="600164"/>
          </a:xfrm>
          <a:prstGeom prst="rect">
            <a:avLst/>
          </a:prstGeom>
        </p:spPr>
        <p:txBody>
          <a:bodyPr wrap="square">
            <a:spAutoFit/>
          </a:bodyPr>
          <a:lstStyle/>
          <a:p>
            <a:pPr algn="ctr"/>
            <a:r>
              <a:rPr lang="en-US" sz="1100" b="1" dirty="0"/>
              <a:t>XYZ Tristimulus values can be </a:t>
            </a:r>
          </a:p>
          <a:p>
            <a:pPr algn="ctr"/>
            <a:r>
              <a:rPr lang="en-US" sz="1100" b="1" dirty="0"/>
              <a:t>plotted for primaries such as red, green, blue, yellow, and white using chromaticity coordinates:</a:t>
            </a:r>
          </a:p>
        </p:txBody>
      </p:sp>
      <p:pic>
        <p:nvPicPr>
          <p:cNvPr id="8194" name="Picture 2" descr="https://upload.wikimedia.org/wikipedia/commons/thumb/8/8f/CIE_1931_XYZ_Color_Matching_Functions.svg/2560px-CIE_1931_XYZ_Color_Matching_Functions.svg.png">
            <a:extLst>
              <a:ext uri="{FF2B5EF4-FFF2-40B4-BE49-F238E27FC236}">
                <a16:creationId xmlns:a16="http://schemas.microsoft.com/office/drawing/2014/main" id="{5656FCF0-8388-4505-82E0-BC7A694352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826" y="823275"/>
            <a:ext cx="3193635" cy="194098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AE31EB9-CD1A-4B22-974C-25793F121A02}"/>
              </a:ext>
            </a:extLst>
          </p:cNvPr>
          <p:cNvSpPr txBox="1"/>
          <p:nvPr/>
        </p:nvSpPr>
        <p:spPr>
          <a:xfrm>
            <a:off x="133481" y="2708373"/>
            <a:ext cx="3809980" cy="553998"/>
          </a:xfrm>
          <a:prstGeom prst="rect">
            <a:avLst/>
          </a:prstGeom>
          <a:noFill/>
        </p:spPr>
        <p:txBody>
          <a:bodyPr wrap="square" rtlCol="0">
            <a:spAutoFit/>
          </a:bodyPr>
          <a:lstStyle/>
          <a:p>
            <a:r>
              <a:rPr lang="en-US" sz="1200" b="1" dirty="0"/>
              <a:t>CIE standard observer color matching functions</a:t>
            </a:r>
          </a:p>
          <a:p>
            <a:pPr marL="171450" indent="-171450">
              <a:buFontTx/>
              <a:buChar char="-"/>
            </a:pPr>
            <a:r>
              <a:rPr lang="en-US" sz="900" i="1" dirty="0"/>
              <a:t>Corresponds to how the human visual system perceives colors</a:t>
            </a:r>
          </a:p>
          <a:p>
            <a:pPr marL="171450" indent="-171450">
              <a:buFontTx/>
              <a:buChar char="-"/>
            </a:pPr>
            <a:r>
              <a:rPr lang="en-US" sz="900" i="1" dirty="0"/>
              <a:t>Used for color mixing</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6A0D868-22CE-4DDC-B186-8CE52B5B385D}"/>
                  </a:ext>
                </a:extLst>
              </p:cNvPr>
              <p:cNvSpPr txBox="1"/>
              <p:nvPr/>
            </p:nvSpPr>
            <p:spPr>
              <a:xfrm>
                <a:off x="1419439" y="3110727"/>
                <a:ext cx="2460259" cy="152965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1100" b="0" i="1" smtClean="0">
                          <a:latin typeface="Cambria Math" panose="02040503050406030204" pitchFamily="18" charset="0"/>
                        </a:rPr>
                        <m:t>𝑋</m:t>
                      </m:r>
                      <m:r>
                        <a:rPr lang="en-US" sz="1100" b="0" i="1" smtClean="0">
                          <a:latin typeface="Cambria Math" panose="02040503050406030204" pitchFamily="18" charset="0"/>
                        </a:rPr>
                        <m:t>= </m:t>
                      </m:r>
                      <m:nary>
                        <m:naryPr>
                          <m:ctrlPr>
                            <a:rPr lang="en-US" sz="1100" b="0" i="1" smtClean="0">
                              <a:latin typeface="Cambria Math" panose="02040503050406030204" pitchFamily="18" charset="0"/>
                            </a:rPr>
                          </m:ctrlPr>
                        </m:naryPr>
                        <m:sub>
                          <m:r>
                            <m:rPr>
                              <m:brk m:alnAt="23"/>
                            </m:rPr>
                            <a:rPr lang="en-US" sz="1100" b="0" i="1" smtClean="0">
                              <a:latin typeface="Cambria Math" panose="02040503050406030204" pitchFamily="18" charset="0"/>
                            </a:rPr>
                            <m:t>0</m:t>
                          </m:r>
                        </m:sub>
                        <m:sup>
                          <m:r>
                            <a:rPr lang="en-US" sz="1100" b="0" i="1" smtClean="0">
                              <a:latin typeface="Cambria Math" panose="02040503050406030204" pitchFamily="18" charset="0"/>
                              <a:ea typeface="Cambria Math" panose="02040503050406030204" pitchFamily="18" charset="0"/>
                            </a:rPr>
                            <m:t>∞</m:t>
                          </m:r>
                        </m:sup>
                        <m:e>
                          <m:r>
                            <a:rPr lang="en-US" sz="1100" b="0" i="1" smtClean="0">
                              <a:latin typeface="Cambria Math" panose="02040503050406030204" pitchFamily="18" charset="0"/>
                            </a:rPr>
                            <m:t>𝐿</m:t>
                          </m:r>
                          <m:d>
                            <m:dPr>
                              <m:ctrlPr>
                                <a:rPr lang="en-US" sz="1100" b="0" i="1" smtClean="0">
                                  <a:latin typeface="Cambria Math" panose="02040503050406030204" pitchFamily="18" charset="0"/>
                                </a:rPr>
                              </m:ctrlPr>
                            </m:dPr>
                            <m:e>
                              <m:r>
                                <a:rPr lang="en-US" sz="1100" b="0" i="1" smtClean="0">
                                  <a:latin typeface="Cambria Math" panose="02040503050406030204" pitchFamily="18" charset="0"/>
                                  <a:ea typeface="Cambria Math" panose="02040503050406030204" pitchFamily="18" charset="0"/>
                                </a:rPr>
                                <m:t>𝜆</m:t>
                              </m:r>
                            </m:e>
                          </m:d>
                          <m:acc>
                            <m:accPr>
                              <m:chr m:val="̅"/>
                              <m:ctrlPr>
                                <a:rPr lang="en-US" sz="1100" b="0" i="1" smtClean="0">
                                  <a:latin typeface="Cambria Math" panose="02040503050406030204" pitchFamily="18" charset="0"/>
                                </a:rPr>
                              </m:ctrlPr>
                            </m:accPr>
                            <m:e>
                              <m:r>
                                <a:rPr lang="en-US" sz="1100" b="0" i="1" smtClean="0">
                                  <a:latin typeface="Cambria Math" panose="02040503050406030204" pitchFamily="18" charset="0"/>
                                </a:rPr>
                                <m:t>𝑥</m:t>
                              </m:r>
                            </m:e>
                          </m:acc>
                          <m:d>
                            <m:dPr>
                              <m:ctrlPr>
                                <a:rPr lang="en-US" sz="1100" b="0" i="1" smtClean="0">
                                  <a:latin typeface="Cambria Math" panose="02040503050406030204" pitchFamily="18" charset="0"/>
                                </a:rPr>
                              </m:ctrlPr>
                            </m:dPr>
                            <m:e>
                              <m:r>
                                <a:rPr lang="en-US" sz="1100" b="0" i="1" smtClean="0">
                                  <a:latin typeface="Cambria Math" panose="02040503050406030204" pitchFamily="18" charset="0"/>
                                  <a:ea typeface="Cambria Math" panose="02040503050406030204" pitchFamily="18" charset="0"/>
                                </a:rPr>
                                <m:t>𝜆</m:t>
                              </m:r>
                            </m:e>
                          </m:d>
                          <m:r>
                            <a:rPr lang="en-US" sz="1100" b="0" i="1" smtClean="0">
                              <a:latin typeface="Cambria Math" panose="02040503050406030204" pitchFamily="18" charset="0"/>
                            </a:rPr>
                            <m:t>𝑑</m:t>
                          </m:r>
                          <m:r>
                            <a:rPr lang="en-US" sz="1100" b="0" i="1" smtClean="0">
                              <a:latin typeface="Cambria Math" panose="02040503050406030204" pitchFamily="18" charset="0"/>
                              <a:ea typeface="Cambria Math" panose="02040503050406030204" pitchFamily="18" charset="0"/>
                            </a:rPr>
                            <m:t>𝜆</m:t>
                          </m:r>
                        </m:e>
                      </m:nary>
                    </m:oMath>
                  </m:oMathPara>
                </a14:m>
                <a:endParaRPr lang="en-US" sz="1100" b="0" dirty="0">
                  <a:latin typeface="+mj-lt"/>
                </a:endParaRPr>
              </a:p>
              <a:p>
                <a:pPr algn="ctr"/>
                <a14:m>
                  <m:oMathPara xmlns:m="http://schemas.openxmlformats.org/officeDocument/2006/math">
                    <m:oMathParaPr>
                      <m:jc m:val="centerGroup"/>
                    </m:oMathParaPr>
                    <m:oMath xmlns:m="http://schemas.openxmlformats.org/officeDocument/2006/math">
                      <m:r>
                        <a:rPr lang="en-US" sz="1100" b="0" i="1" smtClean="0">
                          <a:latin typeface="Cambria Math" panose="02040503050406030204" pitchFamily="18" charset="0"/>
                        </a:rPr>
                        <m:t>𝑌</m:t>
                      </m:r>
                      <m:r>
                        <a:rPr lang="en-US" sz="1100" i="1">
                          <a:latin typeface="Cambria Math" panose="02040503050406030204" pitchFamily="18" charset="0"/>
                        </a:rPr>
                        <m:t>= </m:t>
                      </m:r>
                      <m:nary>
                        <m:naryPr>
                          <m:ctrlPr>
                            <a:rPr lang="en-US" sz="1100" i="1">
                              <a:latin typeface="Cambria Math" panose="02040503050406030204" pitchFamily="18" charset="0"/>
                            </a:rPr>
                          </m:ctrlPr>
                        </m:naryPr>
                        <m:sub>
                          <m:r>
                            <m:rPr>
                              <m:brk m:alnAt="23"/>
                            </m:rPr>
                            <a:rPr lang="en-US" sz="1100" i="1">
                              <a:latin typeface="Cambria Math" panose="02040503050406030204" pitchFamily="18" charset="0"/>
                            </a:rPr>
                            <m:t>0</m:t>
                          </m:r>
                        </m:sub>
                        <m:sup>
                          <m:r>
                            <a:rPr lang="en-US" sz="1100" i="1">
                              <a:latin typeface="Cambria Math" panose="02040503050406030204" pitchFamily="18" charset="0"/>
                              <a:ea typeface="Cambria Math" panose="02040503050406030204" pitchFamily="18" charset="0"/>
                            </a:rPr>
                            <m:t>∞</m:t>
                          </m:r>
                        </m:sup>
                        <m:e>
                          <m:r>
                            <a:rPr lang="en-US" sz="1100" i="1">
                              <a:latin typeface="Cambria Math" panose="02040503050406030204" pitchFamily="18" charset="0"/>
                            </a:rPr>
                            <m:t>𝐿</m:t>
                          </m:r>
                          <m:d>
                            <m:dPr>
                              <m:ctrlPr>
                                <a:rPr lang="en-US" sz="1100" i="1">
                                  <a:latin typeface="Cambria Math" panose="02040503050406030204" pitchFamily="18" charset="0"/>
                                </a:rPr>
                              </m:ctrlPr>
                            </m:dPr>
                            <m:e>
                              <m:r>
                                <a:rPr lang="en-US" sz="1100" i="1">
                                  <a:latin typeface="Cambria Math" panose="02040503050406030204" pitchFamily="18" charset="0"/>
                                  <a:ea typeface="Cambria Math" panose="02040503050406030204" pitchFamily="18" charset="0"/>
                                </a:rPr>
                                <m:t>𝜆</m:t>
                              </m:r>
                            </m:e>
                          </m:d>
                          <m:acc>
                            <m:accPr>
                              <m:chr m:val="̅"/>
                              <m:ctrlPr>
                                <a:rPr lang="en-US" sz="1100" i="1">
                                  <a:latin typeface="Cambria Math" panose="02040503050406030204" pitchFamily="18" charset="0"/>
                                </a:rPr>
                              </m:ctrlPr>
                            </m:accPr>
                            <m:e>
                              <m:r>
                                <a:rPr lang="en-US" sz="1100" b="0" i="1" smtClean="0">
                                  <a:latin typeface="Cambria Math" panose="02040503050406030204" pitchFamily="18" charset="0"/>
                                </a:rPr>
                                <m:t>𝑦</m:t>
                              </m:r>
                            </m:e>
                          </m:acc>
                          <m:d>
                            <m:dPr>
                              <m:ctrlPr>
                                <a:rPr lang="en-US" sz="1100" i="1">
                                  <a:latin typeface="Cambria Math" panose="02040503050406030204" pitchFamily="18" charset="0"/>
                                </a:rPr>
                              </m:ctrlPr>
                            </m:dPr>
                            <m:e>
                              <m:r>
                                <a:rPr lang="en-US" sz="1100" i="1">
                                  <a:latin typeface="Cambria Math" panose="02040503050406030204" pitchFamily="18" charset="0"/>
                                  <a:ea typeface="Cambria Math" panose="02040503050406030204" pitchFamily="18" charset="0"/>
                                </a:rPr>
                                <m:t>𝜆</m:t>
                              </m:r>
                            </m:e>
                          </m:d>
                          <m:r>
                            <a:rPr lang="en-US" sz="1100" i="1">
                              <a:latin typeface="Cambria Math" panose="02040503050406030204" pitchFamily="18" charset="0"/>
                            </a:rPr>
                            <m:t>𝑑</m:t>
                          </m:r>
                          <m:r>
                            <a:rPr lang="en-US" sz="1100" i="1">
                              <a:latin typeface="Cambria Math" panose="02040503050406030204" pitchFamily="18" charset="0"/>
                              <a:ea typeface="Cambria Math" panose="02040503050406030204" pitchFamily="18" charset="0"/>
                            </a:rPr>
                            <m:t>𝜆</m:t>
                          </m:r>
                        </m:e>
                      </m:nary>
                    </m:oMath>
                  </m:oMathPara>
                </a14:m>
                <a:endParaRPr lang="en-US" sz="1100" dirty="0">
                  <a:latin typeface="+mj-lt"/>
                </a:endParaRPr>
              </a:p>
              <a:p>
                <a:pPr algn="ctr"/>
                <a14:m>
                  <m:oMathPara xmlns:m="http://schemas.openxmlformats.org/officeDocument/2006/math">
                    <m:oMathParaPr>
                      <m:jc m:val="centerGroup"/>
                    </m:oMathParaPr>
                    <m:oMath xmlns:m="http://schemas.openxmlformats.org/officeDocument/2006/math">
                      <m:r>
                        <a:rPr lang="en-US" sz="1100" b="0" i="1" smtClean="0">
                          <a:latin typeface="Cambria Math" panose="02040503050406030204" pitchFamily="18" charset="0"/>
                        </a:rPr>
                        <m:t>𝑍</m:t>
                      </m:r>
                      <m:r>
                        <a:rPr lang="en-US" sz="1100" i="1">
                          <a:latin typeface="Cambria Math" panose="02040503050406030204" pitchFamily="18" charset="0"/>
                        </a:rPr>
                        <m:t>= </m:t>
                      </m:r>
                      <m:nary>
                        <m:naryPr>
                          <m:ctrlPr>
                            <a:rPr lang="en-US" sz="1100" i="1">
                              <a:latin typeface="Cambria Math" panose="02040503050406030204" pitchFamily="18" charset="0"/>
                            </a:rPr>
                          </m:ctrlPr>
                        </m:naryPr>
                        <m:sub>
                          <m:r>
                            <m:rPr>
                              <m:brk m:alnAt="23"/>
                            </m:rPr>
                            <a:rPr lang="en-US" sz="1100" i="1">
                              <a:latin typeface="Cambria Math" panose="02040503050406030204" pitchFamily="18" charset="0"/>
                            </a:rPr>
                            <m:t>0</m:t>
                          </m:r>
                        </m:sub>
                        <m:sup>
                          <m:r>
                            <a:rPr lang="en-US" sz="1100" i="1">
                              <a:latin typeface="Cambria Math" panose="02040503050406030204" pitchFamily="18" charset="0"/>
                              <a:ea typeface="Cambria Math" panose="02040503050406030204" pitchFamily="18" charset="0"/>
                            </a:rPr>
                            <m:t>∞</m:t>
                          </m:r>
                        </m:sup>
                        <m:e>
                          <m:r>
                            <a:rPr lang="en-US" sz="1100" i="1">
                              <a:latin typeface="Cambria Math" panose="02040503050406030204" pitchFamily="18" charset="0"/>
                            </a:rPr>
                            <m:t>𝐿</m:t>
                          </m:r>
                          <m:d>
                            <m:dPr>
                              <m:ctrlPr>
                                <a:rPr lang="en-US" sz="1100" i="1">
                                  <a:latin typeface="Cambria Math" panose="02040503050406030204" pitchFamily="18" charset="0"/>
                                </a:rPr>
                              </m:ctrlPr>
                            </m:dPr>
                            <m:e>
                              <m:r>
                                <a:rPr lang="en-US" sz="1100" i="1">
                                  <a:latin typeface="Cambria Math" panose="02040503050406030204" pitchFamily="18" charset="0"/>
                                  <a:ea typeface="Cambria Math" panose="02040503050406030204" pitchFamily="18" charset="0"/>
                                </a:rPr>
                                <m:t>𝜆</m:t>
                              </m:r>
                            </m:e>
                          </m:d>
                          <m:acc>
                            <m:accPr>
                              <m:chr m:val="̅"/>
                              <m:ctrlPr>
                                <a:rPr lang="en-US" sz="1100" i="1">
                                  <a:latin typeface="Cambria Math" panose="02040503050406030204" pitchFamily="18" charset="0"/>
                                </a:rPr>
                              </m:ctrlPr>
                            </m:accPr>
                            <m:e>
                              <m:r>
                                <a:rPr lang="en-US" sz="1100" b="0" i="1" smtClean="0">
                                  <a:latin typeface="Cambria Math" panose="02040503050406030204" pitchFamily="18" charset="0"/>
                                </a:rPr>
                                <m:t>𝑧</m:t>
                              </m:r>
                            </m:e>
                          </m:acc>
                          <m:d>
                            <m:dPr>
                              <m:ctrlPr>
                                <a:rPr lang="en-US" sz="1100" i="1">
                                  <a:latin typeface="Cambria Math" panose="02040503050406030204" pitchFamily="18" charset="0"/>
                                </a:rPr>
                              </m:ctrlPr>
                            </m:dPr>
                            <m:e>
                              <m:r>
                                <a:rPr lang="en-US" sz="1100" i="1">
                                  <a:latin typeface="Cambria Math" panose="02040503050406030204" pitchFamily="18" charset="0"/>
                                  <a:ea typeface="Cambria Math" panose="02040503050406030204" pitchFamily="18" charset="0"/>
                                </a:rPr>
                                <m:t>𝜆</m:t>
                              </m:r>
                            </m:e>
                          </m:d>
                          <m:r>
                            <a:rPr lang="en-US" sz="1100" i="1">
                              <a:latin typeface="Cambria Math" panose="02040503050406030204" pitchFamily="18" charset="0"/>
                            </a:rPr>
                            <m:t>𝑑</m:t>
                          </m:r>
                          <m:r>
                            <a:rPr lang="en-US" sz="1100" i="1">
                              <a:latin typeface="Cambria Math" panose="02040503050406030204" pitchFamily="18" charset="0"/>
                              <a:ea typeface="Cambria Math" panose="02040503050406030204" pitchFamily="18" charset="0"/>
                            </a:rPr>
                            <m:t>𝜆</m:t>
                          </m:r>
                        </m:e>
                      </m:nary>
                    </m:oMath>
                  </m:oMathPara>
                </a14:m>
                <a:endParaRPr lang="en-US" sz="1100" dirty="0">
                  <a:latin typeface="+mj-lt"/>
                </a:endParaRPr>
              </a:p>
              <a:p>
                <a:pPr algn="ctr"/>
                <a:endParaRPr lang="en-US" sz="1100" dirty="0">
                  <a:latin typeface="+mj-lt"/>
                </a:endParaRPr>
              </a:p>
              <a:p>
                <a:pPr algn="ctr"/>
                <a:r>
                  <a:rPr lang="en-US" sz="1100" dirty="0">
                    <a:latin typeface="+mj-lt"/>
                  </a:rPr>
                  <a:t>Where </a:t>
                </a:r>
                <a14:m>
                  <m:oMath xmlns:m="http://schemas.openxmlformats.org/officeDocument/2006/math">
                    <m:r>
                      <a:rPr lang="en-US" sz="1100" i="1">
                        <a:latin typeface="Cambria Math" panose="02040503050406030204" pitchFamily="18" charset="0"/>
                      </a:rPr>
                      <m:t>𝐿</m:t>
                    </m:r>
                    <m:d>
                      <m:dPr>
                        <m:ctrlPr>
                          <a:rPr lang="en-US" sz="1100" i="1">
                            <a:latin typeface="Cambria Math" panose="02040503050406030204" pitchFamily="18" charset="0"/>
                          </a:rPr>
                        </m:ctrlPr>
                      </m:dPr>
                      <m:e>
                        <m:r>
                          <a:rPr lang="en-US" sz="1100" i="1">
                            <a:latin typeface="Cambria Math" panose="02040503050406030204" pitchFamily="18" charset="0"/>
                            <a:ea typeface="Cambria Math" panose="02040503050406030204" pitchFamily="18" charset="0"/>
                          </a:rPr>
                          <m:t>𝜆</m:t>
                        </m:r>
                      </m:e>
                    </m:d>
                  </m:oMath>
                </a14:m>
                <a:r>
                  <a:rPr lang="en-US" sz="1100" dirty="0">
                    <a:latin typeface="+mj-lt"/>
                  </a:rPr>
                  <a:t> is the source spectrum</a:t>
                </a:r>
              </a:p>
            </p:txBody>
          </p:sp>
        </mc:Choice>
        <mc:Fallback xmlns="">
          <p:sp>
            <p:nvSpPr>
              <p:cNvPr id="9" name="TextBox 8">
                <a:extLst>
                  <a:ext uri="{FF2B5EF4-FFF2-40B4-BE49-F238E27FC236}">
                    <a16:creationId xmlns:a16="http://schemas.microsoft.com/office/drawing/2014/main" id="{06A0D868-22CE-4DDC-B186-8CE52B5B385D}"/>
                  </a:ext>
                </a:extLst>
              </p:cNvPr>
              <p:cNvSpPr txBox="1">
                <a:spLocks noRot="1" noChangeAspect="1" noMove="1" noResize="1" noEditPoints="1" noAdjustHandles="1" noChangeArrowheads="1" noChangeShapeType="1" noTextEdit="1"/>
              </p:cNvSpPr>
              <p:nvPr/>
            </p:nvSpPr>
            <p:spPr>
              <a:xfrm>
                <a:off x="1419439" y="3110727"/>
                <a:ext cx="2460259" cy="1529650"/>
              </a:xfrm>
              <a:prstGeom prst="rect">
                <a:avLst/>
              </a:prstGeom>
              <a:blipFill>
                <a:blip r:embed="rId4"/>
                <a:stretch>
                  <a:fillRect t="-43028" b="-414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C8CF4DBD-1CBA-4E97-8341-E33B6788AFE4}"/>
                  </a:ext>
                </a:extLst>
              </p:cNvPr>
              <p:cNvSpPr/>
              <p:nvPr/>
            </p:nvSpPr>
            <p:spPr>
              <a:xfrm>
                <a:off x="5165656" y="3557560"/>
                <a:ext cx="2133600" cy="1030475"/>
              </a:xfrm>
              <a:prstGeom prst="rect">
                <a:avLst/>
              </a:prstGeom>
            </p:spPr>
            <p:txBody>
              <a:bodyPr wrap="square">
                <a:spAutoFit/>
              </a:bodyPr>
              <a:lstStyle/>
              <a:p>
                <a14:m>
                  <m:oMath xmlns:m="http://schemas.openxmlformats.org/officeDocument/2006/math">
                    <m:r>
                      <a:rPr lang="en-US" sz="1400" b="0" i="1" smtClean="0">
                        <a:latin typeface="Cambria Math" panose="02040503050406030204" pitchFamily="18" charset="0"/>
                      </a:rPr>
                      <m:t>𝑥</m:t>
                    </m:r>
                    <m:r>
                      <a:rPr lang="en-US" sz="1400" i="1">
                        <a:latin typeface="Cambria Math" panose="02040503050406030204" pitchFamily="18" charset="0"/>
                      </a:rPr>
                      <m:t>=</m:t>
                    </m:r>
                    <m:f>
                      <m:fPr>
                        <m:ctrlPr>
                          <a:rPr lang="en-US" sz="1400" i="1" smtClean="0">
                            <a:latin typeface="Cambria Math" panose="02040503050406030204" pitchFamily="18" charset="0"/>
                          </a:rPr>
                        </m:ctrlPr>
                      </m:fPr>
                      <m:num>
                        <m:r>
                          <a:rPr lang="en-US" sz="1400" b="0" i="1" smtClean="0">
                            <a:latin typeface="Cambria Math" panose="02040503050406030204" pitchFamily="18" charset="0"/>
                          </a:rPr>
                          <m:t>𝑋</m:t>
                        </m:r>
                      </m:num>
                      <m:den>
                        <m:r>
                          <a:rPr lang="en-US" sz="1400" b="0" i="1" smtClean="0">
                            <a:latin typeface="Cambria Math" panose="02040503050406030204" pitchFamily="18" charset="0"/>
                          </a:rPr>
                          <m:t>𝑋</m:t>
                        </m:r>
                        <m:r>
                          <a:rPr lang="en-US" sz="1400" b="0" i="1" smtClean="0">
                            <a:latin typeface="Cambria Math" panose="02040503050406030204" pitchFamily="18" charset="0"/>
                          </a:rPr>
                          <m:t>+</m:t>
                        </m:r>
                        <m:r>
                          <a:rPr lang="en-US" sz="1400" b="0" i="1" smtClean="0">
                            <a:latin typeface="Cambria Math" panose="02040503050406030204" pitchFamily="18" charset="0"/>
                          </a:rPr>
                          <m:t>𝑌</m:t>
                        </m:r>
                        <m:r>
                          <a:rPr lang="en-US" sz="1400" b="0" i="1" smtClean="0">
                            <a:latin typeface="Cambria Math" panose="02040503050406030204" pitchFamily="18" charset="0"/>
                          </a:rPr>
                          <m:t>+</m:t>
                        </m:r>
                        <m:r>
                          <a:rPr lang="en-US" sz="1400" b="0" i="1" smtClean="0">
                            <a:latin typeface="Cambria Math" panose="02040503050406030204" pitchFamily="18" charset="0"/>
                          </a:rPr>
                          <m:t>𝑍</m:t>
                        </m:r>
                      </m:den>
                    </m:f>
                  </m:oMath>
                </a14:m>
                <a:r>
                  <a:rPr lang="en-US" sz="1400" dirty="0">
                    <a:latin typeface="+mj-lt"/>
                  </a:rPr>
                  <a:t> </a:t>
                </a:r>
              </a:p>
              <a:p>
                <a14:m>
                  <m:oMath xmlns:m="http://schemas.openxmlformats.org/officeDocument/2006/math">
                    <m:r>
                      <a:rPr lang="en-US" sz="1400" b="0" i="1" smtClean="0">
                        <a:latin typeface="Cambria Math" panose="02040503050406030204" pitchFamily="18" charset="0"/>
                      </a:rPr>
                      <m:t>𝑦</m:t>
                    </m:r>
                    <m:r>
                      <a:rPr lang="en-US" sz="1400" i="1">
                        <a:latin typeface="Cambria Math" panose="02040503050406030204" pitchFamily="18" charset="0"/>
                      </a:rPr>
                      <m:t>=</m:t>
                    </m:r>
                    <m:f>
                      <m:fPr>
                        <m:ctrlPr>
                          <a:rPr lang="en-US" sz="1400" i="1">
                            <a:latin typeface="Cambria Math" panose="02040503050406030204" pitchFamily="18" charset="0"/>
                          </a:rPr>
                        </m:ctrlPr>
                      </m:fPr>
                      <m:num>
                        <m:r>
                          <a:rPr lang="en-US" sz="1400" b="0" i="1" smtClean="0">
                            <a:latin typeface="Cambria Math" panose="02040503050406030204" pitchFamily="18" charset="0"/>
                          </a:rPr>
                          <m:t>𝑌</m:t>
                        </m:r>
                      </m:num>
                      <m:den>
                        <m:r>
                          <a:rPr lang="en-US" sz="1400" i="1">
                            <a:latin typeface="Cambria Math" panose="02040503050406030204" pitchFamily="18" charset="0"/>
                          </a:rPr>
                          <m:t>𝑋</m:t>
                        </m:r>
                        <m:r>
                          <a:rPr lang="en-US" sz="1400" i="1">
                            <a:latin typeface="Cambria Math" panose="02040503050406030204" pitchFamily="18" charset="0"/>
                          </a:rPr>
                          <m:t>+</m:t>
                        </m:r>
                        <m:r>
                          <a:rPr lang="en-US" sz="1400" i="1">
                            <a:latin typeface="Cambria Math" panose="02040503050406030204" pitchFamily="18" charset="0"/>
                          </a:rPr>
                          <m:t>𝑌</m:t>
                        </m:r>
                        <m:r>
                          <a:rPr lang="en-US" sz="1400" i="1">
                            <a:latin typeface="Cambria Math" panose="02040503050406030204" pitchFamily="18" charset="0"/>
                          </a:rPr>
                          <m:t>+</m:t>
                        </m:r>
                        <m:r>
                          <a:rPr lang="en-US" sz="1400" i="1">
                            <a:latin typeface="Cambria Math" panose="02040503050406030204" pitchFamily="18" charset="0"/>
                          </a:rPr>
                          <m:t>𝑍</m:t>
                        </m:r>
                      </m:den>
                    </m:f>
                  </m:oMath>
                </a14:m>
                <a:r>
                  <a:rPr lang="en-US" sz="1400" i="1" dirty="0">
                    <a:latin typeface="+mj-lt"/>
                  </a:rPr>
                  <a:t> </a:t>
                </a:r>
              </a:p>
              <a:p>
                <a14:m>
                  <m:oMath xmlns:m="http://schemas.openxmlformats.org/officeDocument/2006/math">
                    <m:r>
                      <a:rPr lang="en-US" sz="1400" b="0" i="1" smtClean="0">
                        <a:latin typeface="Cambria Math" panose="02040503050406030204" pitchFamily="18" charset="0"/>
                      </a:rPr>
                      <m:t>𝑧</m:t>
                    </m:r>
                    <m:r>
                      <a:rPr lang="en-US" sz="1400" i="1">
                        <a:latin typeface="Cambria Math" panose="02040503050406030204" pitchFamily="18" charset="0"/>
                      </a:rPr>
                      <m:t>=</m:t>
                    </m:r>
                    <m:f>
                      <m:fPr>
                        <m:ctrlPr>
                          <a:rPr lang="en-US" sz="1400" i="1">
                            <a:latin typeface="Cambria Math" panose="02040503050406030204" pitchFamily="18" charset="0"/>
                          </a:rPr>
                        </m:ctrlPr>
                      </m:fPr>
                      <m:num>
                        <m:r>
                          <a:rPr lang="en-US" sz="1400" b="0" i="1" smtClean="0">
                            <a:latin typeface="Cambria Math" panose="02040503050406030204" pitchFamily="18" charset="0"/>
                          </a:rPr>
                          <m:t>𝑍</m:t>
                        </m:r>
                      </m:num>
                      <m:den>
                        <m:r>
                          <a:rPr lang="en-US" sz="1400" i="1">
                            <a:latin typeface="Cambria Math" panose="02040503050406030204" pitchFamily="18" charset="0"/>
                          </a:rPr>
                          <m:t>𝑋</m:t>
                        </m:r>
                        <m:r>
                          <a:rPr lang="en-US" sz="1400" i="1">
                            <a:latin typeface="Cambria Math" panose="02040503050406030204" pitchFamily="18" charset="0"/>
                          </a:rPr>
                          <m:t>+</m:t>
                        </m:r>
                        <m:r>
                          <a:rPr lang="en-US" sz="1400" i="1">
                            <a:latin typeface="Cambria Math" panose="02040503050406030204" pitchFamily="18" charset="0"/>
                          </a:rPr>
                          <m:t>𝑌</m:t>
                        </m:r>
                        <m:r>
                          <a:rPr lang="en-US" sz="1400" i="1">
                            <a:latin typeface="Cambria Math" panose="02040503050406030204" pitchFamily="18" charset="0"/>
                          </a:rPr>
                          <m:t>+</m:t>
                        </m:r>
                        <m:r>
                          <a:rPr lang="en-US" sz="1400" i="1">
                            <a:latin typeface="Cambria Math" panose="02040503050406030204" pitchFamily="18" charset="0"/>
                          </a:rPr>
                          <m:t>𝑍</m:t>
                        </m:r>
                      </m:den>
                    </m:f>
                    <m:r>
                      <a:rPr lang="en-US" sz="1400" b="0" i="1" smtClean="0">
                        <a:latin typeface="Cambria Math" panose="02040503050406030204" pitchFamily="18" charset="0"/>
                      </a:rPr>
                      <m:t>=1−</m:t>
                    </m:r>
                    <m:r>
                      <a:rPr lang="en-US" sz="1400" b="0" i="1" smtClean="0">
                        <a:latin typeface="Cambria Math" panose="02040503050406030204" pitchFamily="18" charset="0"/>
                      </a:rPr>
                      <m:t>𝑥</m:t>
                    </m:r>
                    <m:r>
                      <a:rPr lang="en-US" sz="1400" b="0" i="1" smtClean="0">
                        <a:latin typeface="Cambria Math" panose="02040503050406030204" pitchFamily="18" charset="0"/>
                      </a:rPr>
                      <m:t>−</m:t>
                    </m:r>
                    <m:r>
                      <a:rPr lang="en-US" sz="1400" b="0" i="1" smtClean="0">
                        <a:latin typeface="Cambria Math" panose="02040503050406030204" pitchFamily="18" charset="0"/>
                      </a:rPr>
                      <m:t>𝑦</m:t>
                    </m:r>
                  </m:oMath>
                </a14:m>
                <a:r>
                  <a:rPr lang="en-US" sz="1400" dirty="0">
                    <a:latin typeface="+mj-lt"/>
                  </a:rPr>
                  <a:t>  </a:t>
                </a:r>
              </a:p>
            </p:txBody>
          </p:sp>
        </mc:Choice>
        <mc:Fallback xmlns="">
          <p:sp>
            <p:nvSpPr>
              <p:cNvPr id="10" name="Rectangle 9">
                <a:extLst>
                  <a:ext uri="{FF2B5EF4-FFF2-40B4-BE49-F238E27FC236}">
                    <a16:creationId xmlns:a16="http://schemas.microsoft.com/office/drawing/2014/main" id="{C8CF4DBD-1CBA-4E97-8341-E33B6788AFE4}"/>
                  </a:ext>
                </a:extLst>
              </p:cNvPr>
              <p:cNvSpPr>
                <a:spLocks noRot="1" noChangeAspect="1" noMove="1" noResize="1" noEditPoints="1" noAdjustHandles="1" noChangeArrowheads="1" noChangeShapeType="1" noTextEdit="1"/>
              </p:cNvSpPr>
              <p:nvPr/>
            </p:nvSpPr>
            <p:spPr>
              <a:xfrm>
                <a:off x="5165656" y="3557560"/>
                <a:ext cx="2133600" cy="1030475"/>
              </a:xfrm>
              <a:prstGeom prst="rect">
                <a:avLst/>
              </a:prstGeom>
              <a:blipFill>
                <a:blip r:embed="rId5"/>
                <a:stretch>
                  <a:fillRect/>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81679E20-11C0-486D-BEF4-91C4E91C0C5F}"/>
              </a:ext>
            </a:extLst>
          </p:cNvPr>
          <p:cNvSpPr txBox="1"/>
          <p:nvPr/>
        </p:nvSpPr>
        <p:spPr>
          <a:xfrm>
            <a:off x="6343564" y="432310"/>
            <a:ext cx="1312145" cy="430887"/>
          </a:xfrm>
          <a:prstGeom prst="rect">
            <a:avLst/>
          </a:prstGeom>
          <a:noFill/>
        </p:spPr>
        <p:txBody>
          <a:bodyPr wrap="square" rtlCol="0">
            <a:spAutoFit/>
          </a:bodyPr>
          <a:lstStyle/>
          <a:p>
            <a:pPr algn="ctr"/>
            <a:r>
              <a:rPr lang="en-US" sz="1100" b="1" dirty="0"/>
              <a:t>CIE chromaticity diagram</a:t>
            </a:r>
          </a:p>
        </p:txBody>
      </p:sp>
      <p:sp>
        <p:nvSpPr>
          <p:cNvPr id="3" name="TextBox 2">
            <a:extLst>
              <a:ext uri="{FF2B5EF4-FFF2-40B4-BE49-F238E27FC236}">
                <a16:creationId xmlns:a16="http://schemas.microsoft.com/office/drawing/2014/main" id="{E1B20406-6ADA-43F3-866B-CDA0D6CE88BA}"/>
              </a:ext>
            </a:extLst>
          </p:cNvPr>
          <p:cNvSpPr txBox="1"/>
          <p:nvPr/>
        </p:nvSpPr>
        <p:spPr>
          <a:xfrm>
            <a:off x="7167033" y="3624967"/>
            <a:ext cx="2032000" cy="553998"/>
          </a:xfrm>
          <a:prstGeom prst="rect">
            <a:avLst/>
          </a:prstGeom>
          <a:noFill/>
        </p:spPr>
        <p:txBody>
          <a:bodyPr wrap="square" rtlCol="0">
            <a:spAutoFit/>
          </a:bodyPr>
          <a:lstStyle/>
          <a:p>
            <a:r>
              <a:rPr lang="en-US" sz="1000" i="1" dirty="0"/>
              <a:t>These help determine the color gamut achievable of the projector (see color gamut slide)</a:t>
            </a:r>
          </a:p>
        </p:txBody>
      </p:sp>
    </p:spTree>
    <p:extLst>
      <p:ext uri="{BB962C8B-B14F-4D97-AF65-F5344CB8AC3E}">
        <p14:creationId xmlns:p14="http://schemas.microsoft.com/office/powerpoint/2010/main" val="1579741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iw-3"/>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857250"/>
            <a:ext cx="4572000" cy="3429000"/>
          </a:xfrm>
          <a:prstGeom prst="rect">
            <a:avLst/>
          </a:prstGeom>
          <a:noFill/>
          <a:ln w="9525">
            <a:noFill/>
            <a:miter lim="800000"/>
            <a:headEnd/>
            <a:tailEnd/>
          </a:ln>
        </p:spPr>
      </p:pic>
      <p:sp>
        <p:nvSpPr>
          <p:cNvPr id="6147" name="Text Box 4"/>
          <p:cNvSpPr txBox="1">
            <a:spLocks noChangeArrowheads="1"/>
          </p:cNvSpPr>
          <p:nvPr/>
        </p:nvSpPr>
        <p:spPr bwMode="auto">
          <a:xfrm>
            <a:off x="1809750" y="90487"/>
            <a:ext cx="5512594" cy="434579"/>
          </a:xfrm>
          <a:prstGeom prst="rect">
            <a:avLst/>
          </a:prstGeom>
          <a:noFill/>
          <a:ln w="9525" algn="ctr">
            <a:noFill/>
            <a:miter lim="800000"/>
            <a:headEnd/>
            <a:tailEnd/>
          </a:ln>
        </p:spPr>
        <p:txBody>
          <a:bodyPr/>
          <a:lstStyle/>
          <a:p>
            <a:pPr algn="ctr" defTabSz="685800"/>
            <a:r>
              <a:rPr lang="en-US" sz="2400" b="1">
                <a:solidFill>
                  <a:srgbClr val="FFFFFF"/>
                </a:solidFill>
                <a:cs typeface="Arial" charset="0"/>
              </a:rPr>
              <a:t>DLP® how it works</a:t>
            </a:r>
          </a:p>
        </p:txBody>
      </p:sp>
      <p:sp>
        <p:nvSpPr>
          <p:cNvPr id="4" name="Rectangle 2"/>
          <p:cNvSpPr txBox="1">
            <a:spLocks noChangeArrowheads="1"/>
          </p:cNvSpPr>
          <p:nvPr/>
        </p:nvSpPr>
        <p:spPr>
          <a:xfrm>
            <a:off x="1143000" y="170260"/>
            <a:ext cx="6858000" cy="479822"/>
          </a:xfrm>
          <a:prstGeom prst="rect">
            <a:avLst/>
          </a:prstGeom>
        </p:spPr>
        <p:txBody>
          <a:bodyPr/>
          <a:lstStyle/>
          <a:p>
            <a:pPr algn="ctr" defTabSz="685800" eaLnBrk="0" hangingPunct="0">
              <a:defRPr/>
            </a:pPr>
            <a:r>
              <a:rPr lang="en-US" sz="2400" b="1" kern="0" dirty="0">
                <a:solidFill>
                  <a:srgbClr val="DE0000"/>
                </a:solidFill>
                <a:cs typeface="Arial" charset="0"/>
              </a:rPr>
              <a:t>How DLP Technology Works</a:t>
            </a:r>
          </a:p>
        </p:txBody>
      </p:sp>
      <p:sp>
        <p:nvSpPr>
          <p:cNvPr id="2" name="Slide Number Placeholder 1">
            <a:extLst>
              <a:ext uri="{FF2B5EF4-FFF2-40B4-BE49-F238E27FC236}">
                <a16:creationId xmlns:a16="http://schemas.microsoft.com/office/drawing/2014/main" id="{0FE41309-2128-4F4A-9FBE-BB017C008EA7}"/>
              </a:ext>
            </a:extLst>
          </p:cNvPr>
          <p:cNvSpPr>
            <a:spLocks noGrp="1"/>
          </p:cNvSpPr>
          <p:nvPr>
            <p:ph type="sldNum" sz="quarter" idx="10"/>
          </p:nvPr>
        </p:nvSpPr>
        <p:spPr/>
        <p:txBody>
          <a:bodyPr/>
          <a:lstStyle/>
          <a:p>
            <a:fld id="{4BD60626-1ACC-48B1-8201-AA7BD5684B54}" type="slidenum">
              <a:rPr lang="en-US" smtClean="0"/>
              <a:pPr/>
              <a:t>8</a:t>
            </a:fld>
            <a:endParaRPr lang="en-US"/>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3EF39-D410-4738-A4CE-5F20A4E19DB5}"/>
              </a:ext>
            </a:extLst>
          </p:cNvPr>
          <p:cNvSpPr>
            <a:spLocks noGrp="1"/>
          </p:cNvSpPr>
          <p:nvPr>
            <p:ph type="title"/>
          </p:nvPr>
        </p:nvSpPr>
        <p:spPr/>
        <p:txBody>
          <a:bodyPr/>
          <a:lstStyle/>
          <a:p>
            <a:r>
              <a:rPr lang="en-US" dirty="0"/>
              <a:t>Typical Source Spectra L(</a:t>
            </a:r>
            <a:r>
              <a:rPr lang="el-GR" dirty="0"/>
              <a:t>λ</a:t>
            </a:r>
            <a:r>
              <a:rPr lang="en-US" dirty="0"/>
              <a:t>)</a:t>
            </a:r>
          </a:p>
        </p:txBody>
      </p:sp>
      <p:sp>
        <p:nvSpPr>
          <p:cNvPr id="4" name="Slide Number Placeholder 3">
            <a:extLst>
              <a:ext uri="{FF2B5EF4-FFF2-40B4-BE49-F238E27FC236}">
                <a16:creationId xmlns:a16="http://schemas.microsoft.com/office/drawing/2014/main" id="{DE1383F4-B9DD-40A8-ADA6-6C1EF7F4A975}"/>
              </a:ext>
            </a:extLst>
          </p:cNvPr>
          <p:cNvSpPr>
            <a:spLocks noGrp="1"/>
          </p:cNvSpPr>
          <p:nvPr>
            <p:ph type="sldNum" sz="quarter" idx="10"/>
          </p:nvPr>
        </p:nvSpPr>
        <p:spPr/>
        <p:txBody>
          <a:bodyPr/>
          <a:lstStyle/>
          <a:p>
            <a:pPr>
              <a:defRPr/>
            </a:pPr>
            <a:fld id="{2B97888F-6AF7-4263-B69D-592D8C33BAC7}" type="slidenum">
              <a:rPr lang="en-US" smtClean="0"/>
              <a:pPr>
                <a:defRPr/>
              </a:pPr>
              <a:t>80</a:t>
            </a:fld>
            <a:endParaRPr lang="en-US"/>
          </a:p>
        </p:txBody>
      </p:sp>
      <p:pic>
        <p:nvPicPr>
          <p:cNvPr id="5" name="Picture 4">
            <a:extLst>
              <a:ext uri="{FF2B5EF4-FFF2-40B4-BE49-F238E27FC236}">
                <a16:creationId xmlns:a16="http://schemas.microsoft.com/office/drawing/2014/main" id="{38B463E8-0F4F-4F9A-8259-CD084F3571D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9358"/>
          <a:stretch/>
        </p:blipFill>
        <p:spPr>
          <a:xfrm>
            <a:off x="6043810" y="1716167"/>
            <a:ext cx="3027406" cy="1453896"/>
          </a:xfrm>
          <a:prstGeom prst="rect">
            <a:avLst/>
          </a:prstGeom>
        </p:spPr>
      </p:pic>
      <p:pic>
        <p:nvPicPr>
          <p:cNvPr id="6" name="Picture 5">
            <a:extLst>
              <a:ext uri="{FF2B5EF4-FFF2-40B4-BE49-F238E27FC236}">
                <a16:creationId xmlns:a16="http://schemas.microsoft.com/office/drawing/2014/main" id="{E3AED13D-67A6-4EEC-A660-9F88D837FD1C}"/>
              </a:ext>
            </a:extLst>
          </p:cNvPr>
          <p:cNvPicPr>
            <a:picLocks noChangeAspect="1"/>
          </p:cNvPicPr>
          <p:nvPr/>
        </p:nvPicPr>
        <p:blipFill rotWithShape="1">
          <a:blip r:embed="rId3">
            <a:extLst>
              <a:ext uri="{28A0092B-C50C-407E-A947-70E740481C1C}">
                <a14:useLocalDpi xmlns:a14="http://schemas.microsoft.com/office/drawing/2010/main" val="0"/>
              </a:ext>
            </a:extLst>
          </a:blip>
          <a:srcRect b="17808"/>
          <a:stretch/>
        </p:blipFill>
        <p:spPr>
          <a:xfrm>
            <a:off x="3021904" y="1730932"/>
            <a:ext cx="3100192" cy="1434153"/>
          </a:xfrm>
          <a:prstGeom prst="rect">
            <a:avLst/>
          </a:prstGeom>
        </p:spPr>
      </p:pic>
      <p:pic>
        <p:nvPicPr>
          <p:cNvPr id="8" name="Picture 7">
            <a:extLst>
              <a:ext uri="{FF2B5EF4-FFF2-40B4-BE49-F238E27FC236}">
                <a16:creationId xmlns:a16="http://schemas.microsoft.com/office/drawing/2014/main" id="{6E98D48B-028A-4FC1-A208-4DF8CFD0F05E}"/>
              </a:ext>
            </a:extLst>
          </p:cNvPr>
          <p:cNvPicPr>
            <a:picLocks noChangeAspect="1"/>
          </p:cNvPicPr>
          <p:nvPr/>
        </p:nvPicPr>
        <p:blipFill rotWithShape="1">
          <a:blip r:embed="rId4">
            <a:extLst>
              <a:ext uri="{28A0092B-C50C-407E-A947-70E740481C1C}">
                <a14:useLocalDpi xmlns:a14="http://schemas.microsoft.com/office/drawing/2010/main" val="0"/>
              </a:ext>
            </a:extLst>
          </a:blip>
          <a:srcRect b="18713"/>
          <a:stretch/>
        </p:blipFill>
        <p:spPr>
          <a:xfrm>
            <a:off x="0" y="1735612"/>
            <a:ext cx="3100192" cy="1418355"/>
          </a:xfrm>
          <a:prstGeom prst="rect">
            <a:avLst/>
          </a:prstGeom>
        </p:spPr>
      </p:pic>
      <p:sp>
        <p:nvSpPr>
          <p:cNvPr id="3" name="TextBox 2">
            <a:extLst>
              <a:ext uri="{FF2B5EF4-FFF2-40B4-BE49-F238E27FC236}">
                <a16:creationId xmlns:a16="http://schemas.microsoft.com/office/drawing/2014/main" id="{487B32A9-379B-47D9-BC8B-7B0E5DDEFBC4}"/>
              </a:ext>
            </a:extLst>
          </p:cNvPr>
          <p:cNvSpPr txBox="1"/>
          <p:nvPr/>
        </p:nvSpPr>
        <p:spPr>
          <a:xfrm>
            <a:off x="1180578" y="1385763"/>
            <a:ext cx="739036" cy="369332"/>
          </a:xfrm>
          <a:prstGeom prst="rect">
            <a:avLst/>
          </a:prstGeom>
          <a:noFill/>
        </p:spPr>
        <p:txBody>
          <a:bodyPr wrap="square" rtlCol="0">
            <a:spAutoFit/>
          </a:bodyPr>
          <a:lstStyle/>
          <a:p>
            <a:pPr algn="ctr"/>
            <a:r>
              <a:rPr lang="en-US" b="1" dirty="0">
                <a:effectLst>
                  <a:outerShdw blurRad="38100" dist="38100" dir="2700000" algn="tl">
                    <a:srgbClr val="000000">
                      <a:alpha val="43137"/>
                    </a:srgbClr>
                  </a:outerShdw>
                </a:effectLst>
              </a:rPr>
              <a:t>LED</a:t>
            </a:r>
          </a:p>
        </p:txBody>
      </p:sp>
      <p:sp>
        <p:nvSpPr>
          <p:cNvPr id="9" name="TextBox 8">
            <a:extLst>
              <a:ext uri="{FF2B5EF4-FFF2-40B4-BE49-F238E27FC236}">
                <a16:creationId xmlns:a16="http://schemas.microsoft.com/office/drawing/2014/main" id="{443E8358-74EF-44A5-AE28-D04EEF41F8CC}"/>
              </a:ext>
            </a:extLst>
          </p:cNvPr>
          <p:cNvSpPr txBox="1"/>
          <p:nvPr/>
        </p:nvSpPr>
        <p:spPr>
          <a:xfrm>
            <a:off x="3770334" y="1361600"/>
            <a:ext cx="2073058" cy="369332"/>
          </a:xfrm>
          <a:prstGeom prst="rect">
            <a:avLst/>
          </a:prstGeom>
          <a:noFill/>
        </p:spPr>
        <p:txBody>
          <a:bodyPr wrap="square" rtlCol="0">
            <a:spAutoFit/>
          </a:bodyPr>
          <a:lstStyle/>
          <a:p>
            <a:pPr algn="ctr"/>
            <a:r>
              <a:rPr lang="en-US" b="1" dirty="0">
                <a:effectLst>
                  <a:outerShdw blurRad="38100" dist="38100" dir="2700000" algn="tl">
                    <a:srgbClr val="000000">
                      <a:alpha val="43137"/>
                    </a:srgbClr>
                  </a:outerShdw>
                </a:effectLst>
              </a:rPr>
              <a:t>Laser Phosphor</a:t>
            </a:r>
          </a:p>
        </p:txBody>
      </p:sp>
      <p:sp>
        <p:nvSpPr>
          <p:cNvPr id="10" name="TextBox 9">
            <a:extLst>
              <a:ext uri="{FF2B5EF4-FFF2-40B4-BE49-F238E27FC236}">
                <a16:creationId xmlns:a16="http://schemas.microsoft.com/office/drawing/2014/main" id="{770B9106-607F-47E2-B4DE-82820941902F}"/>
              </a:ext>
            </a:extLst>
          </p:cNvPr>
          <p:cNvSpPr txBox="1"/>
          <p:nvPr/>
        </p:nvSpPr>
        <p:spPr>
          <a:xfrm>
            <a:off x="6500429" y="1361600"/>
            <a:ext cx="2073058" cy="369332"/>
          </a:xfrm>
          <a:prstGeom prst="rect">
            <a:avLst/>
          </a:prstGeom>
          <a:noFill/>
        </p:spPr>
        <p:txBody>
          <a:bodyPr wrap="square" rtlCol="0">
            <a:spAutoFit/>
          </a:bodyPr>
          <a:lstStyle/>
          <a:p>
            <a:pPr algn="ctr"/>
            <a:r>
              <a:rPr lang="en-US" b="1" dirty="0">
                <a:effectLst>
                  <a:outerShdw blurRad="38100" dist="38100" dir="2700000" algn="tl">
                    <a:srgbClr val="000000">
                      <a:alpha val="43137"/>
                    </a:srgbClr>
                  </a:outerShdw>
                </a:effectLst>
              </a:rPr>
              <a:t>Direct Laser</a:t>
            </a:r>
          </a:p>
        </p:txBody>
      </p:sp>
    </p:spTree>
    <p:extLst>
      <p:ext uri="{BB962C8B-B14F-4D97-AF65-F5344CB8AC3E}">
        <p14:creationId xmlns:p14="http://schemas.microsoft.com/office/powerpoint/2010/main" val="31373419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BE0A3-6B91-447E-A669-4B2CAC8E5A6F}"/>
              </a:ext>
            </a:extLst>
          </p:cNvPr>
          <p:cNvSpPr>
            <a:spLocks noGrp="1"/>
          </p:cNvSpPr>
          <p:nvPr>
            <p:ph type="title"/>
          </p:nvPr>
        </p:nvSpPr>
        <p:spPr/>
        <p:txBody>
          <a:bodyPr/>
          <a:lstStyle/>
          <a:p>
            <a:r>
              <a:rPr lang="en-US" dirty="0"/>
              <a:t>Color Gamut</a:t>
            </a:r>
          </a:p>
        </p:txBody>
      </p:sp>
      <p:sp>
        <p:nvSpPr>
          <p:cNvPr id="4" name="Slide Number Placeholder 3">
            <a:extLst>
              <a:ext uri="{FF2B5EF4-FFF2-40B4-BE49-F238E27FC236}">
                <a16:creationId xmlns:a16="http://schemas.microsoft.com/office/drawing/2014/main" id="{6D0E34F2-D039-4D12-9610-05A8E854A9A0}"/>
              </a:ext>
            </a:extLst>
          </p:cNvPr>
          <p:cNvSpPr>
            <a:spLocks noGrp="1"/>
          </p:cNvSpPr>
          <p:nvPr>
            <p:ph type="sldNum" sz="quarter" idx="10"/>
          </p:nvPr>
        </p:nvSpPr>
        <p:spPr/>
        <p:txBody>
          <a:bodyPr/>
          <a:lstStyle/>
          <a:p>
            <a:pPr>
              <a:defRPr/>
            </a:pPr>
            <a:fld id="{2B97888F-6AF7-4263-B69D-592D8C33BAC7}" type="slidenum">
              <a:rPr lang="en-US" smtClean="0"/>
              <a:pPr>
                <a:defRPr/>
              </a:pPr>
              <a:t>81</a:t>
            </a:fld>
            <a:endParaRPr lang="en-US"/>
          </a:p>
        </p:txBody>
      </p:sp>
      <p:sp>
        <p:nvSpPr>
          <p:cNvPr id="5" name="Rectangle 4">
            <a:extLst>
              <a:ext uri="{FF2B5EF4-FFF2-40B4-BE49-F238E27FC236}">
                <a16:creationId xmlns:a16="http://schemas.microsoft.com/office/drawing/2014/main" id="{A12582BA-FE7C-466B-9188-AF5FBF58898F}"/>
              </a:ext>
            </a:extLst>
          </p:cNvPr>
          <p:cNvSpPr txBox="1">
            <a:spLocks noChangeArrowheads="1"/>
          </p:cNvSpPr>
          <p:nvPr/>
        </p:nvSpPr>
        <p:spPr bwMode="auto">
          <a:xfrm>
            <a:off x="171028" y="816707"/>
            <a:ext cx="5493235" cy="4513385"/>
          </a:xfrm>
          <a:prstGeom prst="rect">
            <a:avLst/>
          </a:prstGeom>
          <a:noFill/>
          <a:ln w="9525" algn="ctr">
            <a:noFill/>
            <a:miter lim="800000"/>
            <a:headEnd/>
            <a:tailEnd/>
          </a:ln>
        </p:spPr>
        <p:txBody>
          <a:bodyPr vert="horz" wrap="square" lIns="76179" tIns="38088" rIns="76179" bIns="38088" numCol="1" anchor="t" anchorCtr="0" compatLnSpc="1">
            <a:prstTxWarp prst="textNoShape">
              <a:avLst/>
            </a:prstTxWarp>
          </a:bodyPr>
          <a:lstStyle>
            <a:lvl1pPr marL="189124" indent="-189124" algn="l" rtl="0" eaLnBrk="1" fontAlgn="base" hangingPunct="1">
              <a:spcBef>
                <a:spcPts val="667"/>
              </a:spcBef>
              <a:spcAft>
                <a:spcPct val="0"/>
              </a:spcAft>
              <a:buChar char="•"/>
              <a:defRPr sz="1800">
                <a:solidFill>
                  <a:schemeClr val="tx1"/>
                </a:solidFill>
                <a:latin typeface="+mn-lt"/>
                <a:ea typeface="+mn-ea"/>
                <a:cs typeface="+mn-cs"/>
              </a:defRPr>
            </a:lvl1pPr>
            <a:lvl2pPr marL="478763" indent="-194416" algn="l" rtl="0" eaLnBrk="1" fontAlgn="base" hangingPunct="1">
              <a:spcBef>
                <a:spcPct val="20000"/>
              </a:spcBef>
              <a:spcAft>
                <a:spcPct val="0"/>
              </a:spcAft>
              <a:buChar char="–"/>
              <a:defRPr sz="1600">
                <a:solidFill>
                  <a:schemeClr val="tx1"/>
                </a:solidFill>
                <a:latin typeface="+mn-lt"/>
              </a:defRPr>
            </a:lvl2pPr>
            <a:lvl3pPr marL="711530" indent="-137548" algn="l" rtl="0" eaLnBrk="1" fontAlgn="base" hangingPunct="1">
              <a:spcBef>
                <a:spcPct val="15000"/>
              </a:spcBef>
              <a:spcAft>
                <a:spcPct val="0"/>
              </a:spcAft>
              <a:buChar char="•"/>
              <a:defRPr sz="1500">
                <a:solidFill>
                  <a:schemeClr val="tx1"/>
                </a:solidFill>
                <a:latin typeface="+mn-lt"/>
              </a:defRPr>
            </a:lvl3pPr>
            <a:lvl4pPr marL="1001168" indent="-194416" algn="l" rtl="0" eaLnBrk="1" fontAlgn="base" hangingPunct="1">
              <a:spcBef>
                <a:spcPct val="5000"/>
              </a:spcBef>
              <a:spcAft>
                <a:spcPct val="0"/>
              </a:spcAft>
              <a:buChar char="–"/>
              <a:defRPr sz="1500">
                <a:solidFill>
                  <a:schemeClr val="tx1"/>
                </a:solidFill>
                <a:latin typeface="+mn-lt"/>
              </a:defRPr>
            </a:lvl4pPr>
            <a:lvl5pPr marL="1240546" indent="-144163" algn="l" rtl="0" eaLnBrk="1" fontAlgn="base" hangingPunct="1">
              <a:spcBef>
                <a:spcPct val="0"/>
              </a:spcBef>
              <a:spcAft>
                <a:spcPct val="0"/>
              </a:spcAft>
              <a:buChar char="»"/>
              <a:defRPr sz="1500">
                <a:solidFill>
                  <a:schemeClr val="tx1"/>
                </a:solidFill>
                <a:latin typeface="+mn-lt"/>
              </a:defRPr>
            </a:lvl5pPr>
            <a:lvl6pPr marL="1621441" indent="-144163" algn="l" rtl="0" eaLnBrk="1" fontAlgn="base" hangingPunct="1">
              <a:spcBef>
                <a:spcPct val="0"/>
              </a:spcBef>
              <a:spcAft>
                <a:spcPct val="0"/>
              </a:spcAft>
              <a:buChar char="»"/>
              <a:defRPr sz="1300">
                <a:solidFill>
                  <a:schemeClr val="tx1"/>
                </a:solidFill>
                <a:latin typeface="+mn-lt"/>
              </a:defRPr>
            </a:lvl6pPr>
            <a:lvl7pPr marL="2002336" indent="-144163" algn="l" rtl="0" eaLnBrk="1" fontAlgn="base" hangingPunct="1">
              <a:spcBef>
                <a:spcPct val="0"/>
              </a:spcBef>
              <a:spcAft>
                <a:spcPct val="0"/>
              </a:spcAft>
              <a:buChar char="»"/>
              <a:defRPr sz="1300">
                <a:solidFill>
                  <a:schemeClr val="tx1"/>
                </a:solidFill>
                <a:latin typeface="+mn-lt"/>
              </a:defRPr>
            </a:lvl7pPr>
            <a:lvl8pPr marL="2383230" indent="-144163" algn="l" rtl="0" eaLnBrk="1" fontAlgn="base" hangingPunct="1">
              <a:spcBef>
                <a:spcPct val="0"/>
              </a:spcBef>
              <a:spcAft>
                <a:spcPct val="0"/>
              </a:spcAft>
              <a:buChar char="»"/>
              <a:defRPr sz="1300">
                <a:solidFill>
                  <a:schemeClr val="tx1"/>
                </a:solidFill>
                <a:latin typeface="+mn-lt"/>
              </a:defRPr>
            </a:lvl8pPr>
            <a:lvl9pPr marL="2764124" indent="-144163" algn="l" rtl="0" eaLnBrk="1" fontAlgn="base" hangingPunct="1">
              <a:spcBef>
                <a:spcPct val="0"/>
              </a:spcBef>
              <a:spcAft>
                <a:spcPct val="0"/>
              </a:spcAft>
              <a:buChar char="»"/>
              <a:defRPr sz="1300">
                <a:solidFill>
                  <a:schemeClr val="tx1"/>
                </a:solidFill>
                <a:latin typeface="+mn-lt"/>
              </a:defRPr>
            </a:lvl9pPr>
          </a:lstStyle>
          <a:p>
            <a:r>
              <a:rPr lang="en-US" sz="1600" kern="0" dirty="0"/>
              <a:t>CIE 1931 chart represents normalized hue/saturation on a cartesian grid</a:t>
            </a:r>
          </a:p>
          <a:p>
            <a:r>
              <a:rPr lang="en-US" sz="1600" kern="0" dirty="0"/>
              <a:t>Area within the gamut triangle (polygon) represents the set of all colors reproducible by the projector</a:t>
            </a:r>
          </a:p>
          <a:p>
            <a:r>
              <a:rPr lang="en-US" sz="1600" kern="0" dirty="0"/>
              <a:t>Points closer to locus are more saturated or “pure” colors</a:t>
            </a:r>
          </a:p>
          <a:p>
            <a:r>
              <a:rPr lang="en-US" sz="1600" kern="0" dirty="0"/>
              <a:t>Color temperature of “white point” is read from chart  </a:t>
            </a:r>
          </a:p>
          <a:p>
            <a:pPr lvl="1"/>
            <a:r>
              <a:rPr lang="en-US" sz="1400" kern="0" dirty="0"/>
              <a:t>Lower color temperatures – red</a:t>
            </a:r>
          </a:p>
          <a:p>
            <a:pPr lvl="1"/>
            <a:r>
              <a:rPr lang="en-US" sz="1400" kern="0" dirty="0"/>
              <a:t>Higher color temperatures – blue</a:t>
            </a:r>
          </a:p>
          <a:p>
            <a:r>
              <a:rPr lang="en-US" sz="1600" kern="0" dirty="0"/>
              <a:t>Laser projectors typically have the widest color gamut</a:t>
            </a:r>
          </a:p>
          <a:p>
            <a:endParaRPr lang="en-US" sz="1600" kern="0" dirty="0"/>
          </a:p>
        </p:txBody>
      </p:sp>
      <p:grpSp>
        <p:nvGrpSpPr>
          <p:cNvPr id="11" name="Group 10">
            <a:extLst>
              <a:ext uri="{FF2B5EF4-FFF2-40B4-BE49-F238E27FC236}">
                <a16:creationId xmlns:a16="http://schemas.microsoft.com/office/drawing/2014/main" id="{081144DF-64EF-4289-8FFC-162324682D42}"/>
              </a:ext>
            </a:extLst>
          </p:cNvPr>
          <p:cNvGrpSpPr>
            <a:grpSpLocks noChangeAspect="1"/>
          </p:cNvGrpSpPr>
          <p:nvPr/>
        </p:nvGrpSpPr>
        <p:grpSpPr>
          <a:xfrm>
            <a:off x="6631441" y="107163"/>
            <a:ext cx="2273568" cy="1829612"/>
            <a:chOff x="912984" y="631417"/>
            <a:chExt cx="3038570" cy="2445232"/>
          </a:xfrm>
        </p:grpSpPr>
        <p:pic>
          <p:nvPicPr>
            <p:cNvPr id="9" name="Picture 2" descr="File:CIExy1931 sRGB.svg">
              <a:hlinkClick r:id="rId2"/>
              <a:extLst>
                <a:ext uri="{FF2B5EF4-FFF2-40B4-BE49-F238E27FC236}">
                  <a16:creationId xmlns:a16="http://schemas.microsoft.com/office/drawing/2014/main" id="{37487793-2B7F-4308-A32E-0C46F283647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2984" y="631417"/>
              <a:ext cx="2212547" cy="2445232"/>
            </a:xfrm>
            <a:prstGeom prst="rect">
              <a:avLst/>
            </a:prstGeom>
            <a:noFill/>
          </p:spPr>
        </p:pic>
        <p:sp>
          <p:nvSpPr>
            <p:cNvPr id="10" name="Rectangle 2059">
              <a:extLst>
                <a:ext uri="{FF2B5EF4-FFF2-40B4-BE49-F238E27FC236}">
                  <a16:creationId xmlns:a16="http://schemas.microsoft.com/office/drawing/2014/main" id="{69455FAD-DAD5-405A-A285-222355429CBC}"/>
                </a:ext>
              </a:extLst>
            </p:cNvPr>
            <p:cNvSpPr>
              <a:spLocks noChangeArrowheads="1"/>
            </p:cNvSpPr>
            <p:nvPr/>
          </p:nvSpPr>
          <p:spPr bwMode="auto">
            <a:xfrm>
              <a:off x="2078051" y="683696"/>
              <a:ext cx="1873503" cy="617004"/>
            </a:xfrm>
            <a:prstGeom prst="rect">
              <a:avLst/>
            </a:prstGeom>
            <a:noFill/>
            <a:ln w="9525">
              <a:noFill/>
              <a:miter lim="800000"/>
              <a:headEnd/>
              <a:tailEnd/>
            </a:ln>
          </p:spPr>
          <p:txBody>
            <a:bodyPr wrap="square" anchor="ctr">
              <a:spAutoFit/>
            </a:bodyPr>
            <a:lstStyle/>
            <a:p>
              <a:r>
                <a:rPr lang="en-US" sz="1200" dirty="0">
                  <a:solidFill>
                    <a:schemeClr val="tx1"/>
                  </a:solidFill>
                </a:rPr>
                <a:t>Rec. 709 HD TV standard gamut</a:t>
              </a:r>
            </a:p>
          </p:txBody>
        </p:sp>
      </p:grpSp>
      <p:grpSp>
        <p:nvGrpSpPr>
          <p:cNvPr id="14" name="Group 13">
            <a:extLst>
              <a:ext uri="{FF2B5EF4-FFF2-40B4-BE49-F238E27FC236}">
                <a16:creationId xmlns:a16="http://schemas.microsoft.com/office/drawing/2014/main" id="{08B8FBDD-CABE-443B-8A11-6CDCBCAB9269}"/>
              </a:ext>
            </a:extLst>
          </p:cNvPr>
          <p:cNvGrpSpPr/>
          <p:nvPr/>
        </p:nvGrpSpPr>
        <p:grpSpPr>
          <a:xfrm>
            <a:off x="5878353" y="1934919"/>
            <a:ext cx="3114798" cy="2662655"/>
            <a:chOff x="5878353" y="1934919"/>
            <a:chExt cx="3114798" cy="2662655"/>
          </a:xfrm>
        </p:grpSpPr>
        <p:pic>
          <p:nvPicPr>
            <p:cNvPr id="12" name="Picture 11">
              <a:extLst>
                <a:ext uri="{FF2B5EF4-FFF2-40B4-BE49-F238E27FC236}">
                  <a16:creationId xmlns:a16="http://schemas.microsoft.com/office/drawing/2014/main" id="{F963014B-F1C3-4DBD-ADCB-1B73CAAD9B1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78353" y="1934919"/>
              <a:ext cx="2874256" cy="2662655"/>
            </a:xfrm>
            <a:prstGeom prst="rect">
              <a:avLst/>
            </a:prstGeom>
          </p:spPr>
        </p:pic>
        <p:sp>
          <p:nvSpPr>
            <p:cNvPr id="13" name="TextBox 12">
              <a:extLst>
                <a:ext uri="{FF2B5EF4-FFF2-40B4-BE49-F238E27FC236}">
                  <a16:creationId xmlns:a16="http://schemas.microsoft.com/office/drawing/2014/main" id="{7DB15CF5-9168-468A-9DC9-B3A1B9ECECF0}"/>
                </a:ext>
              </a:extLst>
            </p:cNvPr>
            <p:cNvSpPr txBox="1"/>
            <p:nvPr/>
          </p:nvSpPr>
          <p:spPr>
            <a:xfrm>
              <a:off x="8214488" y="2492540"/>
              <a:ext cx="778663" cy="107722"/>
            </a:xfrm>
            <a:prstGeom prst="rect">
              <a:avLst/>
            </a:prstGeom>
            <a:solidFill>
              <a:schemeClr val="bg1"/>
            </a:solidFill>
          </p:spPr>
          <p:txBody>
            <a:bodyPr wrap="square" lIns="0" tIns="0" rIns="0" bIns="0" rtlCol="0">
              <a:spAutoFit/>
            </a:bodyPr>
            <a:lstStyle/>
            <a:p>
              <a:r>
                <a:rPr lang="en-US" sz="700" b="1" dirty="0"/>
                <a:t>Laser projector</a:t>
              </a:r>
            </a:p>
          </p:txBody>
        </p:sp>
      </p:grpSp>
      <p:graphicFrame>
        <p:nvGraphicFramePr>
          <p:cNvPr id="6" name="Table 5">
            <a:extLst>
              <a:ext uri="{FF2B5EF4-FFF2-40B4-BE49-F238E27FC236}">
                <a16:creationId xmlns:a16="http://schemas.microsoft.com/office/drawing/2014/main" id="{009BE247-9E5B-4784-AAD9-252270CFAB32}"/>
              </a:ext>
            </a:extLst>
          </p:cNvPr>
          <p:cNvGraphicFramePr>
            <a:graphicFrameLocks noGrp="1"/>
          </p:cNvGraphicFramePr>
          <p:nvPr>
            <p:extLst>
              <p:ext uri="{D42A27DB-BD31-4B8C-83A1-F6EECF244321}">
                <p14:modId xmlns:p14="http://schemas.microsoft.com/office/powerpoint/2010/main" val="3637887807"/>
              </p:ext>
            </p:extLst>
          </p:nvPr>
        </p:nvGraphicFramePr>
        <p:xfrm>
          <a:off x="8143881" y="1301458"/>
          <a:ext cx="1000119" cy="914400"/>
        </p:xfrm>
        <a:graphic>
          <a:graphicData uri="http://schemas.openxmlformats.org/drawingml/2006/table">
            <a:tbl>
              <a:tblPr firstRow="1" bandRow="1">
                <a:tableStyleId>{93296810-A885-4BE3-A3E7-6D5BEEA58F35}</a:tableStyleId>
              </a:tblPr>
              <a:tblGrid>
                <a:gridCol w="371819">
                  <a:extLst>
                    <a:ext uri="{9D8B030D-6E8A-4147-A177-3AD203B41FA5}">
                      <a16:colId xmlns:a16="http://schemas.microsoft.com/office/drawing/2014/main" val="3739097675"/>
                    </a:ext>
                  </a:extLst>
                </a:gridCol>
                <a:gridCol w="314150">
                  <a:extLst>
                    <a:ext uri="{9D8B030D-6E8A-4147-A177-3AD203B41FA5}">
                      <a16:colId xmlns:a16="http://schemas.microsoft.com/office/drawing/2014/main" val="3916066315"/>
                    </a:ext>
                  </a:extLst>
                </a:gridCol>
                <a:gridCol w="314150">
                  <a:extLst>
                    <a:ext uri="{9D8B030D-6E8A-4147-A177-3AD203B41FA5}">
                      <a16:colId xmlns:a16="http://schemas.microsoft.com/office/drawing/2014/main" val="1464852126"/>
                    </a:ext>
                  </a:extLst>
                </a:gridCol>
              </a:tblGrid>
              <a:tr h="0">
                <a:tc>
                  <a:txBody>
                    <a:bodyPr/>
                    <a:lstStyle/>
                    <a:p>
                      <a:pPr algn="ctr"/>
                      <a:r>
                        <a:rPr lang="en-US" sz="500" dirty="0"/>
                        <a:t>Color</a:t>
                      </a:r>
                    </a:p>
                  </a:txBody>
                  <a:tcPr anchor="ctr"/>
                </a:tc>
                <a:tc>
                  <a:txBody>
                    <a:bodyPr/>
                    <a:lstStyle/>
                    <a:p>
                      <a:pPr algn="ctr"/>
                      <a:r>
                        <a:rPr lang="en-US" sz="500" dirty="0"/>
                        <a:t>x</a:t>
                      </a:r>
                    </a:p>
                  </a:txBody>
                  <a:tcPr marL="0" marR="0" anchor="ctr"/>
                </a:tc>
                <a:tc>
                  <a:txBody>
                    <a:bodyPr/>
                    <a:lstStyle/>
                    <a:p>
                      <a:pPr algn="ctr"/>
                      <a:r>
                        <a:rPr lang="en-US" sz="500" dirty="0"/>
                        <a:t>y</a:t>
                      </a:r>
                    </a:p>
                  </a:txBody>
                  <a:tcPr marL="0" marR="0" anchor="ctr"/>
                </a:tc>
                <a:extLst>
                  <a:ext uri="{0D108BD9-81ED-4DB2-BD59-A6C34878D82A}">
                    <a16:rowId xmlns:a16="http://schemas.microsoft.com/office/drawing/2014/main" val="4266617981"/>
                  </a:ext>
                </a:extLst>
              </a:tr>
              <a:tr h="0">
                <a:tc>
                  <a:txBody>
                    <a:bodyPr/>
                    <a:lstStyle/>
                    <a:p>
                      <a:pPr algn="ctr"/>
                      <a:r>
                        <a:rPr lang="en-US" sz="500" dirty="0"/>
                        <a:t>Red</a:t>
                      </a:r>
                    </a:p>
                  </a:txBody>
                  <a:tcPr anchor="ctr"/>
                </a:tc>
                <a:tc>
                  <a:txBody>
                    <a:bodyPr/>
                    <a:lstStyle/>
                    <a:p>
                      <a:pPr algn="ctr"/>
                      <a:r>
                        <a:rPr lang="en-US" sz="500" dirty="0"/>
                        <a:t>0.640</a:t>
                      </a:r>
                    </a:p>
                  </a:txBody>
                  <a:tcPr marL="0" marR="0" anchor="ctr"/>
                </a:tc>
                <a:tc>
                  <a:txBody>
                    <a:bodyPr/>
                    <a:lstStyle/>
                    <a:p>
                      <a:pPr algn="ctr"/>
                      <a:r>
                        <a:rPr lang="en-US" sz="500" dirty="0"/>
                        <a:t>0.330</a:t>
                      </a:r>
                    </a:p>
                  </a:txBody>
                  <a:tcPr marL="0" marR="0" anchor="ctr"/>
                </a:tc>
                <a:extLst>
                  <a:ext uri="{0D108BD9-81ED-4DB2-BD59-A6C34878D82A}">
                    <a16:rowId xmlns:a16="http://schemas.microsoft.com/office/drawing/2014/main" val="2905864628"/>
                  </a:ext>
                </a:extLst>
              </a:tr>
              <a:tr h="0">
                <a:tc>
                  <a:txBody>
                    <a:bodyPr/>
                    <a:lstStyle/>
                    <a:p>
                      <a:pPr algn="ctr"/>
                      <a:r>
                        <a:rPr lang="en-US" sz="500" dirty="0"/>
                        <a:t>Green</a:t>
                      </a:r>
                    </a:p>
                  </a:txBody>
                  <a:tcPr anchor="ctr"/>
                </a:tc>
                <a:tc>
                  <a:txBody>
                    <a:bodyPr/>
                    <a:lstStyle/>
                    <a:p>
                      <a:pPr algn="ctr"/>
                      <a:r>
                        <a:rPr lang="en-US" sz="500" dirty="0"/>
                        <a:t>0.300</a:t>
                      </a:r>
                    </a:p>
                  </a:txBody>
                  <a:tcPr marL="0" marR="0" anchor="ctr"/>
                </a:tc>
                <a:tc>
                  <a:txBody>
                    <a:bodyPr/>
                    <a:lstStyle/>
                    <a:p>
                      <a:pPr algn="ctr"/>
                      <a:r>
                        <a:rPr lang="en-US" sz="500" dirty="0"/>
                        <a:t>0.600</a:t>
                      </a:r>
                    </a:p>
                  </a:txBody>
                  <a:tcPr marL="0" marR="0" anchor="ctr"/>
                </a:tc>
                <a:extLst>
                  <a:ext uri="{0D108BD9-81ED-4DB2-BD59-A6C34878D82A}">
                    <a16:rowId xmlns:a16="http://schemas.microsoft.com/office/drawing/2014/main" val="1955498414"/>
                  </a:ext>
                </a:extLst>
              </a:tr>
              <a:tr h="0">
                <a:tc>
                  <a:txBody>
                    <a:bodyPr/>
                    <a:lstStyle/>
                    <a:p>
                      <a:pPr algn="ctr"/>
                      <a:r>
                        <a:rPr lang="en-US" sz="500" dirty="0"/>
                        <a:t>Blue</a:t>
                      </a:r>
                    </a:p>
                  </a:txBody>
                  <a:tcPr anchor="ctr"/>
                </a:tc>
                <a:tc>
                  <a:txBody>
                    <a:bodyPr/>
                    <a:lstStyle/>
                    <a:p>
                      <a:pPr algn="ctr"/>
                      <a:r>
                        <a:rPr lang="en-US" sz="500" dirty="0"/>
                        <a:t>0.150</a:t>
                      </a:r>
                    </a:p>
                  </a:txBody>
                  <a:tcPr marL="0" marR="0" anchor="ctr"/>
                </a:tc>
                <a:tc>
                  <a:txBody>
                    <a:bodyPr/>
                    <a:lstStyle/>
                    <a:p>
                      <a:pPr algn="ctr"/>
                      <a:r>
                        <a:rPr lang="en-US" sz="500" dirty="0"/>
                        <a:t>0.060</a:t>
                      </a:r>
                    </a:p>
                  </a:txBody>
                  <a:tcPr marL="0" marR="0" anchor="ctr"/>
                </a:tc>
                <a:extLst>
                  <a:ext uri="{0D108BD9-81ED-4DB2-BD59-A6C34878D82A}">
                    <a16:rowId xmlns:a16="http://schemas.microsoft.com/office/drawing/2014/main" val="1364780735"/>
                  </a:ext>
                </a:extLst>
              </a:tr>
              <a:tr h="139396">
                <a:tc>
                  <a:txBody>
                    <a:bodyPr/>
                    <a:lstStyle/>
                    <a:p>
                      <a:pPr algn="ctr"/>
                      <a:r>
                        <a:rPr lang="en-US" sz="500" dirty="0"/>
                        <a:t>D65 white</a:t>
                      </a:r>
                    </a:p>
                  </a:txBody>
                  <a:tcPr marL="45720" marR="45720" anchor="ctr"/>
                </a:tc>
                <a:tc>
                  <a:txBody>
                    <a:bodyPr/>
                    <a:lstStyle/>
                    <a:p>
                      <a:pPr algn="ctr"/>
                      <a:r>
                        <a:rPr lang="en-US" sz="500" dirty="0"/>
                        <a:t>0.313</a:t>
                      </a:r>
                    </a:p>
                  </a:txBody>
                  <a:tcPr marL="0" marR="0" anchor="ctr"/>
                </a:tc>
                <a:tc>
                  <a:txBody>
                    <a:bodyPr/>
                    <a:lstStyle/>
                    <a:p>
                      <a:pPr algn="ctr"/>
                      <a:r>
                        <a:rPr lang="en-US" sz="500" dirty="0"/>
                        <a:t>0.329</a:t>
                      </a:r>
                    </a:p>
                  </a:txBody>
                  <a:tcPr marL="0" marR="0" anchor="ctr"/>
                </a:tc>
                <a:extLst>
                  <a:ext uri="{0D108BD9-81ED-4DB2-BD59-A6C34878D82A}">
                    <a16:rowId xmlns:a16="http://schemas.microsoft.com/office/drawing/2014/main" val="2761811266"/>
                  </a:ext>
                </a:extLst>
              </a:tr>
            </a:tbl>
          </a:graphicData>
        </a:graphic>
      </p:graphicFrame>
      <p:cxnSp>
        <p:nvCxnSpPr>
          <p:cNvPr id="8" name="Straight Arrow Connector 7">
            <a:extLst>
              <a:ext uri="{FF2B5EF4-FFF2-40B4-BE49-F238E27FC236}">
                <a16:creationId xmlns:a16="http://schemas.microsoft.com/office/drawing/2014/main" id="{14D214C4-F40C-46DD-974C-BFF265F22390}"/>
              </a:ext>
            </a:extLst>
          </p:cNvPr>
          <p:cNvCxnSpPr/>
          <p:nvPr/>
        </p:nvCxnSpPr>
        <p:spPr>
          <a:xfrm flipH="1" flipV="1">
            <a:off x="7938655" y="1229591"/>
            <a:ext cx="275833" cy="33597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60E521C-ABB5-409A-BC45-947BCCF301F9}"/>
              </a:ext>
            </a:extLst>
          </p:cNvPr>
          <p:cNvCxnSpPr>
            <a:cxnSpLocks/>
          </p:cNvCxnSpPr>
          <p:nvPr/>
        </p:nvCxnSpPr>
        <p:spPr>
          <a:xfrm flipH="1" flipV="1">
            <a:off x="7365588" y="757071"/>
            <a:ext cx="836614" cy="9699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A8EA270-DCD3-4A19-850C-CF5DA0EE91B7}"/>
              </a:ext>
            </a:extLst>
          </p:cNvPr>
          <p:cNvCxnSpPr>
            <a:cxnSpLocks/>
          </p:cNvCxnSpPr>
          <p:nvPr/>
        </p:nvCxnSpPr>
        <p:spPr>
          <a:xfrm flipH="1" flipV="1">
            <a:off x="7102040" y="1656109"/>
            <a:ext cx="1100162" cy="2382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25795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E8000-7D38-4926-91D4-32FA1E2F67D9}"/>
              </a:ext>
            </a:extLst>
          </p:cNvPr>
          <p:cNvSpPr>
            <a:spLocks noGrp="1"/>
          </p:cNvSpPr>
          <p:nvPr>
            <p:ph type="title"/>
          </p:nvPr>
        </p:nvSpPr>
        <p:spPr/>
        <p:txBody>
          <a:bodyPr/>
          <a:lstStyle/>
          <a:p>
            <a:r>
              <a:rPr lang="en-US" dirty="0"/>
              <a:t>Creating a Lumen Budget</a:t>
            </a:r>
          </a:p>
        </p:txBody>
      </p:sp>
      <p:sp>
        <p:nvSpPr>
          <p:cNvPr id="3" name="Content Placeholder 2">
            <a:extLst>
              <a:ext uri="{FF2B5EF4-FFF2-40B4-BE49-F238E27FC236}">
                <a16:creationId xmlns:a16="http://schemas.microsoft.com/office/drawing/2014/main" id="{F1A6427D-3CA3-4972-AA64-333168F6A7E1}"/>
              </a:ext>
            </a:extLst>
          </p:cNvPr>
          <p:cNvSpPr>
            <a:spLocks noGrp="1"/>
          </p:cNvSpPr>
          <p:nvPr>
            <p:ph idx="1"/>
          </p:nvPr>
        </p:nvSpPr>
        <p:spPr/>
        <p:txBody>
          <a:bodyPr/>
          <a:lstStyle/>
          <a:p>
            <a:r>
              <a:rPr lang="en-US" sz="1600" dirty="0"/>
              <a:t>A prediction for the projector lumen output can be made with basic knowledge of the optical parameters </a:t>
            </a:r>
          </a:p>
          <a:p>
            <a:endParaRPr lang="en-US" sz="1600" dirty="0"/>
          </a:p>
          <a:p>
            <a:r>
              <a:rPr lang="en-US" sz="1600" dirty="0"/>
              <a:t>Process for developing a lumen budget</a:t>
            </a:r>
          </a:p>
          <a:p>
            <a:pPr marL="633412" lvl="1" indent="-285750"/>
            <a:r>
              <a:rPr lang="en-US" sz="1400" dirty="0"/>
              <a:t>Determine the etendue of the DMD and projection optics and source</a:t>
            </a:r>
          </a:p>
          <a:p>
            <a:pPr marL="633412" lvl="1" indent="-285750"/>
            <a:r>
              <a:rPr lang="en-US" sz="1400" dirty="0"/>
              <a:t>Determine the fraction of source light sent to the DMD based on etendue (before optical design)</a:t>
            </a:r>
          </a:p>
          <a:p>
            <a:pPr marL="866179" lvl="2" indent="-285750"/>
            <a:r>
              <a:rPr lang="en-US" sz="1200" dirty="0"/>
              <a:t>Or for more accurate geometric efficiency, use results from optical design </a:t>
            </a:r>
            <a:r>
              <a:rPr lang="en-US" sz="1200" dirty="0" err="1"/>
              <a:t>raytrace</a:t>
            </a:r>
            <a:r>
              <a:rPr lang="en-US" sz="1200" dirty="0"/>
              <a:t> analysis </a:t>
            </a:r>
          </a:p>
          <a:p>
            <a:pPr marL="633412" lvl="1" indent="-285750"/>
            <a:r>
              <a:rPr lang="en-US" sz="1500" dirty="0"/>
              <a:t>Create a straw man transmission efficiency of the projector system </a:t>
            </a:r>
          </a:p>
          <a:p>
            <a:pPr marL="866179" lvl="2" indent="-285750"/>
            <a:r>
              <a:rPr lang="en-US" sz="1200" dirty="0"/>
              <a:t>Higher performance coatings will improve system efficiency</a:t>
            </a:r>
          </a:p>
          <a:p>
            <a:pPr marL="633412" lvl="1" indent="-285750"/>
            <a:r>
              <a:rPr lang="en-US" sz="1400" dirty="0"/>
              <a:t>Calculate the lumen output of the source (color balanced over temperature)</a:t>
            </a:r>
          </a:p>
          <a:p>
            <a:pPr marL="866179" lvl="2" indent="-285750"/>
            <a:r>
              <a:rPr lang="en-US" sz="1200" dirty="0"/>
              <a:t>Straightforward with LED or laser</a:t>
            </a:r>
          </a:p>
          <a:p>
            <a:pPr marL="866179" lvl="2" indent="-285750"/>
            <a:r>
              <a:rPr lang="en-US" sz="1200" dirty="0"/>
              <a:t>Laser phosphor requires understanding phosphor conversion and flux density/ thermal quenching as well as spot size blooming (Etendue impact)</a:t>
            </a:r>
          </a:p>
          <a:p>
            <a:pPr marL="633412" lvl="1" indent="-285750"/>
            <a:r>
              <a:rPr lang="en-US" sz="1400" dirty="0"/>
              <a:t>Combine source output and system transmission for projector lumens estimate</a:t>
            </a:r>
          </a:p>
          <a:p>
            <a:pPr marL="633412" lvl="1" indent="-285750"/>
            <a:endParaRPr lang="en-US" sz="1400" dirty="0"/>
          </a:p>
          <a:p>
            <a:endParaRPr lang="en-US" sz="1600" dirty="0"/>
          </a:p>
        </p:txBody>
      </p:sp>
      <p:sp>
        <p:nvSpPr>
          <p:cNvPr id="4" name="Slide Number Placeholder 3">
            <a:extLst>
              <a:ext uri="{FF2B5EF4-FFF2-40B4-BE49-F238E27FC236}">
                <a16:creationId xmlns:a16="http://schemas.microsoft.com/office/drawing/2014/main" id="{5FBD16BF-8B2A-46FA-A27D-223030830BDA}"/>
              </a:ext>
            </a:extLst>
          </p:cNvPr>
          <p:cNvSpPr>
            <a:spLocks noGrp="1"/>
          </p:cNvSpPr>
          <p:nvPr>
            <p:ph type="sldNum" sz="quarter" idx="10"/>
          </p:nvPr>
        </p:nvSpPr>
        <p:spPr/>
        <p:txBody>
          <a:bodyPr/>
          <a:lstStyle/>
          <a:p>
            <a:pPr>
              <a:defRPr/>
            </a:pPr>
            <a:fld id="{2B97888F-6AF7-4263-B69D-592D8C33BAC7}" type="slidenum">
              <a:rPr lang="en-US" smtClean="0"/>
              <a:pPr>
                <a:defRPr/>
              </a:pPr>
              <a:t>82</a:t>
            </a:fld>
            <a:endParaRPr lang="en-US"/>
          </a:p>
        </p:txBody>
      </p:sp>
    </p:spTree>
    <p:extLst>
      <p:ext uri="{BB962C8B-B14F-4D97-AF65-F5344CB8AC3E}">
        <p14:creationId xmlns:p14="http://schemas.microsoft.com/office/powerpoint/2010/main" val="29795853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9DDF5-F25B-4FFD-9F4C-665E677D826C}"/>
              </a:ext>
            </a:extLst>
          </p:cNvPr>
          <p:cNvSpPr>
            <a:spLocks noGrp="1"/>
          </p:cNvSpPr>
          <p:nvPr>
            <p:ph type="title"/>
          </p:nvPr>
        </p:nvSpPr>
        <p:spPr/>
        <p:txBody>
          <a:bodyPr/>
          <a:lstStyle/>
          <a:p>
            <a:r>
              <a:rPr lang="en-US" dirty="0"/>
              <a:t>Lumens Budget Example for LED-based system</a:t>
            </a:r>
          </a:p>
        </p:txBody>
      </p:sp>
      <p:sp>
        <p:nvSpPr>
          <p:cNvPr id="4" name="Slide Number Placeholder 3">
            <a:extLst>
              <a:ext uri="{FF2B5EF4-FFF2-40B4-BE49-F238E27FC236}">
                <a16:creationId xmlns:a16="http://schemas.microsoft.com/office/drawing/2014/main" id="{85670EC6-2301-4763-82B3-629A098A13CD}"/>
              </a:ext>
            </a:extLst>
          </p:cNvPr>
          <p:cNvSpPr>
            <a:spLocks noGrp="1"/>
          </p:cNvSpPr>
          <p:nvPr>
            <p:ph type="sldNum" sz="quarter" idx="10"/>
          </p:nvPr>
        </p:nvSpPr>
        <p:spPr/>
        <p:txBody>
          <a:bodyPr/>
          <a:lstStyle/>
          <a:p>
            <a:pPr>
              <a:defRPr/>
            </a:pPr>
            <a:fld id="{2B97888F-6AF7-4263-B69D-592D8C33BAC7}" type="slidenum">
              <a:rPr lang="en-US" smtClean="0"/>
              <a:pPr>
                <a:defRPr/>
              </a:pPr>
              <a:t>83</a:t>
            </a:fld>
            <a:endParaRPr lang="en-US"/>
          </a:p>
        </p:txBody>
      </p:sp>
      <p:graphicFrame>
        <p:nvGraphicFramePr>
          <p:cNvPr id="7" name="Object 6">
            <a:extLst>
              <a:ext uri="{FF2B5EF4-FFF2-40B4-BE49-F238E27FC236}">
                <a16:creationId xmlns:a16="http://schemas.microsoft.com/office/drawing/2014/main" id="{744109A9-9F25-4005-8147-E73C01FC8F4A}"/>
              </a:ext>
            </a:extLst>
          </p:cNvPr>
          <p:cNvGraphicFramePr>
            <a:graphicFrameLocks noChangeAspect="1"/>
          </p:cNvGraphicFramePr>
          <p:nvPr>
            <p:extLst>
              <p:ext uri="{D42A27DB-BD31-4B8C-83A1-F6EECF244321}">
                <p14:modId xmlns:p14="http://schemas.microsoft.com/office/powerpoint/2010/main" val="65892084"/>
              </p:ext>
            </p:extLst>
          </p:nvPr>
        </p:nvGraphicFramePr>
        <p:xfrm>
          <a:off x="168275" y="957263"/>
          <a:ext cx="8869363" cy="2843212"/>
        </p:xfrm>
        <a:graphic>
          <a:graphicData uri="http://schemas.openxmlformats.org/presentationml/2006/ole">
            <mc:AlternateContent xmlns:mc="http://schemas.openxmlformats.org/markup-compatibility/2006">
              <mc:Choice xmlns:v="urn:schemas-microsoft-com:vml" Requires="v">
                <p:oleObj spid="_x0000_s12487" name="Worksheet" r:id="rId3" imgW="11917651" imgH="3809924" progId="Excel.Sheet.12">
                  <p:embed/>
                </p:oleObj>
              </mc:Choice>
              <mc:Fallback>
                <p:oleObj name="Worksheet" r:id="rId3" imgW="11917651" imgH="3809924" progId="Excel.Sheet.12">
                  <p:embed/>
                  <p:pic>
                    <p:nvPicPr>
                      <p:cNvPr id="0" name=""/>
                      <p:cNvPicPr/>
                      <p:nvPr/>
                    </p:nvPicPr>
                    <p:blipFill>
                      <a:blip r:embed="rId4"/>
                      <a:stretch>
                        <a:fillRect/>
                      </a:stretch>
                    </p:blipFill>
                    <p:spPr>
                      <a:xfrm>
                        <a:off x="168275" y="957263"/>
                        <a:ext cx="8869363" cy="2843212"/>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F506DBD6-0BE6-49C0-AD37-1F6A09F06ACA}"/>
              </a:ext>
            </a:extLst>
          </p:cNvPr>
          <p:cNvSpPr txBox="1"/>
          <p:nvPr/>
        </p:nvSpPr>
        <p:spPr>
          <a:xfrm>
            <a:off x="427212" y="3919572"/>
            <a:ext cx="8373891" cy="523220"/>
          </a:xfrm>
          <a:prstGeom prst="rect">
            <a:avLst/>
          </a:prstGeom>
          <a:noFill/>
        </p:spPr>
        <p:txBody>
          <a:bodyPr wrap="square" rtlCol="0">
            <a:spAutoFit/>
          </a:bodyPr>
          <a:lstStyle/>
          <a:p>
            <a:r>
              <a:rPr lang="en-US" sz="1400" dirty="0"/>
              <a:t>Note:  This starting straw man lumen budget assumes R,G and B all are equal in system transmission.  Optical design </a:t>
            </a:r>
            <a:r>
              <a:rPr lang="en-US" sz="1400" dirty="0" err="1"/>
              <a:t>raytrace</a:t>
            </a:r>
            <a:r>
              <a:rPr lang="en-US" sz="1400" dirty="0"/>
              <a:t> analysis are required for a more accurate lumen budget analysis.  </a:t>
            </a:r>
          </a:p>
        </p:txBody>
      </p:sp>
    </p:spTree>
    <p:extLst>
      <p:ext uri="{BB962C8B-B14F-4D97-AF65-F5344CB8AC3E}">
        <p14:creationId xmlns:p14="http://schemas.microsoft.com/office/powerpoint/2010/main" val="94686982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1BA466B-989D-4DDF-9D42-0EF4FFADC5EC}"/>
              </a:ext>
            </a:extLst>
          </p:cNvPr>
          <p:cNvSpPr>
            <a:spLocks noGrp="1"/>
          </p:cNvSpPr>
          <p:nvPr>
            <p:ph type="ctrTitle"/>
          </p:nvPr>
        </p:nvSpPr>
        <p:spPr/>
        <p:txBody>
          <a:bodyPr/>
          <a:lstStyle/>
          <a:p>
            <a:r>
              <a:rPr lang="en-US" dirty="0"/>
              <a:t>Stray Light Mitigation</a:t>
            </a:r>
          </a:p>
        </p:txBody>
      </p:sp>
      <p:sp>
        <p:nvSpPr>
          <p:cNvPr id="6" name="Subtitle 5">
            <a:extLst>
              <a:ext uri="{FF2B5EF4-FFF2-40B4-BE49-F238E27FC236}">
                <a16:creationId xmlns:a16="http://schemas.microsoft.com/office/drawing/2014/main" id="{AD8FF081-80E9-415A-B5F0-9B1EAAD682F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6137845-29EE-4A6D-892B-39C6DA68E3E4}"/>
              </a:ext>
            </a:extLst>
          </p:cNvPr>
          <p:cNvSpPr>
            <a:spLocks noGrp="1"/>
          </p:cNvSpPr>
          <p:nvPr>
            <p:ph type="sldNum" sz="quarter" idx="10"/>
          </p:nvPr>
        </p:nvSpPr>
        <p:spPr/>
        <p:txBody>
          <a:bodyPr/>
          <a:lstStyle/>
          <a:p>
            <a:pPr>
              <a:defRPr/>
            </a:pPr>
            <a:fld id="{03BA23CF-AA30-4A18-B744-605C3E9DBF07}" type="slidenum">
              <a:rPr lang="en-US" smtClean="0"/>
              <a:pPr>
                <a:defRPr/>
              </a:pPr>
              <a:t>84</a:t>
            </a:fld>
            <a:endParaRPr lang="en-US" dirty="0"/>
          </a:p>
        </p:txBody>
      </p:sp>
    </p:spTree>
    <p:extLst>
      <p:ext uri="{BB962C8B-B14F-4D97-AF65-F5344CB8AC3E}">
        <p14:creationId xmlns:p14="http://schemas.microsoft.com/office/powerpoint/2010/main" val="6404199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710511-4D11-4BF4-A9C2-0F735114DAC0}"/>
              </a:ext>
            </a:extLst>
          </p:cNvPr>
          <p:cNvSpPr>
            <a:spLocks noGrp="1"/>
          </p:cNvSpPr>
          <p:nvPr>
            <p:ph type="title"/>
          </p:nvPr>
        </p:nvSpPr>
        <p:spPr/>
        <p:txBody>
          <a:bodyPr/>
          <a:lstStyle/>
          <a:p>
            <a:r>
              <a:rPr lang="en-US" dirty="0"/>
              <a:t>Introduction</a:t>
            </a:r>
          </a:p>
        </p:txBody>
      </p:sp>
      <p:sp>
        <p:nvSpPr>
          <p:cNvPr id="6" name="Content Placeholder 5">
            <a:extLst>
              <a:ext uri="{FF2B5EF4-FFF2-40B4-BE49-F238E27FC236}">
                <a16:creationId xmlns:a16="http://schemas.microsoft.com/office/drawing/2014/main" id="{26800B37-C460-4E70-B1E7-19D3F97DC5C3}"/>
              </a:ext>
            </a:extLst>
          </p:cNvPr>
          <p:cNvSpPr>
            <a:spLocks noGrp="1"/>
          </p:cNvSpPr>
          <p:nvPr>
            <p:ph idx="1"/>
          </p:nvPr>
        </p:nvSpPr>
        <p:spPr>
          <a:xfrm>
            <a:off x="295278" y="733343"/>
            <a:ext cx="8467725" cy="3709449"/>
          </a:xfrm>
          <a:noFill/>
          <a:ln w="9525" algn="ctr">
            <a:noFill/>
            <a:miter lim="800000"/>
            <a:headEnd/>
            <a:tailEnd/>
          </a:ln>
        </p:spPr>
        <p:txBody>
          <a:bodyPr vert="horz" wrap="square" lIns="76179" tIns="38088" rIns="76179" bIns="38088" numCol="1" anchor="t" anchorCtr="0" compatLnSpc="1">
            <a:prstTxWarp prst="textNoShape">
              <a:avLst/>
            </a:prstTxWarp>
          </a:bodyPr>
          <a:lstStyle/>
          <a:p>
            <a:r>
              <a:rPr lang="en-US" sz="1000" dirty="0"/>
              <a:t>Contrast degradation and/or image artifacts are caused by stray light entering the projection lens pupil inside the field of view of the DMD active array. This occurs when mirrors are in the off-state</a:t>
            </a:r>
          </a:p>
          <a:p>
            <a:r>
              <a:rPr lang="en-US" sz="1000" dirty="0"/>
              <a:t>Off state light is dumped away from the projection lens but this light must be properly managed so it does not find a path back through the projection lens</a:t>
            </a:r>
          </a:p>
          <a:p>
            <a:r>
              <a:rPr lang="en-US" sz="1000" dirty="0"/>
              <a:t>Causes of stray light in DLP projectors:</a:t>
            </a:r>
          </a:p>
          <a:p>
            <a:pPr marL="633412" lvl="1" indent="-285750"/>
            <a:r>
              <a:rPr lang="en-US" sz="900" dirty="0"/>
              <a:t>Light scattering from optics and mechanical structures</a:t>
            </a:r>
          </a:p>
          <a:p>
            <a:pPr marL="633412" lvl="1" indent="-285750"/>
            <a:r>
              <a:rPr lang="en-US" sz="900" dirty="0"/>
              <a:t>Improper illumination / projection lens pupil matching</a:t>
            </a:r>
          </a:p>
          <a:p>
            <a:pPr marL="633412" lvl="1" indent="-285750"/>
            <a:r>
              <a:rPr lang="en-US" sz="900" dirty="0"/>
              <a:t>Light scattering from DMD mirror structure</a:t>
            </a:r>
          </a:p>
          <a:p>
            <a:r>
              <a:rPr lang="en-US" sz="1000" dirty="0"/>
              <a:t>Recommend any stray light analysis start with the optics only first, and then add mechanical housings as necessary</a:t>
            </a:r>
          </a:p>
          <a:p>
            <a:r>
              <a:rPr lang="en-US" sz="1000" dirty="0"/>
              <a:t>A stray light analysis is usually not considered as part the DLP projector design process at TI unless known issues exist</a:t>
            </a:r>
          </a:p>
          <a:p>
            <a:pPr lvl="1"/>
            <a:r>
              <a:rPr lang="en-US" sz="900" dirty="0">
                <a:ea typeface="+mn-ea"/>
                <a:cs typeface="+mn-cs"/>
              </a:rPr>
              <a:t>Non-sequential models are created in ASAP/FRED for source analysis with light source vendors ray files (TI uses FRED from Photon Engineering)</a:t>
            </a:r>
          </a:p>
          <a:p>
            <a:pPr lvl="1"/>
            <a:r>
              <a:rPr lang="en-US" sz="900" dirty="0" err="1">
                <a:ea typeface="+mn-ea"/>
                <a:cs typeface="+mn-cs"/>
              </a:rPr>
              <a:t>Zemax</a:t>
            </a:r>
            <a:r>
              <a:rPr lang="en-US" sz="900" dirty="0">
                <a:ea typeface="+mn-ea"/>
                <a:cs typeface="+mn-cs"/>
              </a:rPr>
              <a:t> also has a non-sequential </a:t>
            </a:r>
            <a:r>
              <a:rPr lang="en-US" sz="900" dirty="0" err="1">
                <a:ea typeface="+mn-ea"/>
                <a:cs typeface="+mn-cs"/>
              </a:rPr>
              <a:t>raytrace</a:t>
            </a:r>
            <a:r>
              <a:rPr lang="en-US" sz="900" dirty="0">
                <a:ea typeface="+mn-ea"/>
                <a:cs typeface="+mn-cs"/>
              </a:rPr>
              <a:t> mode</a:t>
            </a:r>
          </a:p>
          <a:p>
            <a:pPr lvl="1"/>
            <a:r>
              <a:rPr lang="en-US" sz="900" dirty="0">
                <a:ea typeface="+mn-ea"/>
                <a:cs typeface="+mn-cs"/>
              </a:rPr>
              <a:t>Recommend all  customers do a non-sequential analysis of their projector system before releasing the design to production</a:t>
            </a:r>
          </a:p>
          <a:p>
            <a:r>
              <a:rPr lang="en-US" sz="1000" dirty="0"/>
              <a:t>Use of a non-sequential ray tracer with ray history bookkeeping ability is preferred because it makes it easier to track ray paths</a:t>
            </a:r>
          </a:p>
          <a:p>
            <a:r>
              <a:rPr lang="en-US" sz="1000" dirty="0"/>
              <a:t>When analyzing stray light for contrast degradation look for single surface bounces heading to the screen</a:t>
            </a:r>
          </a:p>
          <a:p>
            <a:pPr lvl="1"/>
            <a:r>
              <a:rPr lang="en-US" sz="900" dirty="0">
                <a:ea typeface="+mn-ea"/>
                <a:cs typeface="+mn-cs"/>
              </a:rPr>
              <a:t>A reflection path from 2 or more AR coated surfaces would yield a background level or roughly 10000 to 1 or greater so they can usually be ignored</a:t>
            </a:r>
          </a:p>
          <a:p>
            <a:pPr lvl="1"/>
            <a:r>
              <a:rPr lang="en-US" sz="900" dirty="0">
                <a:ea typeface="+mn-ea"/>
                <a:cs typeface="+mn-cs"/>
              </a:rPr>
              <a:t>A single bounce from an AR coated surface and then a bounce from the DMD or TIR interface counts as a potential stray light path due to the high reflectivity of those interfaces</a:t>
            </a:r>
          </a:p>
          <a:p>
            <a:pPr lvl="1"/>
            <a:r>
              <a:rPr lang="en-US" sz="900" dirty="0">
                <a:ea typeface="+mn-ea"/>
                <a:cs typeface="+mn-cs"/>
              </a:rPr>
              <a:t>Can always look at paths with multiple AR coated ray bounces after most significant stray light paths are mitigated</a:t>
            </a:r>
          </a:p>
          <a:p>
            <a:endParaRPr lang="en-US" sz="1000" dirty="0"/>
          </a:p>
        </p:txBody>
      </p:sp>
      <p:sp>
        <p:nvSpPr>
          <p:cNvPr id="4" name="Slide Number Placeholder 3">
            <a:extLst>
              <a:ext uri="{FF2B5EF4-FFF2-40B4-BE49-F238E27FC236}">
                <a16:creationId xmlns:a16="http://schemas.microsoft.com/office/drawing/2014/main" id="{AC020382-9FEF-4BAE-9753-36B2E8A1F3C2}"/>
              </a:ext>
            </a:extLst>
          </p:cNvPr>
          <p:cNvSpPr>
            <a:spLocks noGrp="1"/>
          </p:cNvSpPr>
          <p:nvPr>
            <p:ph type="sldNum" sz="quarter" idx="10"/>
          </p:nvPr>
        </p:nvSpPr>
        <p:spPr/>
        <p:txBody>
          <a:bodyPr/>
          <a:lstStyle/>
          <a:p>
            <a:pPr>
              <a:defRPr/>
            </a:pPr>
            <a:fld id="{03BA23CF-AA30-4A18-B744-605C3E9DBF07}" type="slidenum">
              <a:rPr lang="en-US" smtClean="0"/>
              <a:pPr>
                <a:defRPr/>
              </a:pPr>
              <a:t>85</a:t>
            </a:fld>
            <a:endParaRPr lang="en-US" dirty="0"/>
          </a:p>
        </p:txBody>
      </p:sp>
    </p:spTree>
    <p:extLst>
      <p:ext uri="{BB962C8B-B14F-4D97-AF65-F5344CB8AC3E}">
        <p14:creationId xmlns:p14="http://schemas.microsoft.com/office/powerpoint/2010/main" val="15363091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E741E-7A6E-4718-86EC-45DEC2457639}"/>
              </a:ext>
            </a:extLst>
          </p:cNvPr>
          <p:cNvSpPr>
            <a:spLocks noGrp="1"/>
          </p:cNvSpPr>
          <p:nvPr>
            <p:ph type="title"/>
          </p:nvPr>
        </p:nvSpPr>
        <p:spPr/>
        <p:txBody>
          <a:bodyPr/>
          <a:lstStyle/>
          <a:p>
            <a:r>
              <a:rPr lang="en-US" dirty="0"/>
              <a:t>Stray Light due to DMD</a:t>
            </a:r>
          </a:p>
        </p:txBody>
      </p:sp>
      <p:sp>
        <p:nvSpPr>
          <p:cNvPr id="3" name="Content Placeholder 2">
            <a:extLst>
              <a:ext uri="{FF2B5EF4-FFF2-40B4-BE49-F238E27FC236}">
                <a16:creationId xmlns:a16="http://schemas.microsoft.com/office/drawing/2014/main" id="{C6C39BF4-417C-414C-B4AC-D91592C005D5}"/>
              </a:ext>
            </a:extLst>
          </p:cNvPr>
          <p:cNvSpPr>
            <a:spLocks noGrp="1"/>
          </p:cNvSpPr>
          <p:nvPr>
            <p:ph idx="1"/>
          </p:nvPr>
        </p:nvSpPr>
        <p:spPr>
          <a:xfrm>
            <a:off x="333378" y="1023848"/>
            <a:ext cx="4061487" cy="3471958"/>
          </a:xfrm>
          <a:noFill/>
          <a:ln w="9525" algn="ctr">
            <a:noFill/>
            <a:miter lim="800000"/>
            <a:headEnd/>
            <a:tailEnd/>
          </a:ln>
        </p:spPr>
        <p:txBody>
          <a:bodyPr vert="horz" wrap="square" lIns="76179" tIns="38088" rIns="76179" bIns="38088" numCol="1" anchor="t" anchorCtr="0" compatLnSpc="1">
            <a:prstTxWarp prst="textNoShape">
              <a:avLst/>
            </a:prstTxWarp>
          </a:bodyPr>
          <a:lstStyle/>
          <a:p>
            <a:r>
              <a:rPr lang="en-US" sz="1200" dirty="0"/>
              <a:t>Contrast reduction from stray light from</a:t>
            </a:r>
          </a:p>
          <a:p>
            <a:pPr marL="633412" lvl="1" indent="-285750"/>
            <a:r>
              <a:rPr lang="en-US" sz="1100" dirty="0"/>
              <a:t>Scattering/diffraction from the DMD mirror structure </a:t>
            </a:r>
          </a:p>
          <a:p>
            <a:pPr marL="633412" lvl="1" indent="-285750"/>
            <a:r>
              <a:rPr lang="en-US" sz="1100" u="sng" dirty="0"/>
              <a:t>Improper illumination management of flat state light</a:t>
            </a:r>
          </a:p>
          <a:p>
            <a:r>
              <a:rPr lang="en-US" sz="1200" dirty="0"/>
              <a:t>Trade improved contrast for lower lumens</a:t>
            </a:r>
          </a:p>
          <a:p>
            <a:r>
              <a:rPr lang="en-US" sz="1200" dirty="0"/>
              <a:t>Mitigation:</a:t>
            </a:r>
          </a:p>
          <a:p>
            <a:pPr marL="633412" lvl="1" indent="-285750"/>
            <a:r>
              <a:rPr lang="en-US" sz="1100" dirty="0"/>
              <a:t>1. Additional illumination angle offset </a:t>
            </a:r>
          </a:p>
          <a:p>
            <a:pPr marL="866179" lvl="2" indent="-285750"/>
            <a:r>
              <a:rPr lang="en-US" sz="1000" dirty="0"/>
              <a:t>from 24° </a:t>
            </a:r>
            <a:r>
              <a:rPr lang="en-US" sz="1000" dirty="0">
                <a:sym typeface="Wingdings" pitchFamily="2" charset="2"/>
              </a:rPr>
              <a:t>to 25-27° on 12° part</a:t>
            </a:r>
            <a:endParaRPr lang="en-US" sz="1000" dirty="0"/>
          </a:p>
          <a:p>
            <a:pPr marL="633412" lvl="1" indent="-285750"/>
            <a:r>
              <a:rPr lang="en-US" sz="1100" dirty="0"/>
              <a:t>2. Increase F/# of projection lens</a:t>
            </a:r>
          </a:p>
          <a:p>
            <a:pPr marL="633412" lvl="1" indent="-285750"/>
            <a:r>
              <a:rPr lang="en-US" sz="1100" dirty="0"/>
              <a:t>3. Light baffles in stop of projection lens</a:t>
            </a:r>
          </a:p>
          <a:p>
            <a:endParaRPr lang="en-US" sz="1200" dirty="0"/>
          </a:p>
        </p:txBody>
      </p:sp>
      <p:sp>
        <p:nvSpPr>
          <p:cNvPr id="4" name="Slide Number Placeholder 3">
            <a:extLst>
              <a:ext uri="{FF2B5EF4-FFF2-40B4-BE49-F238E27FC236}">
                <a16:creationId xmlns:a16="http://schemas.microsoft.com/office/drawing/2014/main" id="{DE27662F-03C8-4A9A-A8A4-F95BA9626274}"/>
              </a:ext>
            </a:extLst>
          </p:cNvPr>
          <p:cNvSpPr>
            <a:spLocks noGrp="1"/>
          </p:cNvSpPr>
          <p:nvPr>
            <p:ph type="sldNum" sz="quarter" idx="10"/>
          </p:nvPr>
        </p:nvSpPr>
        <p:spPr/>
        <p:txBody>
          <a:bodyPr/>
          <a:lstStyle/>
          <a:p>
            <a:pPr>
              <a:defRPr/>
            </a:pPr>
            <a:fld id="{2B97888F-6AF7-4263-B69D-592D8C33BAC7}" type="slidenum">
              <a:rPr lang="en-US" smtClean="0"/>
              <a:pPr>
                <a:defRPr/>
              </a:pPr>
              <a:t>86</a:t>
            </a:fld>
            <a:endParaRPr lang="en-US" dirty="0"/>
          </a:p>
        </p:txBody>
      </p:sp>
      <p:grpSp>
        <p:nvGrpSpPr>
          <p:cNvPr id="5" name="Group 4">
            <a:extLst>
              <a:ext uri="{FF2B5EF4-FFF2-40B4-BE49-F238E27FC236}">
                <a16:creationId xmlns:a16="http://schemas.microsoft.com/office/drawing/2014/main" id="{58F3D667-4826-4C13-B877-3F19510A2C79}"/>
              </a:ext>
            </a:extLst>
          </p:cNvPr>
          <p:cNvGrpSpPr>
            <a:grpSpLocks noChangeAspect="1"/>
          </p:cNvGrpSpPr>
          <p:nvPr/>
        </p:nvGrpSpPr>
        <p:grpSpPr>
          <a:xfrm>
            <a:off x="4434414" y="809271"/>
            <a:ext cx="4466178" cy="1539455"/>
            <a:chOff x="424499" y="3341800"/>
            <a:chExt cx="8228045" cy="2836139"/>
          </a:xfrm>
        </p:grpSpPr>
        <p:pic>
          <p:nvPicPr>
            <p:cNvPr id="6" name="Picture 7">
              <a:extLst>
                <a:ext uri="{FF2B5EF4-FFF2-40B4-BE49-F238E27FC236}">
                  <a16:creationId xmlns:a16="http://schemas.microsoft.com/office/drawing/2014/main" id="{6F584DF8-DC3A-4061-A393-935DCB14F01D}"/>
                </a:ext>
              </a:extLst>
            </p:cNvPr>
            <p:cNvPicPr>
              <a:picLocks noChangeAspect="1" noChangeArrowheads="1"/>
            </p:cNvPicPr>
            <p:nvPr/>
          </p:nvPicPr>
          <p:blipFill>
            <a:blip r:embed="rId2" cstate="print"/>
            <a:srcRect/>
            <a:stretch>
              <a:fillRect/>
            </a:stretch>
          </p:blipFill>
          <p:spPr bwMode="auto">
            <a:xfrm rot="2879549">
              <a:off x="1092839" y="4017809"/>
              <a:ext cx="1781175" cy="1786830"/>
            </a:xfrm>
            <a:prstGeom prst="rect">
              <a:avLst/>
            </a:prstGeom>
            <a:noFill/>
            <a:ln w="9525">
              <a:noFill/>
              <a:miter lim="800000"/>
              <a:headEnd/>
              <a:tailEnd/>
            </a:ln>
          </p:spPr>
        </p:pic>
        <p:pic>
          <p:nvPicPr>
            <p:cNvPr id="7" name="Picture 8">
              <a:extLst>
                <a:ext uri="{FF2B5EF4-FFF2-40B4-BE49-F238E27FC236}">
                  <a16:creationId xmlns:a16="http://schemas.microsoft.com/office/drawing/2014/main" id="{D57BFF5C-B2A1-469B-A31C-08CE4B7A2853}"/>
                </a:ext>
              </a:extLst>
            </p:cNvPr>
            <p:cNvPicPr>
              <a:picLocks noChangeAspect="1" noChangeArrowheads="1"/>
            </p:cNvPicPr>
            <p:nvPr/>
          </p:nvPicPr>
          <p:blipFill>
            <a:blip r:embed="rId3" cstate="print"/>
            <a:srcRect/>
            <a:stretch>
              <a:fillRect/>
            </a:stretch>
          </p:blipFill>
          <p:spPr bwMode="auto">
            <a:xfrm rot="8065854">
              <a:off x="6312694" y="4074354"/>
              <a:ext cx="1651121" cy="1673739"/>
            </a:xfrm>
            <a:prstGeom prst="rect">
              <a:avLst/>
            </a:prstGeom>
            <a:noFill/>
            <a:ln w="9525">
              <a:noFill/>
              <a:miter lim="800000"/>
              <a:headEnd/>
              <a:tailEnd/>
            </a:ln>
          </p:spPr>
        </p:pic>
        <p:pic>
          <p:nvPicPr>
            <p:cNvPr id="8" name="Picture 6">
              <a:extLst>
                <a:ext uri="{FF2B5EF4-FFF2-40B4-BE49-F238E27FC236}">
                  <a16:creationId xmlns:a16="http://schemas.microsoft.com/office/drawing/2014/main" id="{88AD4092-1C4F-499C-A39B-1C2C48B75DCD}"/>
                </a:ext>
              </a:extLst>
            </p:cNvPr>
            <p:cNvPicPr>
              <a:picLocks noChangeAspect="1" noChangeArrowheads="1"/>
            </p:cNvPicPr>
            <p:nvPr/>
          </p:nvPicPr>
          <p:blipFill>
            <a:blip r:embed="rId4" cstate="print"/>
            <a:srcRect/>
            <a:stretch>
              <a:fillRect/>
            </a:stretch>
          </p:blipFill>
          <p:spPr bwMode="auto">
            <a:xfrm rot="2559244">
              <a:off x="3930162" y="4347662"/>
              <a:ext cx="1143000" cy="1127125"/>
            </a:xfrm>
            <a:prstGeom prst="rect">
              <a:avLst/>
            </a:prstGeom>
            <a:noFill/>
            <a:ln w="9525">
              <a:noFill/>
              <a:miter lim="800000"/>
              <a:headEnd/>
              <a:tailEnd/>
            </a:ln>
          </p:spPr>
        </p:pic>
        <p:sp>
          <p:nvSpPr>
            <p:cNvPr id="9" name="Oval 8">
              <a:extLst>
                <a:ext uri="{FF2B5EF4-FFF2-40B4-BE49-F238E27FC236}">
                  <a16:creationId xmlns:a16="http://schemas.microsoft.com/office/drawing/2014/main" id="{EFDE7D8C-82D9-4385-AA8C-92AC497E547A}"/>
                </a:ext>
              </a:extLst>
            </p:cNvPr>
            <p:cNvSpPr/>
            <p:nvPr/>
          </p:nvSpPr>
          <p:spPr>
            <a:xfrm>
              <a:off x="1578981" y="4518875"/>
              <a:ext cx="808889" cy="784698"/>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0" name="Oval 9">
              <a:extLst>
                <a:ext uri="{FF2B5EF4-FFF2-40B4-BE49-F238E27FC236}">
                  <a16:creationId xmlns:a16="http://schemas.microsoft.com/office/drawing/2014/main" id="{2C5AB07A-88DC-4DD2-95EB-E447EA837A1F}"/>
                </a:ext>
              </a:extLst>
            </p:cNvPr>
            <p:cNvSpPr/>
            <p:nvPr/>
          </p:nvSpPr>
          <p:spPr>
            <a:xfrm>
              <a:off x="6733809" y="4518875"/>
              <a:ext cx="808889" cy="784698"/>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1" name="TextBox 10">
              <a:extLst>
                <a:ext uri="{FF2B5EF4-FFF2-40B4-BE49-F238E27FC236}">
                  <a16:creationId xmlns:a16="http://schemas.microsoft.com/office/drawing/2014/main" id="{7CB4545F-55EE-4166-AC52-D547AE193960}"/>
                </a:ext>
              </a:extLst>
            </p:cNvPr>
            <p:cNvSpPr txBox="1"/>
            <p:nvPr/>
          </p:nvSpPr>
          <p:spPr>
            <a:xfrm>
              <a:off x="424499" y="5656386"/>
              <a:ext cx="1058195" cy="379586"/>
            </a:xfrm>
            <a:prstGeom prst="rect">
              <a:avLst/>
            </a:prstGeom>
            <a:noFill/>
          </p:spPr>
          <p:txBody>
            <a:bodyPr wrap="none" rtlCol="0">
              <a:spAutoFit/>
            </a:bodyPr>
            <a:lstStyle/>
            <a:p>
              <a:r>
                <a:rPr lang="en-US" sz="1000" dirty="0"/>
                <a:t>On State</a:t>
              </a:r>
            </a:p>
          </p:txBody>
        </p:sp>
        <p:sp>
          <p:nvSpPr>
            <p:cNvPr id="12" name="TextBox 11">
              <a:extLst>
                <a:ext uri="{FF2B5EF4-FFF2-40B4-BE49-F238E27FC236}">
                  <a16:creationId xmlns:a16="http://schemas.microsoft.com/office/drawing/2014/main" id="{DA216D86-85C1-47DF-B963-FD0728B39FA8}"/>
                </a:ext>
              </a:extLst>
            </p:cNvPr>
            <p:cNvSpPr txBox="1"/>
            <p:nvPr/>
          </p:nvSpPr>
          <p:spPr>
            <a:xfrm>
              <a:off x="7594349" y="5636546"/>
              <a:ext cx="1058195" cy="379586"/>
            </a:xfrm>
            <a:prstGeom prst="rect">
              <a:avLst/>
            </a:prstGeom>
            <a:noFill/>
          </p:spPr>
          <p:txBody>
            <a:bodyPr wrap="none" rtlCol="0">
              <a:spAutoFit/>
            </a:bodyPr>
            <a:lstStyle/>
            <a:p>
              <a:r>
                <a:rPr lang="en-US" sz="1000" dirty="0"/>
                <a:t>Off State</a:t>
              </a:r>
            </a:p>
          </p:txBody>
        </p:sp>
        <p:cxnSp>
          <p:nvCxnSpPr>
            <p:cNvPr id="13" name="Straight Arrow Connector 12">
              <a:extLst>
                <a:ext uri="{FF2B5EF4-FFF2-40B4-BE49-F238E27FC236}">
                  <a16:creationId xmlns:a16="http://schemas.microsoft.com/office/drawing/2014/main" id="{4602FE4A-CD3A-453C-8D45-FB10CC6ACA30}"/>
                </a:ext>
              </a:extLst>
            </p:cNvPr>
            <p:cNvCxnSpPr/>
            <p:nvPr/>
          </p:nvCxnSpPr>
          <p:spPr>
            <a:xfrm flipH="1" flipV="1">
              <a:off x="2387871" y="5064365"/>
              <a:ext cx="2113789" cy="7450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37A316B-A41C-48F7-BC4A-60A0E2E0DD52}"/>
                </a:ext>
              </a:extLst>
            </p:cNvPr>
            <p:cNvCxnSpPr/>
            <p:nvPr/>
          </p:nvCxnSpPr>
          <p:spPr>
            <a:xfrm flipV="1">
              <a:off x="4501660" y="5064365"/>
              <a:ext cx="2232149" cy="7450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9010179-5935-457C-A6CD-4CF341918E00}"/>
                </a:ext>
              </a:extLst>
            </p:cNvPr>
            <p:cNvSpPr txBox="1"/>
            <p:nvPr/>
          </p:nvSpPr>
          <p:spPr>
            <a:xfrm>
              <a:off x="3444764" y="5798353"/>
              <a:ext cx="2044229" cy="379586"/>
            </a:xfrm>
            <a:prstGeom prst="rect">
              <a:avLst/>
            </a:prstGeom>
            <a:noFill/>
          </p:spPr>
          <p:txBody>
            <a:bodyPr wrap="none" rtlCol="0">
              <a:spAutoFit/>
            </a:bodyPr>
            <a:lstStyle/>
            <a:p>
              <a:r>
                <a:rPr lang="en-US" sz="1000" dirty="0"/>
                <a:t>Projection lens pupil</a:t>
              </a:r>
            </a:p>
          </p:txBody>
        </p:sp>
        <p:sp>
          <p:nvSpPr>
            <p:cNvPr id="16" name="TextBox 15">
              <a:extLst>
                <a:ext uri="{FF2B5EF4-FFF2-40B4-BE49-F238E27FC236}">
                  <a16:creationId xmlns:a16="http://schemas.microsoft.com/office/drawing/2014/main" id="{666BEF59-0E6F-4771-84A2-EE698AD34262}"/>
                </a:ext>
              </a:extLst>
            </p:cNvPr>
            <p:cNvSpPr txBox="1"/>
            <p:nvPr/>
          </p:nvSpPr>
          <p:spPr>
            <a:xfrm>
              <a:off x="2902435" y="3341800"/>
              <a:ext cx="3603829" cy="737123"/>
            </a:xfrm>
            <a:prstGeom prst="rect">
              <a:avLst/>
            </a:prstGeom>
            <a:solidFill>
              <a:srgbClr val="FFFFCC"/>
            </a:solidFill>
          </p:spPr>
          <p:txBody>
            <a:bodyPr wrap="square" rtlCol="0">
              <a:spAutoFit/>
            </a:bodyPr>
            <a:lstStyle/>
            <a:p>
              <a:pPr algn="ctr"/>
              <a:r>
                <a:rPr lang="en-US" sz="1000" dirty="0"/>
                <a:t>Torsional pixel </a:t>
              </a:r>
            </a:p>
            <a:p>
              <a:pPr algn="ctr"/>
              <a:r>
                <a:rPr lang="en-US" sz="1000" dirty="0"/>
                <a:t>(diamond orientation example)</a:t>
              </a:r>
            </a:p>
          </p:txBody>
        </p:sp>
      </p:grpSp>
      <p:grpSp>
        <p:nvGrpSpPr>
          <p:cNvPr id="69" name="Group 68">
            <a:extLst>
              <a:ext uri="{FF2B5EF4-FFF2-40B4-BE49-F238E27FC236}">
                <a16:creationId xmlns:a16="http://schemas.microsoft.com/office/drawing/2014/main" id="{86D4DACA-B431-4133-B0C6-ACE49C348D38}"/>
              </a:ext>
            </a:extLst>
          </p:cNvPr>
          <p:cNvGrpSpPr/>
          <p:nvPr/>
        </p:nvGrpSpPr>
        <p:grpSpPr>
          <a:xfrm>
            <a:off x="4678813" y="2650328"/>
            <a:ext cx="4037906" cy="1637654"/>
            <a:chOff x="4678813" y="2650328"/>
            <a:chExt cx="4037906" cy="1637654"/>
          </a:xfrm>
        </p:grpSpPr>
        <p:grpSp>
          <p:nvGrpSpPr>
            <p:cNvPr id="49" name="Group 48">
              <a:extLst>
                <a:ext uri="{FF2B5EF4-FFF2-40B4-BE49-F238E27FC236}">
                  <a16:creationId xmlns:a16="http://schemas.microsoft.com/office/drawing/2014/main" id="{08229384-7097-49B1-A2F6-906897A418FF}"/>
                </a:ext>
              </a:extLst>
            </p:cNvPr>
            <p:cNvGrpSpPr>
              <a:grpSpLocks noChangeAspect="1"/>
            </p:cNvGrpSpPr>
            <p:nvPr/>
          </p:nvGrpSpPr>
          <p:grpSpPr>
            <a:xfrm>
              <a:off x="4678813" y="2859211"/>
              <a:ext cx="4037906" cy="1225453"/>
              <a:chOff x="604468" y="2289962"/>
              <a:chExt cx="9049396" cy="2746375"/>
            </a:xfrm>
          </p:grpSpPr>
          <p:pic>
            <p:nvPicPr>
              <p:cNvPr id="50" name="Picture 11">
                <a:extLst>
                  <a:ext uri="{FF2B5EF4-FFF2-40B4-BE49-F238E27FC236}">
                    <a16:creationId xmlns:a16="http://schemas.microsoft.com/office/drawing/2014/main" id="{EACC5E56-C93B-4803-9115-B0C86D0CDBD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4468" y="2289962"/>
                <a:ext cx="2587625" cy="2746375"/>
              </a:xfrm>
              <a:prstGeom prst="rect">
                <a:avLst/>
              </a:prstGeom>
              <a:noFill/>
              <a:ln w="9525">
                <a:noFill/>
                <a:miter lim="800000"/>
                <a:headEnd/>
                <a:tailEnd/>
              </a:ln>
            </p:spPr>
          </p:pic>
          <p:pic>
            <p:nvPicPr>
              <p:cNvPr id="51" name="Picture 12">
                <a:extLst>
                  <a:ext uri="{FF2B5EF4-FFF2-40B4-BE49-F238E27FC236}">
                    <a16:creationId xmlns:a16="http://schemas.microsoft.com/office/drawing/2014/main" id="{411D098B-30D3-48BB-8213-91744C81BD7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05889" y="2313702"/>
                <a:ext cx="2847975" cy="2663826"/>
              </a:xfrm>
              <a:prstGeom prst="rect">
                <a:avLst/>
              </a:prstGeom>
              <a:noFill/>
              <a:ln w="9525">
                <a:noFill/>
                <a:miter lim="800000"/>
                <a:headEnd/>
                <a:tailEnd/>
              </a:ln>
            </p:spPr>
          </p:pic>
        </p:grpSp>
        <p:pic>
          <p:nvPicPr>
            <p:cNvPr id="60" name="Picture 6">
              <a:extLst>
                <a:ext uri="{FF2B5EF4-FFF2-40B4-BE49-F238E27FC236}">
                  <a16:creationId xmlns:a16="http://schemas.microsoft.com/office/drawing/2014/main" id="{39E7B401-DAF6-46BF-AA68-22522A0B2AD2}"/>
                </a:ext>
              </a:extLst>
            </p:cNvPr>
            <p:cNvPicPr>
              <a:picLocks noChangeAspect="1" noChangeArrowheads="1"/>
            </p:cNvPicPr>
            <p:nvPr/>
          </p:nvPicPr>
          <p:blipFill>
            <a:blip r:embed="rId4" cstate="print"/>
            <a:srcRect/>
            <a:stretch>
              <a:fillRect/>
            </a:stretch>
          </p:blipFill>
          <p:spPr bwMode="auto">
            <a:xfrm>
              <a:off x="6338200" y="3217458"/>
              <a:ext cx="620420" cy="611803"/>
            </a:xfrm>
            <a:prstGeom prst="rect">
              <a:avLst/>
            </a:prstGeom>
            <a:noFill/>
            <a:ln w="9525">
              <a:noFill/>
              <a:miter lim="800000"/>
              <a:headEnd/>
              <a:tailEnd/>
            </a:ln>
          </p:spPr>
        </p:pic>
        <p:sp>
          <p:nvSpPr>
            <p:cNvPr id="61" name="Oval 60">
              <a:extLst>
                <a:ext uri="{FF2B5EF4-FFF2-40B4-BE49-F238E27FC236}">
                  <a16:creationId xmlns:a16="http://schemas.microsoft.com/office/drawing/2014/main" id="{5AB0F5CC-689E-46AA-96AE-2F59E4E9309C}"/>
                </a:ext>
              </a:extLst>
            </p:cNvPr>
            <p:cNvSpPr/>
            <p:nvPr/>
          </p:nvSpPr>
          <p:spPr>
            <a:xfrm>
              <a:off x="5054731" y="3277068"/>
              <a:ext cx="439064" cy="425934"/>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62" name="Oval 61">
              <a:extLst>
                <a:ext uri="{FF2B5EF4-FFF2-40B4-BE49-F238E27FC236}">
                  <a16:creationId xmlns:a16="http://schemas.microsoft.com/office/drawing/2014/main" id="{4D384639-B4FE-449B-AB40-D5A7651EE6DA}"/>
                </a:ext>
              </a:extLst>
            </p:cNvPr>
            <p:cNvSpPr/>
            <p:nvPr/>
          </p:nvSpPr>
          <p:spPr>
            <a:xfrm>
              <a:off x="7852769" y="3277068"/>
              <a:ext cx="439064" cy="425934"/>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63" name="Straight Arrow Connector 62">
              <a:extLst>
                <a:ext uri="{FF2B5EF4-FFF2-40B4-BE49-F238E27FC236}">
                  <a16:creationId xmlns:a16="http://schemas.microsoft.com/office/drawing/2014/main" id="{C759C25C-5A82-4C2A-AACE-930ACCD4F40D}"/>
                </a:ext>
              </a:extLst>
            </p:cNvPr>
            <p:cNvCxnSpPr/>
            <p:nvPr/>
          </p:nvCxnSpPr>
          <p:spPr>
            <a:xfrm flipH="1" flipV="1">
              <a:off x="5493796" y="3573160"/>
              <a:ext cx="1147363" cy="40440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BEF60BC1-BBBC-4F88-A035-E5C581DB5CE3}"/>
                </a:ext>
              </a:extLst>
            </p:cNvPr>
            <p:cNvCxnSpPr/>
            <p:nvPr/>
          </p:nvCxnSpPr>
          <p:spPr>
            <a:xfrm flipV="1">
              <a:off x="6641160" y="3573160"/>
              <a:ext cx="1211609" cy="40440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D90690CB-5E63-4555-9F1C-AA1F85AC8B10}"/>
                </a:ext>
              </a:extLst>
            </p:cNvPr>
            <p:cNvSpPr txBox="1"/>
            <p:nvPr/>
          </p:nvSpPr>
          <p:spPr>
            <a:xfrm>
              <a:off x="6067477" y="3971568"/>
              <a:ext cx="1109606" cy="206039"/>
            </a:xfrm>
            <a:prstGeom prst="rect">
              <a:avLst/>
            </a:prstGeom>
            <a:noFill/>
          </p:spPr>
          <p:txBody>
            <a:bodyPr wrap="none" rtlCol="0">
              <a:spAutoFit/>
            </a:bodyPr>
            <a:lstStyle/>
            <a:p>
              <a:r>
                <a:rPr lang="en-US" sz="1000" dirty="0"/>
                <a:t>Projection lens pupil</a:t>
              </a:r>
            </a:p>
          </p:txBody>
        </p:sp>
        <p:sp>
          <p:nvSpPr>
            <p:cNvPr id="66" name="TextBox 65">
              <a:extLst>
                <a:ext uri="{FF2B5EF4-FFF2-40B4-BE49-F238E27FC236}">
                  <a16:creationId xmlns:a16="http://schemas.microsoft.com/office/drawing/2014/main" id="{DBEAC895-392A-4759-8C41-6A34F082F9E8}"/>
                </a:ext>
              </a:extLst>
            </p:cNvPr>
            <p:cNvSpPr txBox="1"/>
            <p:nvPr/>
          </p:nvSpPr>
          <p:spPr>
            <a:xfrm>
              <a:off x="6133666" y="2650328"/>
              <a:ext cx="1177842" cy="400110"/>
            </a:xfrm>
            <a:prstGeom prst="rect">
              <a:avLst/>
            </a:prstGeom>
            <a:solidFill>
              <a:srgbClr val="FFFFCC"/>
            </a:solidFill>
          </p:spPr>
          <p:txBody>
            <a:bodyPr wrap="square" rtlCol="0">
              <a:spAutoFit/>
            </a:bodyPr>
            <a:lstStyle/>
            <a:p>
              <a:pPr algn="ctr"/>
              <a:r>
                <a:rPr lang="en-US" sz="1000" dirty="0"/>
                <a:t>Cantilever pixel (TRP)</a:t>
              </a:r>
            </a:p>
          </p:txBody>
        </p:sp>
        <p:sp>
          <p:nvSpPr>
            <p:cNvPr id="67" name="TextBox 66">
              <a:extLst>
                <a:ext uri="{FF2B5EF4-FFF2-40B4-BE49-F238E27FC236}">
                  <a16:creationId xmlns:a16="http://schemas.microsoft.com/office/drawing/2014/main" id="{46DD0DF5-219C-4EDC-9CCF-E860AA03FC3A}"/>
                </a:ext>
              </a:extLst>
            </p:cNvPr>
            <p:cNvSpPr txBox="1"/>
            <p:nvPr/>
          </p:nvSpPr>
          <p:spPr>
            <a:xfrm>
              <a:off x="4919407" y="4081943"/>
              <a:ext cx="574388" cy="206039"/>
            </a:xfrm>
            <a:prstGeom prst="rect">
              <a:avLst/>
            </a:prstGeom>
            <a:noFill/>
          </p:spPr>
          <p:txBody>
            <a:bodyPr wrap="none" rtlCol="0">
              <a:spAutoFit/>
            </a:bodyPr>
            <a:lstStyle/>
            <a:p>
              <a:r>
                <a:rPr lang="en-US" sz="1000" dirty="0"/>
                <a:t>On State</a:t>
              </a:r>
            </a:p>
          </p:txBody>
        </p:sp>
        <p:sp>
          <p:nvSpPr>
            <p:cNvPr id="68" name="TextBox 67">
              <a:extLst>
                <a:ext uri="{FF2B5EF4-FFF2-40B4-BE49-F238E27FC236}">
                  <a16:creationId xmlns:a16="http://schemas.microsoft.com/office/drawing/2014/main" id="{9688DCED-E331-4259-B059-FB3998AEBEA8}"/>
                </a:ext>
              </a:extLst>
            </p:cNvPr>
            <p:cNvSpPr txBox="1"/>
            <p:nvPr/>
          </p:nvSpPr>
          <p:spPr>
            <a:xfrm>
              <a:off x="7822656" y="4067618"/>
              <a:ext cx="574388" cy="206039"/>
            </a:xfrm>
            <a:prstGeom prst="rect">
              <a:avLst/>
            </a:prstGeom>
            <a:noFill/>
          </p:spPr>
          <p:txBody>
            <a:bodyPr wrap="none" rtlCol="0">
              <a:spAutoFit/>
            </a:bodyPr>
            <a:lstStyle/>
            <a:p>
              <a:r>
                <a:rPr lang="en-US" sz="1000" dirty="0"/>
                <a:t>Off State</a:t>
              </a:r>
            </a:p>
          </p:txBody>
        </p:sp>
      </p:grpSp>
    </p:spTree>
    <p:extLst>
      <p:ext uri="{BB962C8B-B14F-4D97-AF65-F5344CB8AC3E}">
        <p14:creationId xmlns:p14="http://schemas.microsoft.com/office/powerpoint/2010/main" val="3651225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3E770-8771-461D-A061-4518D59ECE59}"/>
              </a:ext>
            </a:extLst>
          </p:cNvPr>
          <p:cNvSpPr>
            <a:spLocks noGrp="1"/>
          </p:cNvSpPr>
          <p:nvPr>
            <p:ph type="title"/>
          </p:nvPr>
        </p:nvSpPr>
        <p:spPr/>
        <p:txBody>
          <a:bodyPr/>
          <a:lstStyle/>
          <a:p>
            <a:r>
              <a:rPr lang="en-US" dirty="0"/>
              <a:t>Increasing Illumination Angle</a:t>
            </a:r>
          </a:p>
        </p:txBody>
      </p:sp>
      <p:sp>
        <p:nvSpPr>
          <p:cNvPr id="3" name="Content Placeholder 2">
            <a:extLst>
              <a:ext uri="{FF2B5EF4-FFF2-40B4-BE49-F238E27FC236}">
                <a16:creationId xmlns:a16="http://schemas.microsoft.com/office/drawing/2014/main" id="{F6CF3254-169A-46FC-A0F6-6EAAF0F245D6}"/>
              </a:ext>
            </a:extLst>
          </p:cNvPr>
          <p:cNvSpPr>
            <a:spLocks noGrp="1"/>
          </p:cNvSpPr>
          <p:nvPr>
            <p:ph idx="1"/>
          </p:nvPr>
        </p:nvSpPr>
        <p:spPr>
          <a:xfrm>
            <a:off x="264087" y="936753"/>
            <a:ext cx="4935642" cy="3709449"/>
          </a:xfrm>
        </p:spPr>
        <p:txBody>
          <a:bodyPr/>
          <a:lstStyle/>
          <a:p>
            <a:r>
              <a:rPr lang="en-US" sz="1100" dirty="0"/>
              <a:t>Illumination offset pushed flat state out of projection pupil</a:t>
            </a:r>
          </a:p>
          <a:p>
            <a:r>
              <a:rPr lang="en-US" sz="1100" dirty="0"/>
              <a:t>Pushes off state diffraction farther from projection pupil</a:t>
            </a:r>
          </a:p>
          <a:p>
            <a:r>
              <a:rPr lang="en-US" sz="1100" dirty="0"/>
              <a:t>Pushes on state light out of pupil by same amount (throughput loss)</a:t>
            </a:r>
          </a:p>
          <a:p>
            <a:r>
              <a:rPr lang="en-US" sz="1100" dirty="0"/>
              <a:t>Must consider DMD aperture angle acceptance</a:t>
            </a:r>
          </a:p>
          <a:p>
            <a:r>
              <a:rPr lang="en-US" sz="1100" dirty="0"/>
              <a:t>Offset is needed when projection stop baffles are not possible (lens is rotated to focus)</a:t>
            </a:r>
          </a:p>
          <a:p>
            <a:r>
              <a:rPr lang="en-US" sz="1100" dirty="0"/>
              <a:t>Adding offset lowers lumens but depends on light distribution in the pupil (may not be much compared to contrast gain)</a:t>
            </a:r>
          </a:p>
          <a:p>
            <a:endParaRPr lang="en-US" sz="1100" dirty="0"/>
          </a:p>
        </p:txBody>
      </p:sp>
      <p:sp>
        <p:nvSpPr>
          <p:cNvPr id="4" name="Slide Number Placeholder 3">
            <a:extLst>
              <a:ext uri="{FF2B5EF4-FFF2-40B4-BE49-F238E27FC236}">
                <a16:creationId xmlns:a16="http://schemas.microsoft.com/office/drawing/2014/main" id="{570308C3-2E07-4658-B6DF-4FA91C4C5BE8}"/>
              </a:ext>
            </a:extLst>
          </p:cNvPr>
          <p:cNvSpPr>
            <a:spLocks noGrp="1"/>
          </p:cNvSpPr>
          <p:nvPr>
            <p:ph type="sldNum" sz="quarter" idx="10"/>
          </p:nvPr>
        </p:nvSpPr>
        <p:spPr/>
        <p:txBody>
          <a:bodyPr/>
          <a:lstStyle/>
          <a:p>
            <a:pPr>
              <a:defRPr/>
            </a:pPr>
            <a:fld id="{2B97888F-6AF7-4263-B69D-592D8C33BAC7}" type="slidenum">
              <a:rPr lang="en-US" smtClean="0"/>
              <a:pPr>
                <a:defRPr/>
              </a:pPr>
              <a:t>87</a:t>
            </a:fld>
            <a:endParaRPr lang="en-US" dirty="0"/>
          </a:p>
        </p:txBody>
      </p:sp>
      <p:grpSp>
        <p:nvGrpSpPr>
          <p:cNvPr id="5" name="Group 4">
            <a:extLst>
              <a:ext uri="{FF2B5EF4-FFF2-40B4-BE49-F238E27FC236}">
                <a16:creationId xmlns:a16="http://schemas.microsoft.com/office/drawing/2014/main" id="{15E3313B-C201-4D92-9F28-EFBED207AFDF}"/>
              </a:ext>
            </a:extLst>
          </p:cNvPr>
          <p:cNvGrpSpPr>
            <a:grpSpLocks noChangeAspect="1"/>
          </p:cNvGrpSpPr>
          <p:nvPr/>
        </p:nvGrpSpPr>
        <p:grpSpPr>
          <a:xfrm>
            <a:off x="5240621" y="1224557"/>
            <a:ext cx="3166886" cy="2994242"/>
            <a:chOff x="104988" y="1030163"/>
            <a:chExt cx="5280434" cy="4992568"/>
          </a:xfrm>
        </p:grpSpPr>
        <p:sp>
          <p:nvSpPr>
            <p:cNvPr id="6" name="Oval 3">
              <a:extLst>
                <a:ext uri="{FF2B5EF4-FFF2-40B4-BE49-F238E27FC236}">
                  <a16:creationId xmlns:a16="http://schemas.microsoft.com/office/drawing/2014/main" id="{3D1FFC92-3667-4F5C-8D4B-79E9AF64CC2E}"/>
                </a:ext>
              </a:extLst>
            </p:cNvPr>
            <p:cNvSpPr>
              <a:spLocks noChangeArrowheads="1"/>
            </p:cNvSpPr>
            <p:nvPr/>
          </p:nvSpPr>
          <p:spPr bwMode="auto">
            <a:xfrm>
              <a:off x="988219" y="3818783"/>
              <a:ext cx="1145381" cy="1179514"/>
            </a:xfrm>
            <a:prstGeom prst="ellipse">
              <a:avLst/>
            </a:prstGeom>
            <a:solidFill>
              <a:schemeClr val="accent3">
                <a:lumMod val="20000"/>
                <a:lumOff val="80000"/>
              </a:schemeClr>
            </a:solidFill>
            <a:ln w="9525">
              <a:solidFill>
                <a:schemeClr val="tx1"/>
              </a:solidFill>
              <a:round/>
              <a:headEnd/>
              <a:tailEnd/>
            </a:ln>
          </p:spPr>
          <p:txBody>
            <a:bodyPr wrap="none" anchor="ctr"/>
            <a:lstStyle/>
            <a:p>
              <a:pPr algn="l"/>
              <a:endParaRPr lang="en-US" sz="600" b="0" dirty="0">
                <a:solidFill>
                  <a:srgbClr val="000000"/>
                </a:solidFill>
              </a:endParaRPr>
            </a:p>
          </p:txBody>
        </p:sp>
        <p:sp>
          <p:nvSpPr>
            <p:cNvPr id="7" name="Oval 4">
              <a:extLst>
                <a:ext uri="{FF2B5EF4-FFF2-40B4-BE49-F238E27FC236}">
                  <a16:creationId xmlns:a16="http://schemas.microsoft.com/office/drawing/2014/main" id="{3F7C692A-891E-42E0-9169-504A9B14198B}"/>
                </a:ext>
              </a:extLst>
            </p:cNvPr>
            <p:cNvSpPr>
              <a:spLocks noChangeArrowheads="1"/>
            </p:cNvSpPr>
            <p:nvPr/>
          </p:nvSpPr>
          <p:spPr bwMode="auto">
            <a:xfrm>
              <a:off x="992266" y="2675784"/>
              <a:ext cx="1141334" cy="1143000"/>
            </a:xfrm>
            <a:prstGeom prst="ellipse">
              <a:avLst/>
            </a:prstGeom>
            <a:solidFill>
              <a:schemeClr val="tx2">
                <a:lumMod val="20000"/>
                <a:lumOff val="80000"/>
              </a:schemeClr>
            </a:solidFill>
            <a:ln w="9525">
              <a:solidFill>
                <a:schemeClr val="tx1"/>
              </a:solidFill>
              <a:round/>
              <a:headEnd/>
              <a:tailEnd/>
            </a:ln>
          </p:spPr>
          <p:txBody>
            <a:bodyPr wrap="none" anchor="ctr"/>
            <a:lstStyle/>
            <a:p>
              <a:pPr algn="l"/>
              <a:endParaRPr lang="en-US" sz="600" b="0" dirty="0">
                <a:solidFill>
                  <a:srgbClr val="000000"/>
                </a:solidFill>
              </a:endParaRPr>
            </a:p>
          </p:txBody>
        </p:sp>
        <p:sp>
          <p:nvSpPr>
            <p:cNvPr id="8" name="Oval 5">
              <a:extLst>
                <a:ext uri="{FF2B5EF4-FFF2-40B4-BE49-F238E27FC236}">
                  <a16:creationId xmlns:a16="http://schemas.microsoft.com/office/drawing/2014/main" id="{D2F51CA2-D751-4917-AC93-33D07308DBE2}"/>
                </a:ext>
              </a:extLst>
            </p:cNvPr>
            <p:cNvSpPr>
              <a:spLocks noChangeArrowheads="1"/>
            </p:cNvSpPr>
            <p:nvPr/>
          </p:nvSpPr>
          <p:spPr bwMode="auto">
            <a:xfrm>
              <a:off x="992266" y="1532784"/>
              <a:ext cx="1141334" cy="1143000"/>
            </a:xfrm>
            <a:prstGeom prst="ellipse">
              <a:avLst/>
            </a:prstGeom>
            <a:solidFill>
              <a:schemeClr val="accent1"/>
            </a:solidFill>
            <a:ln w="9525">
              <a:solidFill>
                <a:schemeClr val="tx1"/>
              </a:solidFill>
              <a:round/>
              <a:headEnd/>
              <a:tailEnd/>
            </a:ln>
          </p:spPr>
          <p:txBody>
            <a:bodyPr wrap="none" anchor="ctr"/>
            <a:lstStyle/>
            <a:p>
              <a:pPr algn="l"/>
              <a:endParaRPr lang="en-US" sz="600" b="0" dirty="0">
                <a:solidFill>
                  <a:srgbClr val="000000"/>
                </a:solidFill>
              </a:endParaRPr>
            </a:p>
          </p:txBody>
        </p:sp>
        <p:sp>
          <p:nvSpPr>
            <p:cNvPr id="9" name="Rectangle 6">
              <a:extLst>
                <a:ext uri="{FF2B5EF4-FFF2-40B4-BE49-F238E27FC236}">
                  <a16:creationId xmlns:a16="http://schemas.microsoft.com/office/drawing/2014/main" id="{AE45A116-BD97-473E-BA0F-2DA6215480B0}"/>
                </a:ext>
              </a:extLst>
            </p:cNvPr>
            <p:cNvSpPr>
              <a:spLocks noChangeArrowheads="1"/>
            </p:cNvSpPr>
            <p:nvPr/>
          </p:nvSpPr>
          <p:spPr bwMode="auto">
            <a:xfrm rot="2649448">
              <a:off x="1382421" y="5152986"/>
              <a:ext cx="304800" cy="304800"/>
            </a:xfrm>
            <a:prstGeom prst="rect">
              <a:avLst/>
            </a:prstGeom>
            <a:solidFill>
              <a:srgbClr val="FFFF00"/>
            </a:solidFill>
            <a:ln w="9525">
              <a:solidFill>
                <a:schemeClr val="tx1"/>
              </a:solidFill>
              <a:miter lim="800000"/>
              <a:headEnd/>
              <a:tailEnd/>
            </a:ln>
          </p:spPr>
          <p:txBody>
            <a:bodyPr wrap="none" anchor="ctr"/>
            <a:lstStyle/>
            <a:p>
              <a:pPr algn="l"/>
              <a:endParaRPr lang="en-US" sz="600" b="0" dirty="0">
                <a:solidFill>
                  <a:srgbClr val="000000"/>
                </a:solidFill>
              </a:endParaRPr>
            </a:p>
          </p:txBody>
        </p:sp>
        <p:sp>
          <p:nvSpPr>
            <p:cNvPr id="10" name="AutoShape 7">
              <a:extLst>
                <a:ext uri="{FF2B5EF4-FFF2-40B4-BE49-F238E27FC236}">
                  <a16:creationId xmlns:a16="http://schemas.microsoft.com/office/drawing/2014/main" id="{75CB9042-35FB-4657-8CAB-085E36A25C9D}"/>
                </a:ext>
              </a:extLst>
            </p:cNvPr>
            <p:cNvSpPr>
              <a:spLocks noChangeArrowheads="1"/>
            </p:cNvSpPr>
            <p:nvPr/>
          </p:nvSpPr>
          <p:spPr bwMode="auto">
            <a:xfrm>
              <a:off x="1420521" y="5610186"/>
              <a:ext cx="228600" cy="412545"/>
            </a:xfrm>
            <a:prstGeom prst="upArrow">
              <a:avLst>
                <a:gd name="adj1" fmla="val 50000"/>
                <a:gd name="adj2" fmla="val 75000"/>
              </a:avLst>
            </a:prstGeom>
            <a:solidFill>
              <a:schemeClr val="accent1"/>
            </a:solidFill>
            <a:ln w="9525">
              <a:solidFill>
                <a:schemeClr val="tx1"/>
              </a:solidFill>
              <a:miter lim="800000"/>
              <a:headEnd/>
              <a:tailEnd/>
            </a:ln>
          </p:spPr>
          <p:txBody>
            <a:bodyPr wrap="none" anchor="ctr"/>
            <a:lstStyle/>
            <a:p>
              <a:pPr algn="l"/>
              <a:endParaRPr lang="en-US" sz="600" b="0" dirty="0">
                <a:solidFill>
                  <a:srgbClr val="000000"/>
                </a:solidFill>
              </a:endParaRPr>
            </a:p>
          </p:txBody>
        </p:sp>
        <p:sp>
          <p:nvSpPr>
            <p:cNvPr id="11" name="Text Box 8">
              <a:extLst>
                <a:ext uri="{FF2B5EF4-FFF2-40B4-BE49-F238E27FC236}">
                  <a16:creationId xmlns:a16="http://schemas.microsoft.com/office/drawing/2014/main" id="{2C3E6A3E-DA0E-457C-822E-10528ECF9E30}"/>
                </a:ext>
              </a:extLst>
            </p:cNvPr>
            <p:cNvSpPr txBox="1">
              <a:spLocks noChangeArrowheads="1"/>
            </p:cNvSpPr>
            <p:nvPr/>
          </p:nvSpPr>
          <p:spPr bwMode="auto">
            <a:xfrm>
              <a:off x="1649121" y="5681912"/>
              <a:ext cx="1794852" cy="307910"/>
            </a:xfrm>
            <a:prstGeom prst="rect">
              <a:avLst/>
            </a:prstGeom>
            <a:noFill/>
            <a:ln w="9525">
              <a:noFill/>
              <a:miter lim="800000"/>
              <a:headEnd/>
              <a:tailEnd/>
            </a:ln>
          </p:spPr>
          <p:txBody>
            <a:bodyPr wrap="square">
              <a:spAutoFit/>
            </a:bodyPr>
            <a:lstStyle/>
            <a:p>
              <a:pPr algn="l"/>
              <a:r>
                <a:rPr lang="en-US" sz="600" b="0" dirty="0">
                  <a:solidFill>
                    <a:srgbClr val="000000"/>
                  </a:solidFill>
                </a:rPr>
                <a:t>Illumination direction</a:t>
              </a:r>
            </a:p>
          </p:txBody>
        </p:sp>
        <p:sp>
          <p:nvSpPr>
            <p:cNvPr id="12" name="Text Box 9">
              <a:extLst>
                <a:ext uri="{FF2B5EF4-FFF2-40B4-BE49-F238E27FC236}">
                  <a16:creationId xmlns:a16="http://schemas.microsoft.com/office/drawing/2014/main" id="{748C6D02-99B7-4571-93FB-72FEFF5EE02F}"/>
                </a:ext>
              </a:extLst>
            </p:cNvPr>
            <p:cNvSpPr txBox="1">
              <a:spLocks noChangeArrowheads="1"/>
            </p:cNvSpPr>
            <p:nvPr/>
          </p:nvSpPr>
          <p:spPr bwMode="auto">
            <a:xfrm>
              <a:off x="1649121" y="5368746"/>
              <a:ext cx="588559" cy="307910"/>
            </a:xfrm>
            <a:prstGeom prst="rect">
              <a:avLst/>
            </a:prstGeom>
            <a:noFill/>
            <a:ln w="9525">
              <a:noFill/>
              <a:miter lim="800000"/>
              <a:headEnd/>
              <a:tailEnd/>
            </a:ln>
          </p:spPr>
          <p:txBody>
            <a:bodyPr wrap="none">
              <a:spAutoFit/>
            </a:bodyPr>
            <a:lstStyle/>
            <a:p>
              <a:pPr algn="l"/>
              <a:r>
                <a:rPr lang="en-US" sz="600" b="0" dirty="0">
                  <a:solidFill>
                    <a:srgbClr val="000000"/>
                  </a:solidFill>
                </a:rPr>
                <a:t>Pixel</a:t>
              </a:r>
            </a:p>
          </p:txBody>
        </p:sp>
        <p:sp>
          <p:nvSpPr>
            <p:cNvPr id="13" name="Line 10">
              <a:extLst>
                <a:ext uri="{FF2B5EF4-FFF2-40B4-BE49-F238E27FC236}">
                  <a16:creationId xmlns:a16="http://schemas.microsoft.com/office/drawing/2014/main" id="{5C67930C-17FF-4991-B976-156DA054B0BA}"/>
                </a:ext>
              </a:extLst>
            </p:cNvPr>
            <p:cNvSpPr>
              <a:spLocks noChangeShapeType="1"/>
            </p:cNvSpPr>
            <p:nvPr/>
          </p:nvSpPr>
          <p:spPr bwMode="auto">
            <a:xfrm>
              <a:off x="1230021" y="5305386"/>
              <a:ext cx="685800" cy="0"/>
            </a:xfrm>
            <a:prstGeom prst="line">
              <a:avLst/>
            </a:prstGeom>
            <a:noFill/>
            <a:ln w="9525">
              <a:solidFill>
                <a:schemeClr val="tx1"/>
              </a:solidFill>
              <a:round/>
              <a:headEnd/>
              <a:tailEnd/>
            </a:ln>
          </p:spPr>
          <p:txBody>
            <a:bodyPr/>
            <a:lstStyle/>
            <a:p>
              <a:pPr algn="l"/>
              <a:endParaRPr lang="en-US" sz="600" b="0" dirty="0">
                <a:solidFill>
                  <a:srgbClr val="000000"/>
                </a:solidFill>
              </a:endParaRPr>
            </a:p>
          </p:txBody>
        </p:sp>
        <p:sp>
          <p:nvSpPr>
            <p:cNvPr id="14" name="AutoShape 11">
              <a:extLst>
                <a:ext uri="{FF2B5EF4-FFF2-40B4-BE49-F238E27FC236}">
                  <a16:creationId xmlns:a16="http://schemas.microsoft.com/office/drawing/2014/main" id="{F62915CB-7E39-4868-82B6-8EAB3C77C22F}"/>
                </a:ext>
              </a:extLst>
            </p:cNvPr>
            <p:cNvSpPr>
              <a:spLocks noChangeArrowheads="1"/>
            </p:cNvSpPr>
            <p:nvPr/>
          </p:nvSpPr>
          <p:spPr bwMode="auto">
            <a:xfrm>
              <a:off x="772821" y="5229186"/>
              <a:ext cx="300038" cy="276225"/>
            </a:xfrm>
            <a:prstGeom prst="curvedUpArrow">
              <a:avLst>
                <a:gd name="adj1" fmla="val 21724"/>
                <a:gd name="adj2" fmla="val 43448"/>
                <a:gd name="adj3" fmla="val 33333"/>
              </a:avLst>
            </a:prstGeom>
            <a:solidFill>
              <a:schemeClr val="accent1"/>
            </a:solidFill>
            <a:ln w="9525">
              <a:solidFill>
                <a:schemeClr val="tx1"/>
              </a:solidFill>
              <a:miter lim="800000"/>
              <a:headEnd/>
              <a:tailEnd/>
            </a:ln>
          </p:spPr>
          <p:txBody>
            <a:bodyPr wrap="none" anchor="ctr"/>
            <a:lstStyle/>
            <a:p>
              <a:pPr algn="l"/>
              <a:endParaRPr lang="en-US" sz="600" b="0" dirty="0">
                <a:solidFill>
                  <a:srgbClr val="000000"/>
                </a:solidFill>
              </a:endParaRPr>
            </a:p>
          </p:txBody>
        </p:sp>
        <p:sp>
          <p:nvSpPr>
            <p:cNvPr id="15" name="Text Box 12">
              <a:extLst>
                <a:ext uri="{FF2B5EF4-FFF2-40B4-BE49-F238E27FC236}">
                  <a16:creationId xmlns:a16="http://schemas.microsoft.com/office/drawing/2014/main" id="{8D123862-C573-4F39-813D-DF2E6BF79E2C}"/>
                </a:ext>
              </a:extLst>
            </p:cNvPr>
            <p:cNvSpPr txBox="1">
              <a:spLocks noChangeArrowheads="1"/>
            </p:cNvSpPr>
            <p:nvPr/>
          </p:nvSpPr>
          <p:spPr bwMode="auto">
            <a:xfrm>
              <a:off x="2340866" y="4247326"/>
              <a:ext cx="799710" cy="307910"/>
            </a:xfrm>
            <a:prstGeom prst="rect">
              <a:avLst/>
            </a:prstGeom>
            <a:noFill/>
            <a:ln w="9525">
              <a:noFill/>
              <a:miter lim="800000"/>
              <a:headEnd/>
              <a:tailEnd/>
            </a:ln>
          </p:spPr>
          <p:txBody>
            <a:bodyPr wrap="none">
              <a:spAutoFit/>
            </a:bodyPr>
            <a:lstStyle/>
            <a:p>
              <a:pPr algn="l"/>
              <a:r>
                <a:rPr lang="en-US" sz="600" b="0" dirty="0">
                  <a:solidFill>
                    <a:srgbClr val="000000"/>
                  </a:solidFill>
                </a:rPr>
                <a:t>On-state</a:t>
              </a:r>
            </a:p>
          </p:txBody>
        </p:sp>
        <p:sp>
          <p:nvSpPr>
            <p:cNvPr id="16" name="Text Box 13">
              <a:extLst>
                <a:ext uri="{FF2B5EF4-FFF2-40B4-BE49-F238E27FC236}">
                  <a16:creationId xmlns:a16="http://schemas.microsoft.com/office/drawing/2014/main" id="{08B62E31-5751-410F-BFEA-AACA0D19CF91}"/>
                </a:ext>
              </a:extLst>
            </p:cNvPr>
            <p:cNvSpPr txBox="1">
              <a:spLocks noChangeArrowheads="1"/>
            </p:cNvSpPr>
            <p:nvPr/>
          </p:nvSpPr>
          <p:spPr bwMode="auto">
            <a:xfrm>
              <a:off x="2362201" y="3136728"/>
              <a:ext cx="834459" cy="307910"/>
            </a:xfrm>
            <a:prstGeom prst="rect">
              <a:avLst/>
            </a:prstGeom>
            <a:noFill/>
            <a:ln w="9525">
              <a:noFill/>
              <a:miter lim="800000"/>
              <a:headEnd/>
              <a:tailEnd/>
            </a:ln>
          </p:spPr>
          <p:txBody>
            <a:bodyPr wrap="none">
              <a:spAutoFit/>
            </a:bodyPr>
            <a:lstStyle/>
            <a:p>
              <a:pPr algn="l"/>
              <a:r>
                <a:rPr lang="en-US" sz="600" b="0" dirty="0">
                  <a:solidFill>
                    <a:srgbClr val="000000"/>
                  </a:solidFill>
                </a:rPr>
                <a:t>Flat state</a:t>
              </a:r>
            </a:p>
          </p:txBody>
        </p:sp>
        <p:sp>
          <p:nvSpPr>
            <p:cNvPr id="17" name="Text Box 14">
              <a:extLst>
                <a:ext uri="{FF2B5EF4-FFF2-40B4-BE49-F238E27FC236}">
                  <a16:creationId xmlns:a16="http://schemas.microsoft.com/office/drawing/2014/main" id="{D0D4F32F-9BF6-4E97-81C2-AB4F4146E851}"/>
                </a:ext>
              </a:extLst>
            </p:cNvPr>
            <p:cNvSpPr txBox="1">
              <a:spLocks noChangeArrowheads="1"/>
            </p:cNvSpPr>
            <p:nvPr/>
          </p:nvSpPr>
          <p:spPr bwMode="auto">
            <a:xfrm>
              <a:off x="2362201" y="1990948"/>
              <a:ext cx="797039" cy="307910"/>
            </a:xfrm>
            <a:prstGeom prst="rect">
              <a:avLst/>
            </a:prstGeom>
            <a:noFill/>
            <a:ln w="9525">
              <a:noFill/>
              <a:miter lim="800000"/>
              <a:headEnd/>
              <a:tailEnd/>
            </a:ln>
          </p:spPr>
          <p:txBody>
            <a:bodyPr wrap="none">
              <a:spAutoFit/>
            </a:bodyPr>
            <a:lstStyle/>
            <a:p>
              <a:pPr algn="l"/>
              <a:r>
                <a:rPr lang="en-US" sz="600" b="0" dirty="0">
                  <a:solidFill>
                    <a:srgbClr val="000000"/>
                  </a:solidFill>
                </a:rPr>
                <a:t>Off-state</a:t>
              </a:r>
            </a:p>
          </p:txBody>
        </p:sp>
        <p:sp>
          <p:nvSpPr>
            <p:cNvPr id="18" name="Oval 15">
              <a:extLst>
                <a:ext uri="{FF2B5EF4-FFF2-40B4-BE49-F238E27FC236}">
                  <a16:creationId xmlns:a16="http://schemas.microsoft.com/office/drawing/2014/main" id="{0C0FAF64-1D95-40D1-954A-97155C70CD38}"/>
                </a:ext>
              </a:extLst>
            </p:cNvPr>
            <p:cNvSpPr>
              <a:spLocks noChangeArrowheads="1"/>
            </p:cNvSpPr>
            <p:nvPr/>
          </p:nvSpPr>
          <p:spPr bwMode="auto">
            <a:xfrm>
              <a:off x="992266" y="3844183"/>
              <a:ext cx="1154034" cy="1130697"/>
            </a:xfrm>
            <a:prstGeom prst="ellipse">
              <a:avLst/>
            </a:prstGeom>
            <a:noFill/>
            <a:ln w="28575">
              <a:solidFill>
                <a:schemeClr val="tx1"/>
              </a:solidFill>
              <a:prstDash val="dash"/>
              <a:round/>
              <a:headEnd/>
              <a:tailEnd/>
            </a:ln>
          </p:spPr>
          <p:txBody>
            <a:bodyPr wrap="none" anchor="ctr"/>
            <a:lstStyle/>
            <a:p>
              <a:pPr algn="l"/>
              <a:endParaRPr lang="en-US" sz="600" b="0" dirty="0">
                <a:solidFill>
                  <a:srgbClr val="000000"/>
                </a:solidFill>
              </a:endParaRPr>
            </a:p>
          </p:txBody>
        </p:sp>
        <p:sp>
          <p:nvSpPr>
            <p:cNvPr id="19" name="Text Box 17">
              <a:extLst>
                <a:ext uri="{FF2B5EF4-FFF2-40B4-BE49-F238E27FC236}">
                  <a16:creationId xmlns:a16="http://schemas.microsoft.com/office/drawing/2014/main" id="{45911F21-C8EE-4EFA-AFD8-E8B0943DEA6B}"/>
                </a:ext>
              </a:extLst>
            </p:cNvPr>
            <p:cNvSpPr txBox="1">
              <a:spLocks noChangeArrowheads="1"/>
            </p:cNvSpPr>
            <p:nvPr/>
          </p:nvSpPr>
          <p:spPr bwMode="auto">
            <a:xfrm>
              <a:off x="1869275" y="4993091"/>
              <a:ext cx="1671053" cy="307910"/>
            </a:xfrm>
            <a:prstGeom prst="rect">
              <a:avLst/>
            </a:prstGeom>
            <a:noFill/>
            <a:ln w="9525">
              <a:noFill/>
              <a:miter lim="800000"/>
              <a:headEnd/>
              <a:tailEnd/>
            </a:ln>
          </p:spPr>
          <p:txBody>
            <a:bodyPr wrap="none">
              <a:spAutoFit/>
            </a:bodyPr>
            <a:lstStyle/>
            <a:p>
              <a:pPr algn="l"/>
              <a:r>
                <a:rPr lang="en-US" sz="600" b="0" dirty="0">
                  <a:solidFill>
                    <a:srgbClr val="000000"/>
                  </a:solidFill>
                </a:rPr>
                <a:t>Projection lens aperture</a:t>
              </a:r>
            </a:p>
          </p:txBody>
        </p:sp>
        <p:sp>
          <p:nvSpPr>
            <p:cNvPr id="20" name="Oval 3">
              <a:extLst>
                <a:ext uri="{FF2B5EF4-FFF2-40B4-BE49-F238E27FC236}">
                  <a16:creationId xmlns:a16="http://schemas.microsoft.com/office/drawing/2014/main" id="{CAAB6893-D0C6-4717-B4D4-4DF6A3B43112}"/>
                </a:ext>
              </a:extLst>
            </p:cNvPr>
            <p:cNvSpPr>
              <a:spLocks noChangeArrowheads="1"/>
            </p:cNvSpPr>
            <p:nvPr/>
          </p:nvSpPr>
          <p:spPr bwMode="auto">
            <a:xfrm>
              <a:off x="3397270" y="3712591"/>
              <a:ext cx="1145381" cy="1179514"/>
            </a:xfrm>
            <a:prstGeom prst="ellipse">
              <a:avLst/>
            </a:prstGeom>
            <a:solidFill>
              <a:schemeClr val="accent3">
                <a:lumMod val="20000"/>
                <a:lumOff val="80000"/>
              </a:schemeClr>
            </a:solidFill>
            <a:ln w="9525">
              <a:solidFill>
                <a:schemeClr val="tx1"/>
              </a:solidFill>
              <a:round/>
              <a:headEnd/>
              <a:tailEnd/>
            </a:ln>
          </p:spPr>
          <p:txBody>
            <a:bodyPr wrap="none" anchor="ctr"/>
            <a:lstStyle/>
            <a:p>
              <a:pPr algn="l"/>
              <a:endParaRPr lang="en-US" sz="600" b="0" dirty="0">
                <a:solidFill>
                  <a:srgbClr val="000000"/>
                </a:solidFill>
              </a:endParaRPr>
            </a:p>
          </p:txBody>
        </p:sp>
        <p:sp>
          <p:nvSpPr>
            <p:cNvPr id="21" name="Oval 4">
              <a:extLst>
                <a:ext uri="{FF2B5EF4-FFF2-40B4-BE49-F238E27FC236}">
                  <a16:creationId xmlns:a16="http://schemas.microsoft.com/office/drawing/2014/main" id="{4074B955-6DBB-470A-9877-93724601F72C}"/>
                </a:ext>
              </a:extLst>
            </p:cNvPr>
            <p:cNvSpPr>
              <a:spLocks noChangeArrowheads="1"/>
            </p:cNvSpPr>
            <p:nvPr/>
          </p:nvSpPr>
          <p:spPr bwMode="auto">
            <a:xfrm>
              <a:off x="3401317" y="2569592"/>
              <a:ext cx="1141334" cy="1143000"/>
            </a:xfrm>
            <a:prstGeom prst="ellipse">
              <a:avLst/>
            </a:prstGeom>
            <a:solidFill>
              <a:schemeClr val="tx2">
                <a:lumMod val="20000"/>
                <a:lumOff val="80000"/>
              </a:schemeClr>
            </a:solidFill>
            <a:ln w="9525">
              <a:solidFill>
                <a:schemeClr val="tx1"/>
              </a:solidFill>
              <a:round/>
              <a:headEnd/>
              <a:tailEnd/>
            </a:ln>
          </p:spPr>
          <p:txBody>
            <a:bodyPr wrap="none" anchor="ctr"/>
            <a:lstStyle/>
            <a:p>
              <a:pPr algn="l"/>
              <a:endParaRPr lang="en-US" sz="600" b="0" dirty="0">
                <a:solidFill>
                  <a:srgbClr val="000000"/>
                </a:solidFill>
              </a:endParaRPr>
            </a:p>
          </p:txBody>
        </p:sp>
        <p:sp>
          <p:nvSpPr>
            <p:cNvPr id="22" name="Oval 5">
              <a:extLst>
                <a:ext uri="{FF2B5EF4-FFF2-40B4-BE49-F238E27FC236}">
                  <a16:creationId xmlns:a16="http://schemas.microsoft.com/office/drawing/2014/main" id="{87E0340C-65B2-428C-90E1-8DCBB22059D2}"/>
                </a:ext>
              </a:extLst>
            </p:cNvPr>
            <p:cNvSpPr>
              <a:spLocks noChangeArrowheads="1"/>
            </p:cNvSpPr>
            <p:nvPr/>
          </p:nvSpPr>
          <p:spPr bwMode="auto">
            <a:xfrm>
              <a:off x="3401317" y="1426592"/>
              <a:ext cx="1141334" cy="1143000"/>
            </a:xfrm>
            <a:prstGeom prst="ellipse">
              <a:avLst/>
            </a:prstGeom>
            <a:solidFill>
              <a:schemeClr val="accent1"/>
            </a:solidFill>
            <a:ln w="9525">
              <a:solidFill>
                <a:schemeClr val="tx1"/>
              </a:solidFill>
              <a:round/>
              <a:headEnd/>
              <a:tailEnd/>
            </a:ln>
          </p:spPr>
          <p:txBody>
            <a:bodyPr wrap="none" anchor="ctr"/>
            <a:lstStyle/>
            <a:p>
              <a:pPr algn="l"/>
              <a:endParaRPr lang="en-US" sz="600" b="0" dirty="0">
                <a:solidFill>
                  <a:srgbClr val="000000"/>
                </a:solidFill>
              </a:endParaRPr>
            </a:p>
          </p:txBody>
        </p:sp>
        <p:sp>
          <p:nvSpPr>
            <p:cNvPr id="23" name="Oval 15">
              <a:extLst>
                <a:ext uri="{FF2B5EF4-FFF2-40B4-BE49-F238E27FC236}">
                  <a16:creationId xmlns:a16="http://schemas.microsoft.com/office/drawing/2014/main" id="{46F88863-5D04-4F6E-A247-0610482528B2}"/>
                </a:ext>
              </a:extLst>
            </p:cNvPr>
            <p:cNvSpPr>
              <a:spLocks noChangeArrowheads="1"/>
            </p:cNvSpPr>
            <p:nvPr/>
          </p:nvSpPr>
          <p:spPr bwMode="auto">
            <a:xfrm>
              <a:off x="3401317" y="3852287"/>
              <a:ext cx="1154034" cy="1130697"/>
            </a:xfrm>
            <a:prstGeom prst="ellipse">
              <a:avLst/>
            </a:prstGeom>
            <a:noFill/>
            <a:ln w="28575">
              <a:solidFill>
                <a:schemeClr val="tx1"/>
              </a:solidFill>
              <a:prstDash val="dash"/>
              <a:round/>
              <a:headEnd/>
              <a:tailEnd/>
            </a:ln>
          </p:spPr>
          <p:txBody>
            <a:bodyPr wrap="none" anchor="ctr"/>
            <a:lstStyle/>
            <a:p>
              <a:pPr algn="l"/>
              <a:endParaRPr lang="en-US" sz="600" b="0" dirty="0">
                <a:solidFill>
                  <a:srgbClr val="000000"/>
                </a:solidFill>
              </a:endParaRPr>
            </a:p>
          </p:txBody>
        </p:sp>
        <p:cxnSp>
          <p:nvCxnSpPr>
            <p:cNvPr id="24" name="Straight Arrow Connector 23">
              <a:extLst>
                <a:ext uri="{FF2B5EF4-FFF2-40B4-BE49-F238E27FC236}">
                  <a16:creationId xmlns:a16="http://schemas.microsoft.com/office/drawing/2014/main" id="{973BD0C8-8C27-49B2-A62F-5D19259E47A9}"/>
                </a:ext>
              </a:extLst>
            </p:cNvPr>
            <p:cNvCxnSpPr>
              <a:stCxn id="19" idx="0"/>
              <a:endCxn id="23" idx="3"/>
            </p:cNvCxnSpPr>
            <p:nvPr/>
          </p:nvCxnSpPr>
          <p:spPr>
            <a:xfrm flipV="1">
              <a:off x="2704802" y="4817397"/>
              <a:ext cx="865519" cy="1756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C3A21EC-1C12-4296-9118-125D6A44BF64}"/>
                </a:ext>
              </a:extLst>
            </p:cNvPr>
            <p:cNvCxnSpPr>
              <a:stCxn id="19" idx="0"/>
              <a:endCxn id="6" idx="5"/>
            </p:cNvCxnSpPr>
            <p:nvPr/>
          </p:nvCxnSpPr>
          <p:spPr>
            <a:xfrm flipH="1" flipV="1">
              <a:off x="1965862" y="4825562"/>
              <a:ext cx="738941" cy="1675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E4C3794-FC84-4546-9CB0-5C7AB037CE8B}"/>
                </a:ext>
              </a:extLst>
            </p:cNvPr>
            <p:cNvCxnSpPr>
              <a:stCxn id="20" idx="4"/>
            </p:cNvCxnSpPr>
            <p:nvPr/>
          </p:nvCxnSpPr>
          <p:spPr>
            <a:xfrm>
              <a:off x="3969961" y="4892105"/>
              <a:ext cx="71633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12338FF-D3D6-4D0F-8AB5-1409FDCCADF1}"/>
                </a:ext>
              </a:extLst>
            </p:cNvPr>
            <p:cNvCxnSpPr/>
            <p:nvPr/>
          </p:nvCxnSpPr>
          <p:spPr>
            <a:xfrm>
              <a:off x="3969960" y="4998297"/>
              <a:ext cx="716340" cy="0"/>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 Box 12">
              <a:extLst>
                <a:ext uri="{FF2B5EF4-FFF2-40B4-BE49-F238E27FC236}">
                  <a16:creationId xmlns:a16="http://schemas.microsoft.com/office/drawing/2014/main" id="{15B01009-AD09-449B-8B3F-1E1D73018B97}"/>
                </a:ext>
              </a:extLst>
            </p:cNvPr>
            <p:cNvSpPr txBox="1">
              <a:spLocks noChangeArrowheads="1"/>
            </p:cNvSpPr>
            <p:nvPr/>
          </p:nvSpPr>
          <p:spPr bwMode="auto">
            <a:xfrm>
              <a:off x="4754098" y="4788409"/>
              <a:ext cx="631324" cy="307910"/>
            </a:xfrm>
            <a:prstGeom prst="rect">
              <a:avLst/>
            </a:prstGeom>
            <a:noFill/>
            <a:ln w="9525">
              <a:noFill/>
              <a:miter lim="800000"/>
              <a:headEnd/>
              <a:tailEnd/>
            </a:ln>
          </p:spPr>
          <p:txBody>
            <a:bodyPr wrap="none">
              <a:spAutoFit/>
            </a:bodyPr>
            <a:lstStyle/>
            <a:p>
              <a:pPr algn="l"/>
              <a:r>
                <a:rPr lang="en-US" sz="600" b="0" dirty="0">
                  <a:solidFill>
                    <a:srgbClr val="000000"/>
                  </a:solidFill>
                </a:rPr>
                <a:t>1 </a:t>
              </a:r>
              <a:r>
                <a:rPr lang="en-US" sz="600" b="0" dirty="0" err="1">
                  <a:solidFill>
                    <a:srgbClr val="000000"/>
                  </a:solidFill>
                </a:rPr>
                <a:t>deg</a:t>
              </a:r>
              <a:endParaRPr lang="en-US" sz="600" b="0" dirty="0">
                <a:solidFill>
                  <a:srgbClr val="000000"/>
                </a:solidFill>
              </a:endParaRPr>
            </a:p>
          </p:txBody>
        </p:sp>
        <p:sp>
          <p:nvSpPr>
            <p:cNvPr id="29" name="TextBox 28">
              <a:extLst>
                <a:ext uri="{FF2B5EF4-FFF2-40B4-BE49-F238E27FC236}">
                  <a16:creationId xmlns:a16="http://schemas.microsoft.com/office/drawing/2014/main" id="{2508EB13-A5AF-4C63-A935-C5C268CF3A91}"/>
                </a:ext>
              </a:extLst>
            </p:cNvPr>
            <p:cNvSpPr txBox="1"/>
            <p:nvPr/>
          </p:nvSpPr>
          <p:spPr>
            <a:xfrm>
              <a:off x="734074" y="1030163"/>
              <a:ext cx="1446536" cy="384887"/>
            </a:xfrm>
            <a:prstGeom prst="rect">
              <a:avLst/>
            </a:prstGeom>
            <a:noFill/>
          </p:spPr>
          <p:txBody>
            <a:bodyPr wrap="none" rtlCol="0">
              <a:spAutoFit/>
            </a:bodyPr>
            <a:lstStyle/>
            <a:p>
              <a:r>
                <a:rPr lang="en-US" sz="900" dirty="0"/>
                <a:t>AOI = 24 </a:t>
              </a:r>
              <a:r>
                <a:rPr lang="en-US" sz="900" dirty="0" err="1"/>
                <a:t>deg</a:t>
              </a:r>
              <a:endParaRPr lang="en-US" sz="900" dirty="0"/>
            </a:p>
          </p:txBody>
        </p:sp>
        <p:sp>
          <p:nvSpPr>
            <p:cNvPr id="30" name="TextBox 29">
              <a:extLst>
                <a:ext uri="{FF2B5EF4-FFF2-40B4-BE49-F238E27FC236}">
                  <a16:creationId xmlns:a16="http://schemas.microsoft.com/office/drawing/2014/main" id="{C48DD857-8FF7-4589-B556-3D157BBDF5F1}"/>
                </a:ext>
              </a:extLst>
            </p:cNvPr>
            <p:cNvSpPr txBox="1"/>
            <p:nvPr/>
          </p:nvSpPr>
          <p:spPr>
            <a:xfrm>
              <a:off x="3203499" y="1030163"/>
              <a:ext cx="1446536" cy="384887"/>
            </a:xfrm>
            <a:prstGeom prst="rect">
              <a:avLst/>
            </a:prstGeom>
            <a:noFill/>
          </p:spPr>
          <p:txBody>
            <a:bodyPr wrap="none" rtlCol="0">
              <a:spAutoFit/>
            </a:bodyPr>
            <a:lstStyle/>
            <a:p>
              <a:r>
                <a:rPr lang="en-US" sz="900" dirty="0"/>
                <a:t>AOI = 25 </a:t>
              </a:r>
              <a:r>
                <a:rPr lang="en-US" sz="900" dirty="0" err="1"/>
                <a:t>deg</a:t>
              </a:r>
              <a:endParaRPr lang="en-US" sz="900" dirty="0"/>
            </a:p>
          </p:txBody>
        </p:sp>
        <p:sp>
          <p:nvSpPr>
            <p:cNvPr id="31" name="Text Box 12">
              <a:extLst>
                <a:ext uri="{FF2B5EF4-FFF2-40B4-BE49-F238E27FC236}">
                  <a16:creationId xmlns:a16="http://schemas.microsoft.com/office/drawing/2014/main" id="{62A43144-37C4-47CA-9234-F9325EFF1BCC}"/>
                </a:ext>
              </a:extLst>
            </p:cNvPr>
            <p:cNvSpPr txBox="1">
              <a:spLocks noChangeArrowheads="1"/>
            </p:cNvSpPr>
            <p:nvPr/>
          </p:nvSpPr>
          <p:spPr bwMode="auto">
            <a:xfrm>
              <a:off x="4753923" y="3642831"/>
              <a:ext cx="631324" cy="307910"/>
            </a:xfrm>
            <a:prstGeom prst="rect">
              <a:avLst/>
            </a:prstGeom>
            <a:noFill/>
            <a:ln w="9525">
              <a:noFill/>
              <a:miter lim="800000"/>
              <a:headEnd/>
              <a:tailEnd/>
            </a:ln>
          </p:spPr>
          <p:txBody>
            <a:bodyPr wrap="none">
              <a:spAutoFit/>
            </a:bodyPr>
            <a:lstStyle/>
            <a:p>
              <a:pPr algn="l"/>
              <a:r>
                <a:rPr lang="en-US" sz="600" b="0" dirty="0">
                  <a:solidFill>
                    <a:srgbClr val="000000"/>
                  </a:solidFill>
                </a:rPr>
                <a:t>1 </a:t>
              </a:r>
              <a:r>
                <a:rPr lang="en-US" sz="600" b="0" dirty="0" err="1">
                  <a:solidFill>
                    <a:srgbClr val="000000"/>
                  </a:solidFill>
                </a:rPr>
                <a:t>deg</a:t>
              </a:r>
              <a:endParaRPr lang="en-US" sz="600" b="0" dirty="0">
                <a:solidFill>
                  <a:srgbClr val="000000"/>
                </a:solidFill>
              </a:endParaRPr>
            </a:p>
          </p:txBody>
        </p:sp>
        <p:cxnSp>
          <p:nvCxnSpPr>
            <p:cNvPr id="32" name="Straight Connector 31">
              <a:extLst>
                <a:ext uri="{FF2B5EF4-FFF2-40B4-BE49-F238E27FC236}">
                  <a16:creationId xmlns:a16="http://schemas.microsoft.com/office/drawing/2014/main" id="{31B62EB0-2B7E-4209-A6DF-A1B22A244C51}"/>
                </a:ext>
              </a:extLst>
            </p:cNvPr>
            <p:cNvCxnSpPr/>
            <p:nvPr/>
          </p:nvCxnSpPr>
          <p:spPr>
            <a:xfrm>
              <a:off x="3916591" y="3719788"/>
              <a:ext cx="76970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7916DC5-258B-4C41-8E8E-8A660762E901}"/>
                </a:ext>
              </a:extLst>
            </p:cNvPr>
            <p:cNvCxnSpPr/>
            <p:nvPr/>
          </p:nvCxnSpPr>
          <p:spPr>
            <a:xfrm>
              <a:off x="3916590" y="3825980"/>
              <a:ext cx="7697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D462180F-26D1-481F-863A-0C9094E89B5E}"/>
                </a:ext>
              </a:extLst>
            </p:cNvPr>
            <p:cNvCxnSpPr/>
            <p:nvPr/>
          </p:nvCxnSpPr>
          <p:spPr>
            <a:xfrm flipV="1">
              <a:off x="844259" y="3835959"/>
              <a:ext cx="457200" cy="81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Text Box 13">
              <a:extLst>
                <a:ext uri="{FF2B5EF4-FFF2-40B4-BE49-F238E27FC236}">
                  <a16:creationId xmlns:a16="http://schemas.microsoft.com/office/drawing/2014/main" id="{90C49D41-CD26-4D70-A9F3-5EF5204626A7}"/>
                </a:ext>
              </a:extLst>
            </p:cNvPr>
            <p:cNvSpPr txBox="1">
              <a:spLocks noChangeArrowheads="1"/>
            </p:cNvSpPr>
            <p:nvPr/>
          </p:nvSpPr>
          <p:spPr bwMode="auto">
            <a:xfrm>
              <a:off x="104988" y="3621453"/>
              <a:ext cx="667835" cy="461865"/>
            </a:xfrm>
            <a:prstGeom prst="rect">
              <a:avLst/>
            </a:prstGeom>
            <a:noFill/>
            <a:ln w="9525">
              <a:noFill/>
              <a:miter lim="800000"/>
              <a:headEnd/>
              <a:tailEnd/>
            </a:ln>
          </p:spPr>
          <p:txBody>
            <a:bodyPr wrap="square">
              <a:spAutoFit/>
            </a:bodyPr>
            <a:lstStyle/>
            <a:p>
              <a:pPr algn="ctr"/>
              <a:r>
                <a:rPr lang="en-US" sz="600" b="0" dirty="0">
                  <a:solidFill>
                    <a:srgbClr val="000000"/>
                  </a:solidFill>
                </a:rPr>
                <a:t>Very close!</a:t>
              </a:r>
            </a:p>
          </p:txBody>
        </p:sp>
      </p:grpSp>
    </p:spTree>
    <p:extLst>
      <p:ext uri="{BB962C8B-B14F-4D97-AF65-F5344CB8AC3E}">
        <p14:creationId xmlns:p14="http://schemas.microsoft.com/office/powerpoint/2010/main" val="188858838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7E42B52-82FB-4088-9BD9-D16DC0B8264D}"/>
              </a:ext>
            </a:extLst>
          </p:cNvPr>
          <p:cNvSpPr>
            <a:spLocks noGrp="1"/>
          </p:cNvSpPr>
          <p:nvPr>
            <p:ph type="title"/>
          </p:nvPr>
        </p:nvSpPr>
        <p:spPr/>
        <p:txBody>
          <a:bodyPr/>
          <a:lstStyle/>
          <a:p>
            <a:r>
              <a:rPr lang="en-US" dirty="0"/>
              <a:t>Off-state light paths at prisms</a:t>
            </a:r>
          </a:p>
        </p:txBody>
      </p:sp>
      <p:sp>
        <p:nvSpPr>
          <p:cNvPr id="35" name="Content Placeholder 34">
            <a:extLst>
              <a:ext uri="{FF2B5EF4-FFF2-40B4-BE49-F238E27FC236}">
                <a16:creationId xmlns:a16="http://schemas.microsoft.com/office/drawing/2014/main" id="{A52E0088-A286-4299-8E3B-67161F5DAD13}"/>
              </a:ext>
            </a:extLst>
          </p:cNvPr>
          <p:cNvSpPr>
            <a:spLocks noGrp="1"/>
          </p:cNvSpPr>
          <p:nvPr>
            <p:ph idx="1"/>
          </p:nvPr>
        </p:nvSpPr>
        <p:spPr>
          <a:xfrm>
            <a:off x="231776" y="809176"/>
            <a:ext cx="8792188" cy="3709449"/>
          </a:xfrm>
          <a:noFill/>
          <a:ln w="9525" algn="ctr">
            <a:noFill/>
            <a:miter lim="800000"/>
            <a:headEnd/>
            <a:tailEnd/>
          </a:ln>
        </p:spPr>
        <p:txBody>
          <a:bodyPr vert="horz" wrap="square" lIns="76179" tIns="38088" rIns="76179" bIns="38088" numCol="1" anchor="t" anchorCtr="0" compatLnSpc="1">
            <a:prstTxWarp prst="textNoShape">
              <a:avLst/>
            </a:prstTxWarp>
          </a:bodyPr>
          <a:lstStyle/>
          <a:p>
            <a:r>
              <a:rPr lang="en-US" sz="1200" dirty="0"/>
              <a:t>Scattering caused by off state light bouncing off of prism and mechanical structures in area between projection lens and DMD</a:t>
            </a:r>
          </a:p>
          <a:p>
            <a:r>
              <a:rPr lang="en-US" sz="1200" dirty="0"/>
              <a:t>Stray light modeling with a non-sequential ray-trace code is recommended</a:t>
            </a:r>
          </a:p>
          <a:p>
            <a:r>
              <a:rPr lang="en-US" sz="1200" dirty="0"/>
              <a:t>User modeling and laboratory evaluation to look for:</a:t>
            </a:r>
          </a:p>
          <a:p>
            <a:pPr marL="633412" lvl="1" indent="-285750"/>
            <a:r>
              <a:rPr lang="en-US" sz="1100" dirty="0"/>
              <a:t>Scattering of stray light back to DMD and into projection lens</a:t>
            </a:r>
          </a:p>
          <a:p>
            <a:pPr marL="633412" lvl="1" indent="-285750"/>
            <a:r>
              <a:rPr lang="en-US" sz="1100" dirty="0"/>
              <a:t>Scattering of stray light from diffuse surfaces into projection lens </a:t>
            </a:r>
          </a:p>
          <a:p>
            <a:r>
              <a:rPr lang="en-US" sz="1200" dirty="0"/>
              <a:t>Mitigate with baffles, masks and blacken all internal surfaces</a:t>
            </a:r>
          </a:p>
          <a:p>
            <a:endParaRPr lang="en-US" sz="1200" dirty="0"/>
          </a:p>
        </p:txBody>
      </p:sp>
      <p:sp>
        <p:nvSpPr>
          <p:cNvPr id="4" name="Slide Number Placeholder 3">
            <a:extLst>
              <a:ext uri="{FF2B5EF4-FFF2-40B4-BE49-F238E27FC236}">
                <a16:creationId xmlns:a16="http://schemas.microsoft.com/office/drawing/2014/main" id="{88B3359F-FB92-49A4-AB58-45E561114359}"/>
              </a:ext>
            </a:extLst>
          </p:cNvPr>
          <p:cNvSpPr>
            <a:spLocks noGrp="1"/>
          </p:cNvSpPr>
          <p:nvPr>
            <p:ph type="sldNum" sz="quarter" idx="10"/>
          </p:nvPr>
        </p:nvSpPr>
        <p:spPr/>
        <p:txBody>
          <a:bodyPr/>
          <a:lstStyle/>
          <a:p>
            <a:pPr>
              <a:defRPr/>
            </a:pPr>
            <a:fld id="{03BA23CF-AA30-4A18-B744-605C3E9DBF07}" type="slidenum">
              <a:rPr lang="en-US" smtClean="0"/>
              <a:pPr>
                <a:defRPr/>
              </a:pPr>
              <a:t>88</a:t>
            </a:fld>
            <a:endParaRPr lang="en-US" dirty="0"/>
          </a:p>
        </p:txBody>
      </p:sp>
      <p:grpSp>
        <p:nvGrpSpPr>
          <p:cNvPr id="34" name="Group 33">
            <a:extLst>
              <a:ext uri="{FF2B5EF4-FFF2-40B4-BE49-F238E27FC236}">
                <a16:creationId xmlns:a16="http://schemas.microsoft.com/office/drawing/2014/main" id="{0257B797-2C8B-4245-B06F-D738F52B7588}"/>
              </a:ext>
            </a:extLst>
          </p:cNvPr>
          <p:cNvGrpSpPr/>
          <p:nvPr/>
        </p:nvGrpSpPr>
        <p:grpSpPr>
          <a:xfrm>
            <a:off x="1569065" y="2612231"/>
            <a:ext cx="6005870" cy="1985343"/>
            <a:chOff x="1569065" y="2612231"/>
            <a:chExt cx="6005870" cy="1985343"/>
          </a:xfrm>
        </p:grpSpPr>
        <p:grpSp>
          <p:nvGrpSpPr>
            <p:cNvPr id="31" name="Group 30">
              <a:extLst>
                <a:ext uri="{FF2B5EF4-FFF2-40B4-BE49-F238E27FC236}">
                  <a16:creationId xmlns:a16="http://schemas.microsoft.com/office/drawing/2014/main" id="{215152C3-EC5E-49F8-A4BD-9890944CC702}"/>
                </a:ext>
              </a:extLst>
            </p:cNvPr>
            <p:cNvGrpSpPr>
              <a:grpSpLocks noChangeAspect="1"/>
            </p:cNvGrpSpPr>
            <p:nvPr/>
          </p:nvGrpSpPr>
          <p:grpSpPr>
            <a:xfrm>
              <a:off x="1569065" y="2612231"/>
              <a:ext cx="6005870" cy="1985343"/>
              <a:chOff x="627943" y="1893598"/>
              <a:chExt cx="7688579" cy="2541590"/>
            </a:xfrm>
          </p:grpSpPr>
          <p:sp>
            <p:nvSpPr>
              <p:cNvPr id="7" name="AutoShape 5">
                <a:extLst>
                  <a:ext uri="{FF2B5EF4-FFF2-40B4-BE49-F238E27FC236}">
                    <a16:creationId xmlns:a16="http://schemas.microsoft.com/office/drawing/2014/main" id="{99F04878-C708-4BE5-AF11-69900BF5A3FA}"/>
                  </a:ext>
                </a:extLst>
              </p:cNvPr>
              <p:cNvSpPr>
                <a:spLocks noChangeArrowheads="1"/>
              </p:cNvSpPr>
              <p:nvPr/>
            </p:nvSpPr>
            <p:spPr bwMode="auto">
              <a:xfrm>
                <a:off x="2049957" y="2445435"/>
                <a:ext cx="1707906" cy="1466907"/>
              </a:xfrm>
              <a:prstGeom prst="rtTriangle">
                <a:avLst/>
              </a:prstGeom>
              <a:solidFill>
                <a:schemeClr val="accent3">
                  <a:lumMod val="20000"/>
                  <a:lumOff val="80000"/>
                </a:schemeClr>
              </a:solidFill>
              <a:ln w="9525">
                <a:solidFill>
                  <a:schemeClr val="tx1"/>
                </a:solidFill>
                <a:miter lim="800000"/>
                <a:headEnd/>
                <a:tailEnd/>
              </a:ln>
            </p:spPr>
            <p:txBody>
              <a:bodyPr wrap="none" anchor="ctr"/>
              <a:lstStyle/>
              <a:p>
                <a:endParaRPr lang="en-US" sz="1600"/>
              </a:p>
            </p:txBody>
          </p:sp>
          <p:sp>
            <p:nvSpPr>
              <p:cNvPr id="8" name="TextBox 7">
                <a:extLst>
                  <a:ext uri="{FF2B5EF4-FFF2-40B4-BE49-F238E27FC236}">
                    <a16:creationId xmlns:a16="http://schemas.microsoft.com/office/drawing/2014/main" id="{30072F5D-496B-43A3-A32E-58235E172598}"/>
                  </a:ext>
                </a:extLst>
              </p:cNvPr>
              <p:cNvSpPr txBox="1"/>
              <p:nvPr/>
            </p:nvSpPr>
            <p:spPr>
              <a:xfrm>
                <a:off x="6312192" y="4050841"/>
                <a:ext cx="648884" cy="334907"/>
              </a:xfrm>
              <a:prstGeom prst="rect">
                <a:avLst/>
              </a:prstGeom>
              <a:noFill/>
            </p:spPr>
            <p:txBody>
              <a:bodyPr wrap="none" rtlCol="0">
                <a:spAutoFit/>
              </a:bodyPr>
              <a:lstStyle/>
              <a:p>
                <a:r>
                  <a:rPr lang="en-US" sz="1100" dirty="0"/>
                  <a:t>DMD</a:t>
                </a:r>
              </a:p>
            </p:txBody>
          </p:sp>
          <p:sp>
            <p:nvSpPr>
              <p:cNvPr id="9" name="TextBox 8">
                <a:extLst>
                  <a:ext uri="{FF2B5EF4-FFF2-40B4-BE49-F238E27FC236}">
                    <a16:creationId xmlns:a16="http://schemas.microsoft.com/office/drawing/2014/main" id="{E385833A-2F23-4F2E-A207-DDC3DE355F43}"/>
                  </a:ext>
                </a:extLst>
              </p:cNvPr>
              <p:cNvSpPr txBox="1"/>
              <p:nvPr/>
            </p:nvSpPr>
            <p:spPr>
              <a:xfrm>
                <a:off x="6090142" y="2125699"/>
                <a:ext cx="956036" cy="334907"/>
              </a:xfrm>
              <a:prstGeom prst="rect">
                <a:avLst/>
              </a:prstGeom>
              <a:solidFill>
                <a:schemeClr val="bg1"/>
              </a:solidFill>
            </p:spPr>
            <p:txBody>
              <a:bodyPr wrap="square" rtlCol="0">
                <a:spAutoFit/>
              </a:bodyPr>
              <a:lstStyle/>
              <a:p>
                <a:pPr algn="ctr"/>
                <a:r>
                  <a:rPr lang="en-US" sz="1100" dirty="0"/>
                  <a:t>On state</a:t>
                </a:r>
              </a:p>
            </p:txBody>
          </p:sp>
          <p:cxnSp>
            <p:nvCxnSpPr>
              <p:cNvPr id="10" name="Straight Arrow Connector 9">
                <a:extLst>
                  <a:ext uri="{FF2B5EF4-FFF2-40B4-BE49-F238E27FC236}">
                    <a16:creationId xmlns:a16="http://schemas.microsoft.com/office/drawing/2014/main" id="{ED7E2E17-00C2-4897-B484-CA539761975F}"/>
                  </a:ext>
                </a:extLst>
              </p:cNvPr>
              <p:cNvCxnSpPr>
                <a:stCxn id="20" idx="0"/>
                <a:endCxn id="7" idx="5"/>
              </p:cNvCxnSpPr>
              <p:nvPr/>
            </p:nvCxnSpPr>
            <p:spPr>
              <a:xfrm flipH="1" flipV="1">
                <a:off x="2903910" y="3178889"/>
                <a:ext cx="4355" cy="871952"/>
              </a:xfrm>
              <a:prstGeom prst="straightConnector1">
                <a:avLst/>
              </a:prstGeom>
              <a:ln w="38100">
                <a:solidFill>
                  <a:srgbClr val="5047FB"/>
                </a:solidFill>
                <a:tailEnd type="arrow"/>
              </a:ln>
            </p:spPr>
            <p:style>
              <a:lnRef idx="1">
                <a:schemeClr val="accent1"/>
              </a:lnRef>
              <a:fillRef idx="0">
                <a:schemeClr val="accent1"/>
              </a:fillRef>
              <a:effectRef idx="0">
                <a:schemeClr val="accent1"/>
              </a:effectRef>
              <a:fontRef idx="minor">
                <a:schemeClr val="tx1"/>
              </a:fontRef>
            </p:style>
          </p:cxnSp>
          <p:sp>
            <p:nvSpPr>
              <p:cNvPr id="11" name="AutoShape 5">
                <a:extLst>
                  <a:ext uri="{FF2B5EF4-FFF2-40B4-BE49-F238E27FC236}">
                    <a16:creationId xmlns:a16="http://schemas.microsoft.com/office/drawing/2014/main" id="{CD1510DD-2CEA-499D-851E-F66E92E2E347}"/>
                  </a:ext>
                </a:extLst>
              </p:cNvPr>
              <p:cNvSpPr>
                <a:spLocks noChangeArrowheads="1"/>
              </p:cNvSpPr>
              <p:nvPr/>
            </p:nvSpPr>
            <p:spPr bwMode="auto">
              <a:xfrm>
                <a:off x="5317245" y="2600605"/>
                <a:ext cx="2524016" cy="1132290"/>
              </a:xfrm>
              <a:prstGeom prst="rtTriangle">
                <a:avLst/>
              </a:prstGeom>
              <a:solidFill>
                <a:schemeClr val="accent3">
                  <a:lumMod val="20000"/>
                  <a:lumOff val="80000"/>
                </a:schemeClr>
              </a:solidFill>
              <a:ln w="9525">
                <a:solidFill>
                  <a:schemeClr val="tx1"/>
                </a:solidFill>
                <a:miter lim="800000"/>
                <a:headEnd/>
                <a:tailEnd/>
              </a:ln>
            </p:spPr>
            <p:txBody>
              <a:bodyPr wrap="none" anchor="ctr"/>
              <a:lstStyle/>
              <a:p>
                <a:endParaRPr lang="en-US" sz="1600"/>
              </a:p>
            </p:txBody>
          </p:sp>
          <p:sp>
            <p:nvSpPr>
              <p:cNvPr id="12" name="AutoShape 5">
                <a:extLst>
                  <a:ext uri="{FF2B5EF4-FFF2-40B4-BE49-F238E27FC236}">
                    <a16:creationId xmlns:a16="http://schemas.microsoft.com/office/drawing/2014/main" id="{5D770196-82A8-4AFC-9531-0CA7F8D4D4A5}"/>
                  </a:ext>
                </a:extLst>
              </p:cNvPr>
              <p:cNvSpPr>
                <a:spLocks noChangeArrowheads="1"/>
              </p:cNvSpPr>
              <p:nvPr/>
            </p:nvSpPr>
            <p:spPr bwMode="auto">
              <a:xfrm rot="10800000">
                <a:off x="5824456" y="2791113"/>
                <a:ext cx="1995853" cy="905607"/>
              </a:xfrm>
              <a:prstGeom prst="rtTriangle">
                <a:avLst/>
              </a:prstGeom>
              <a:solidFill>
                <a:schemeClr val="accent3">
                  <a:lumMod val="20000"/>
                  <a:lumOff val="80000"/>
                </a:schemeClr>
              </a:solidFill>
              <a:ln w="9525">
                <a:solidFill>
                  <a:schemeClr val="accent3">
                    <a:lumMod val="20000"/>
                    <a:lumOff val="80000"/>
                  </a:schemeClr>
                </a:solidFill>
                <a:miter lim="800000"/>
                <a:headEnd/>
                <a:tailEnd/>
              </a:ln>
            </p:spPr>
            <p:txBody>
              <a:bodyPr wrap="none" anchor="ctr"/>
              <a:lstStyle/>
              <a:p>
                <a:endParaRPr lang="en-US" sz="1600"/>
              </a:p>
            </p:txBody>
          </p:sp>
          <p:sp>
            <p:nvSpPr>
              <p:cNvPr id="13" name="AutoShape 5">
                <a:extLst>
                  <a:ext uri="{FF2B5EF4-FFF2-40B4-BE49-F238E27FC236}">
                    <a16:creationId xmlns:a16="http://schemas.microsoft.com/office/drawing/2014/main" id="{F02422EE-B889-42BD-BB21-DC981F99E5D8}"/>
                  </a:ext>
                </a:extLst>
              </p:cNvPr>
              <p:cNvSpPr>
                <a:spLocks noChangeArrowheads="1"/>
              </p:cNvSpPr>
              <p:nvPr/>
            </p:nvSpPr>
            <p:spPr bwMode="auto">
              <a:xfrm rot="5400000">
                <a:off x="7598010" y="2986601"/>
                <a:ext cx="905608" cy="531415"/>
              </a:xfrm>
              <a:prstGeom prst="rtTriangle">
                <a:avLst/>
              </a:prstGeom>
              <a:solidFill>
                <a:schemeClr val="accent3">
                  <a:lumMod val="20000"/>
                  <a:lumOff val="80000"/>
                </a:schemeClr>
              </a:solidFill>
              <a:ln w="9525">
                <a:solidFill>
                  <a:schemeClr val="accent3">
                    <a:lumMod val="20000"/>
                    <a:lumOff val="80000"/>
                  </a:schemeClr>
                </a:solidFill>
                <a:miter lim="800000"/>
                <a:headEnd/>
                <a:tailEnd/>
              </a:ln>
            </p:spPr>
            <p:txBody>
              <a:bodyPr wrap="none" anchor="ctr"/>
              <a:lstStyle/>
              <a:p>
                <a:endParaRPr lang="en-US" sz="1600"/>
              </a:p>
            </p:txBody>
          </p:sp>
          <p:cxnSp>
            <p:nvCxnSpPr>
              <p:cNvPr id="14" name="Straight Arrow Connector 13">
                <a:extLst>
                  <a:ext uri="{FF2B5EF4-FFF2-40B4-BE49-F238E27FC236}">
                    <a16:creationId xmlns:a16="http://schemas.microsoft.com/office/drawing/2014/main" id="{DEDE12FB-9D4F-4398-9076-A3CE42BCE673}"/>
                  </a:ext>
                </a:extLst>
              </p:cNvPr>
              <p:cNvCxnSpPr/>
              <p:nvPr/>
            </p:nvCxnSpPr>
            <p:spPr>
              <a:xfrm flipH="1" flipV="1">
                <a:off x="1452236" y="3219527"/>
                <a:ext cx="1451674" cy="8391"/>
              </a:xfrm>
              <a:prstGeom prst="straightConnector1">
                <a:avLst/>
              </a:prstGeom>
              <a:ln w="38100">
                <a:solidFill>
                  <a:srgbClr val="5047FB"/>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19604AA-5A29-4CE8-9CE1-EDA1888ABD0E}"/>
                  </a:ext>
                </a:extLst>
              </p:cNvPr>
              <p:cNvCxnSpPr>
                <a:stCxn id="20" idx="0"/>
              </p:cNvCxnSpPr>
              <p:nvPr/>
            </p:nvCxnSpPr>
            <p:spPr>
              <a:xfrm flipH="1" flipV="1">
                <a:off x="2049957" y="2941636"/>
                <a:ext cx="858308" cy="110920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3E6CA5C-D9BD-4DF7-9FEA-367AA00E7F7A}"/>
                  </a:ext>
                </a:extLst>
              </p:cNvPr>
              <p:cNvCxnSpPr/>
              <p:nvPr/>
            </p:nvCxnSpPr>
            <p:spPr>
              <a:xfrm flipV="1">
                <a:off x="2049957" y="2382565"/>
                <a:ext cx="597722" cy="559071"/>
              </a:xfrm>
              <a:prstGeom prst="straightConnector1">
                <a:avLst/>
              </a:prstGeom>
              <a:ln w="38100">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E5E2F55-D8BA-4B48-AF20-FE47AEDBF544}"/>
                  </a:ext>
                </a:extLst>
              </p:cNvPr>
              <p:cNvCxnSpPr/>
              <p:nvPr/>
            </p:nvCxnSpPr>
            <p:spPr>
              <a:xfrm flipV="1">
                <a:off x="5018930" y="3068690"/>
                <a:ext cx="1152268" cy="98060"/>
              </a:xfrm>
              <a:prstGeom prst="straightConnector1">
                <a:avLst/>
              </a:prstGeom>
              <a:ln w="38100">
                <a:solidFill>
                  <a:srgbClr val="5047FB"/>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36F2AF5-A332-4D65-9D61-86D05626875E}"/>
                  </a:ext>
                </a:extLst>
              </p:cNvPr>
              <p:cNvCxnSpPr/>
              <p:nvPr/>
            </p:nvCxnSpPr>
            <p:spPr>
              <a:xfrm>
                <a:off x="6267438" y="3064294"/>
                <a:ext cx="311815" cy="876349"/>
              </a:xfrm>
              <a:prstGeom prst="straightConnector1">
                <a:avLst/>
              </a:prstGeom>
              <a:ln w="38100">
                <a:solidFill>
                  <a:srgbClr val="5047FB"/>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9AE6D04-B363-40B2-A764-35545A9682BB}"/>
                  </a:ext>
                </a:extLst>
              </p:cNvPr>
              <p:cNvCxnSpPr/>
              <p:nvPr/>
            </p:nvCxnSpPr>
            <p:spPr>
              <a:xfrm flipV="1">
                <a:off x="6570461" y="2369772"/>
                <a:ext cx="8792" cy="1381081"/>
              </a:xfrm>
              <a:prstGeom prst="straightConnector1">
                <a:avLst/>
              </a:prstGeom>
              <a:ln w="38100">
                <a:solidFill>
                  <a:srgbClr val="5047FB"/>
                </a:solidFill>
                <a:tailEnd type="arrow"/>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6F22FA34-C1DC-43AB-82DF-5DC2B09A26B6}"/>
                  </a:ext>
                </a:extLst>
              </p:cNvPr>
              <p:cNvSpPr/>
              <p:nvPr/>
            </p:nvSpPr>
            <p:spPr>
              <a:xfrm>
                <a:off x="2427946" y="4050841"/>
                <a:ext cx="960637" cy="45719"/>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1" name="Rectangle 20">
                <a:extLst>
                  <a:ext uri="{FF2B5EF4-FFF2-40B4-BE49-F238E27FC236}">
                    <a16:creationId xmlns:a16="http://schemas.microsoft.com/office/drawing/2014/main" id="{BF07E23E-CE10-4FA8-8495-A875E67C711A}"/>
                  </a:ext>
                </a:extLst>
              </p:cNvPr>
              <p:cNvSpPr/>
              <p:nvPr/>
            </p:nvSpPr>
            <p:spPr>
              <a:xfrm>
                <a:off x="6090142" y="3954543"/>
                <a:ext cx="960637" cy="45719"/>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TextBox 21">
                <a:extLst>
                  <a:ext uri="{FF2B5EF4-FFF2-40B4-BE49-F238E27FC236}">
                    <a16:creationId xmlns:a16="http://schemas.microsoft.com/office/drawing/2014/main" id="{04BA31F6-7EE3-4550-AA36-60E322EAFD9F}"/>
                  </a:ext>
                </a:extLst>
              </p:cNvPr>
              <p:cNvSpPr txBox="1"/>
              <p:nvPr/>
            </p:nvSpPr>
            <p:spPr>
              <a:xfrm>
                <a:off x="2630923" y="4100281"/>
                <a:ext cx="648884" cy="334907"/>
              </a:xfrm>
              <a:prstGeom prst="rect">
                <a:avLst/>
              </a:prstGeom>
              <a:noFill/>
            </p:spPr>
            <p:txBody>
              <a:bodyPr wrap="none" rtlCol="0">
                <a:spAutoFit/>
              </a:bodyPr>
              <a:lstStyle/>
              <a:p>
                <a:r>
                  <a:rPr lang="en-US" sz="1100" dirty="0"/>
                  <a:t>DMD</a:t>
                </a:r>
              </a:p>
            </p:txBody>
          </p:sp>
          <p:cxnSp>
            <p:nvCxnSpPr>
              <p:cNvPr id="23" name="Straight Arrow Connector 22">
                <a:extLst>
                  <a:ext uri="{FF2B5EF4-FFF2-40B4-BE49-F238E27FC236}">
                    <a16:creationId xmlns:a16="http://schemas.microsoft.com/office/drawing/2014/main" id="{7B1BB0A3-4957-4246-9455-97FE167F7AAC}"/>
                  </a:ext>
                </a:extLst>
              </p:cNvPr>
              <p:cNvCxnSpPr/>
              <p:nvPr/>
            </p:nvCxnSpPr>
            <p:spPr>
              <a:xfrm flipV="1">
                <a:off x="6579253" y="2898898"/>
                <a:ext cx="709123" cy="1053850"/>
              </a:xfrm>
              <a:prstGeom prst="straightConnector1">
                <a:avLst/>
              </a:prstGeom>
              <a:ln w="38100">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8430881-3E4B-4CB8-BF61-E79E58248B10}"/>
                  </a:ext>
                </a:extLst>
              </p:cNvPr>
              <p:cNvCxnSpPr/>
              <p:nvPr/>
            </p:nvCxnSpPr>
            <p:spPr>
              <a:xfrm>
                <a:off x="7393884" y="2799504"/>
                <a:ext cx="922638" cy="385676"/>
              </a:xfrm>
              <a:prstGeom prst="straightConnector1">
                <a:avLst/>
              </a:prstGeom>
              <a:ln w="38100">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A4F46A31-3BEB-4BA2-AD95-D3EF5098F1A9}"/>
                  </a:ext>
                </a:extLst>
              </p:cNvPr>
              <p:cNvCxnSpPr/>
              <p:nvPr/>
            </p:nvCxnSpPr>
            <p:spPr>
              <a:xfrm flipV="1">
                <a:off x="7322045" y="2402698"/>
                <a:ext cx="385119" cy="496200"/>
              </a:xfrm>
              <a:prstGeom prst="straightConnector1">
                <a:avLst/>
              </a:prstGeom>
              <a:ln w="38100">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DF12B25-2FA8-4EB8-A5D4-84703BA5EB2A}"/>
                  </a:ext>
                </a:extLst>
              </p:cNvPr>
              <p:cNvSpPr txBox="1"/>
              <p:nvPr/>
            </p:nvSpPr>
            <p:spPr>
              <a:xfrm>
                <a:off x="627943" y="3097260"/>
                <a:ext cx="824293" cy="551612"/>
              </a:xfrm>
              <a:prstGeom prst="rect">
                <a:avLst/>
              </a:prstGeom>
              <a:solidFill>
                <a:schemeClr val="bg1"/>
              </a:solidFill>
            </p:spPr>
            <p:txBody>
              <a:bodyPr wrap="square" rtlCol="0">
                <a:spAutoFit/>
              </a:bodyPr>
              <a:lstStyle/>
              <a:p>
                <a:pPr algn="ctr"/>
                <a:r>
                  <a:rPr lang="en-US" sz="1100" dirty="0"/>
                  <a:t>On state</a:t>
                </a:r>
              </a:p>
            </p:txBody>
          </p:sp>
          <p:cxnSp>
            <p:nvCxnSpPr>
              <p:cNvPr id="27" name="Straight Arrow Connector 26">
                <a:extLst>
                  <a:ext uri="{FF2B5EF4-FFF2-40B4-BE49-F238E27FC236}">
                    <a16:creationId xmlns:a16="http://schemas.microsoft.com/office/drawing/2014/main" id="{0D5BAA00-3C4E-4904-96B4-829BC5C163EB}"/>
                  </a:ext>
                </a:extLst>
              </p:cNvPr>
              <p:cNvCxnSpPr>
                <a:endCxn id="20" idx="2"/>
              </p:cNvCxnSpPr>
              <p:nvPr/>
            </p:nvCxnSpPr>
            <p:spPr>
              <a:xfrm flipH="1">
                <a:off x="2908265" y="2382565"/>
                <a:ext cx="1019992" cy="1713995"/>
              </a:xfrm>
              <a:prstGeom prst="straightConnector1">
                <a:avLst/>
              </a:prstGeom>
              <a:ln w="38100">
                <a:solidFill>
                  <a:srgbClr val="5047FB"/>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291AFB06-56CF-4F48-B7C6-B49A6E20BD6E}"/>
                  </a:ext>
                </a:extLst>
              </p:cNvPr>
              <p:cNvSpPr txBox="1"/>
              <p:nvPr/>
            </p:nvSpPr>
            <p:spPr>
              <a:xfrm>
                <a:off x="2348818" y="2102659"/>
                <a:ext cx="956036" cy="334907"/>
              </a:xfrm>
              <a:prstGeom prst="rect">
                <a:avLst/>
              </a:prstGeom>
              <a:solidFill>
                <a:schemeClr val="bg1"/>
              </a:solidFill>
            </p:spPr>
            <p:txBody>
              <a:bodyPr wrap="square" rtlCol="0">
                <a:spAutoFit/>
              </a:bodyPr>
              <a:lstStyle/>
              <a:p>
                <a:pPr algn="ctr"/>
                <a:r>
                  <a:rPr lang="en-US" sz="1100" dirty="0"/>
                  <a:t>Off state</a:t>
                </a:r>
              </a:p>
            </p:txBody>
          </p:sp>
          <p:sp>
            <p:nvSpPr>
              <p:cNvPr id="29" name="TextBox 28">
                <a:extLst>
                  <a:ext uri="{FF2B5EF4-FFF2-40B4-BE49-F238E27FC236}">
                    <a16:creationId xmlns:a16="http://schemas.microsoft.com/office/drawing/2014/main" id="{FF21B771-59FA-4033-80B0-79DCE3891477}"/>
                  </a:ext>
                </a:extLst>
              </p:cNvPr>
              <p:cNvSpPr txBox="1"/>
              <p:nvPr/>
            </p:nvSpPr>
            <p:spPr>
              <a:xfrm>
                <a:off x="1532141" y="1893598"/>
                <a:ext cx="843179" cy="433409"/>
              </a:xfrm>
              <a:prstGeom prst="rect">
                <a:avLst/>
              </a:prstGeom>
              <a:solidFill>
                <a:srgbClr val="FFFFCC"/>
              </a:solidFill>
            </p:spPr>
            <p:txBody>
              <a:bodyPr wrap="none" rtlCol="0">
                <a:spAutoFit/>
              </a:bodyPr>
              <a:lstStyle/>
              <a:p>
                <a:r>
                  <a:rPr lang="en-US" sz="1600" dirty="0"/>
                  <a:t>RTIR</a:t>
                </a:r>
              </a:p>
            </p:txBody>
          </p:sp>
          <p:sp>
            <p:nvSpPr>
              <p:cNvPr id="30" name="TextBox 29">
                <a:extLst>
                  <a:ext uri="{FF2B5EF4-FFF2-40B4-BE49-F238E27FC236}">
                    <a16:creationId xmlns:a16="http://schemas.microsoft.com/office/drawing/2014/main" id="{1C377CE1-AEA8-409B-98E9-13BD76242D78}"/>
                  </a:ext>
                </a:extLst>
              </p:cNvPr>
              <p:cNvSpPr txBox="1"/>
              <p:nvPr/>
            </p:nvSpPr>
            <p:spPr>
              <a:xfrm>
                <a:off x="5450547" y="1959745"/>
                <a:ext cx="659144" cy="433409"/>
              </a:xfrm>
              <a:prstGeom prst="rect">
                <a:avLst/>
              </a:prstGeom>
              <a:solidFill>
                <a:srgbClr val="FFFFCC"/>
              </a:solidFill>
            </p:spPr>
            <p:txBody>
              <a:bodyPr wrap="none" rtlCol="0">
                <a:spAutoFit/>
              </a:bodyPr>
              <a:lstStyle/>
              <a:p>
                <a:r>
                  <a:rPr lang="en-US" sz="1600" dirty="0"/>
                  <a:t>TIR</a:t>
                </a:r>
              </a:p>
            </p:txBody>
          </p:sp>
        </p:grpSp>
        <p:sp>
          <p:nvSpPr>
            <p:cNvPr id="32" name="TextBox 31">
              <a:extLst>
                <a:ext uri="{FF2B5EF4-FFF2-40B4-BE49-F238E27FC236}">
                  <a16:creationId xmlns:a16="http://schemas.microsoft.com/office/drawing/2014/main" id="{7AB2DB03-1ADA-4D11-9C9F-5F80EBDD20A5}"/>
                </a:ext>
              </a:extLst>
            </p:cNvPr>
            <p:cNvSpPr txBox="1"/>
            <p:nvPr/>
          </p:nvSpPr>
          <p:spPr>
            <a:xfrm>
              <a:off x="3799408" y="2793535"/>
              <a:ext cx="927896" cy="261610"/>
            </a:xfrm>
            <a:prstGeom prst="rect">
              <a:avLst/>
            </a:prstGeom>
            <a:solidFill>
              <a:schemeClr val="bg1"/>
            </a:solidFill>
          </p:spPr>
          <p:txBody>
            <a:bodyPr wrap="square" rtlCol="0">
              <a:spAutoFit/>
            </a:bodyPr>
            <a:lstStyle/>
            <a:p>
              <a:pPr algn="ctr"/>
              <a:r>
                <a:rPr lang="en-US" sz="1100" dirty="0"/>
                <a:t>Illumination</a:t>
              </a:r>
            </a:p>
          </p:txBody>
        </p:sp>
        <p:sp>
          <p:nvSpPr>
            <p:cNvPr id="33" name="TextBox 32">
              <a:extLst>
                <a:ext uri="{FF2B5EF4-FFF2-40B4-BE49-F238E27FC236}">
                  <a16:creationId xmlns:a16="http://schemas.microsoft.com/office/drawing/2014/main" id="{4235D2C5-44A6-4FCD-9BDB-F6142ADED276}"/>
                </a:ext>
              </a:extLst>
            </p:cNvPr>
            <p:cNvSpPr txBox="1"/>
            <p:nvPr/>
          </p:nvSpPr>
          <p:spPr>
            <a:xfrm>
              <a:off x="4257548" y="3470506"/>
              <a:ext cx="790504" cy="261610"/>
            </a:xfrm>
            <a:prstGeom prst="rect">
              <a:avLst/>
            </a:prstGeom>
            <a:solidFill>
              <a:schemeClr val="bg1"/>
            </a:solidFill>
          </p:spPr>
          <p:txBody>
            <a:bodyPr wrap="square" lIns="0" rIns="0" rtlCol="0">
              <a:spAutoFit/>
            </a:bodyPr>
            <a:lstStyle/>
            <a:p>
              <a:pPr algn="ctr"/>
              <a:r>
                <a:rPr lang="en-US" sz="1100" dirty="0"/>
                <a:t>Illumination</a:t>
              </a:r>
            </a:p>
          </p:txBody>
        </p:sp>
      </p:grpSp>
    </p:spTree>
    <p:extLst>
      <p:ext uri="{BB962C8B-B14F-4D97-AF65-F5344CB8AC3E}">
        <p14:creationId xmlns:p14="http://schemas.microsoft.com/office/powerpoint/2010/main" val="6989384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0A2D8-F212-40C2-8C52-80AC586B03DB}"/>
              </a:ext>
            </a:extLst>
          </p:cNvPr>
          <p:cNvSpPr>
            <a:spLocks noGrp="1"/>
          </p:cNvSpPr>
          <p:nvPr>
            <p:ph type="title"/>
          </p:nvPr>
        </p:nvSpPr>
        <p:spPr>
          <a:xfrm>
            <a:off x="73449" y="652841"/>
            <a:ext cx="2894607" cy="1023310"/>
          </a:xfrm>
        </p:spPr>
        <p:txBody>
          <a:bodyPr/>
          <a:lstStyle/>
          <a:p>
            <a:pPr algn="ctr"/>
            <a:r>
              <a:rPr lang="en-US" dirty="0"/>
              <a:t>Common </a:t>
            </a:r>
            <a:br>
              <a:rPr lang="en-US" dirty="0"/>
            </a:br>
            <a:r>
              <a:rPr lang="en-US" dirty="0"/>
              <a:t>RTIR prism stray light paths</a:t>
            </a:r>
          </a:p>
        </p:txBody>
      </p:sp>
      <p:sp>
        <p:nvSpPr>
          <p:cNvPr id="4" name="Slide Number Placeholder 3">
            <a:extLst>
              <a:ext uri="{FF2B5EF4-FFF2-40B4-BE49-F238E27FC236}">
                <a16:creationId xmlns:a16="http://schemas.microsoft.com/office/drawing/2014/main" id="{59D241DA-F1FA-4BAB-AC7C-A1605D800E7F}"/>
              </a:ext>
            </a:extLst>
          </p:cNvPr>
          <p:cNvSpPr>
            <a:spLocks noGrp="1"/>
          </p:cNvSpPr>
          <p:nvPr>
            <p:ph type="sldNum" sz="quarter" idx="10"/>
          </p:nvPr>
        </p:nvSpPr>
        <p:spPr/>
        <p:txBody>
          <a:bodyPr/>
          <a:lstStyle/>
          <a:p>
            <a:pPr>
              <a:defRPr/>
            </a:pPr>
            <a:fld id="{2B97888F-6AF7-4263-B69D-592D8C33BAC7}" type="slidenum">
              <a:rPr lang="en-US" smtClean="0"/>
              <a:pPr>
                <a:defRPr/>
              </a:pPr>
              <a:t>89</a:t>
            </a:fld>
            <a:endParaRPr lang="en-US" dirty="0"/>
          </a:p>
        </p:txBody>
      </p:sp>
      <p:grpSp>
        <p:nvGrpSpPr>
          <p:cNvPr id="18" name="Group 17">
            <a:extLst>
              <a:ext uri="{FF2B5EF4-FFF2-40B4-BE49-F238E27FC236}">
                <a16:creationId xmlns:a16="http://schemas.microsoft.com/office/drawing/2014/main" id="{067A415E-2FC8-495B-BBF9-476CF4747927}"/>
              </a:ext>
            </a:extLst>
          </p:cNvPr>
          <p:cNvGrpSpPr>
            <a:grpSpLocks noChangeAspect="1"/>
          </p:cNvGrpSpPr>
          <p:nvPr/>
        </p:nvGrpSpPr>
        <p:grpSpPr>
          <a:xfrm>
            <a:off x="3507309" y="105567"/>
            <a:ext cx="5575117" cy="2229627"/>
            <a:chOff x="896411" y="1283736"/>
            <a:chExt cx="7977676" cy="3190470"/>
          </a:xfrm>
        </p:grpSpPr>
        <p:pic>
          <p:nvPicPr>
            <p:cNvPr id="5" name="Picture 18">
              <a:extLst>
                <a:ext uri="{FF2B5EF4-FFF2-40B4-BE49-F238E27FC236}">
                  <a16:creationId xmlns:a16="http://schemas.microsoft.com/office/drawing/2014/main" id="{36F80676-E387-4CDB-859F-B37FDF26C9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411" y="1378986"/>
              <a:ext cx="6000750" cy="284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5">
              <a:extLst>
                <a:ext uri="{FF2B5EF4-FFF2-40B4-BE49-F238E27FC236}">
                  <a16:creationId xmlns:a16="http://schemas.microsoft.com/office/drawing/2014/main" id="{9C275B52-22E4-4241-93D8-FF5F8F1852A4}"/>
                </a:ext>
              </a:extLst>
            </p:cNvPr>
            <p:cNvSpPr>
              <a:spLocks noChangeShapeType="1"/>
            </p:cNvSpPr>
            <p:nvPr/>
          </p:nvSpPr>
          <p:spPr bwMode="auto">
            <a:xfrm flipH="1">
              <a:off x="4215873" y="3029986"/>
              <a:ext cx="2989263" cy="204787"/>
            </a:xfrm>
            <a:prstGeom prst="line">
              <a:avLst/>
            </a:prstGeom>
            <a:noFill/>
            <a:ln w="1905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sz="1100"/>
            </a:p>
          </p:txBody>
        </p:sp>
        <p:sp>
          <p:nvSpPr>
            <p:cNvPr id="7" name="Text Box 9">
              <a:extLst>
                <a:ext uri="{FF2B5EF4-FFF2-40B4-BE49-F238E27FC236}">
                  <a16:creationId xmlns:a16="http://schemas.microsoft.com/office/drawing/2014/main" id="{1E17CC02-C845-4404-BE9D-C3B3D984F3C3}"/>
                </a:ext>
              </a:extLst>
            </p:cNvPr>
            <p:cNvSpPr txBox="1">
              <a:spLocks noChangeArrowheads="1"/>
            </p:cNvSpPr>
            <p:nvPr/>
          </p:nvSpPr>
          <p:spPr bwMode="auto">
            <a:xfrm>
              <a:off x="7273398" y="2742649"/>
              <a:ext cx="1282696" cy="726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900" dirty="0">
                  <a:solidFill>
                    <a:srgbClr val="000000"/>
                  </a:solidFill>
                </a:rPr>
                <a:t>Dump light</a:t>
              </a:r>
            </a:p>
            <a:p>
              <a:pPr eaLnBrk="1" hangingPunct="1"/>
              <a:r>
                <a:rPr lang="en-US" sz="900" dirty="0">
                  <a:solidFill>
                    <a:srgbClr val="000000"/>
                  </a:solidFill>
                </a:rPr>
                <a:t>leaving top</a:t>
              </a:r>
            </a:p>
            <a:p>
              <a:pPr eaLnBrk="1" hangingPunct="1"/>
              <a:r>
                <a:rPr lang="en-US" sz="900" dirty="0">
                  <a:solidFill>
                    <a:srgbClr val="000000"/>
                  </a:solidFill>
                </a:rPr>
                <a:t>of RTIR prism</a:t>
              </a:r>
            </a:p>
          </p:txBody>
        </p:sp>
        <p:sp>
          <p:nvSpPr>
            <p:cNvPr id="8" name="Line 10">
              <a:extLst>
                <a:ext uri="{FF2B5EF4-FFF2-40B4-BE49-F238E27FC236}">
                  <a16:creationId xmlns:a16="http://schemas.microsoft.com/office/drawing/2014/main" id="{88E7FA83-9797-4672-B4B4-ACF37DFD3A3F}"/>
                </a:ext>
              </a:extLst>
            </p:cNvPr>
            <p:cNvSpPr>
              <a:spLocks noChangeShapeType="1"/>
            </p:cNvSpPr>
            <p:nvPr/>
          </p:nvSpPr>
          <p:spPr bwMode="auto">
            <a:xfrm flipH="1">
              <a:off x="3923773" y="1583773"/>
              <a:ext cx="3263900" cy="1390650"/>
            </a:xfrm>
            <a:prstGeom prst="line">
              <a:avLst/>
            </a:prstGeom>
            <a:noFill/>
            <a:ln w="1905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sz="1100"/>
            </a:p>
          </p:txBody>
        </p:sp>
        <p:sp>
          <p:nvSpPr>
            <p:cNvPr id="9" name="Text Box 11">
              <a:extLst>
                <a:ext uri="{FF2B5EF4-FFF2-40B4-BE49-F238E27FC236}">
                  <a16:creationId xmlns:a16="http://schemas.microsoft.com/office/drawing/2014/main" id="{FD724CC6-F936-450F-8203-6F2FE294B633}"/>
                </a:ext>
              </a:extLst>
            </p:cNvPr>
            <p:cNvSpPr txBox="1">
              <a:spLocks noChangeArrowheads="1"/>
            </p:cNvSpPr>
            <p:nvPr/>
          </p:nvSpPr>
          <p:spPr bwMode="auto">
            <a:xfrm>
              <a:off x="7240060" y="1283736"/>
              <a:ext cx="1466200" cy="726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900">
                  <a:solidFill>
                    <a:srgbClr val="000000"/>
                  </a:solidFill>
                </a:rPr>
                <a:t>Light incident on</a:t>
              </a:r>
            </a:p>
            <a:p>
              <a:pPr eaLnBrk="1" hangingPunct="1"/>
              <a:r>
                <a:rPr lang="en-US" sz="900">
                  <a:solidFill>
                    <a:srgbClr val="000000"/>
                  </a:solidFill>
                </a:rPr>
                <a:t>projection lens</a:t>
              </a:r>
            </a:p>
            <a:p>
              <a:pPr eaLnBrk="1" hangingPunct="1"/>
              <a:r>
                <a:rPr lang="en-US" sz="900">
                  <a:solidFill>
                    <a:srgbClr val="000000"/>
                  </a:solidFill>
                </a:rPr>
                <a:t>barrel</a:t>
              </a:r>
            </a:p>
          </p:txBody>
        </p:sp>
        <p:sp>
          <p:nvSpPr>
            <p:cNvPr id="10" name="Line 13">
              <a:extLst>
                <a:ext uri="{FF2B5EF4-FFF2-40B4-BE49-F238E27FC236}">
                  <a16:creationId xmlns:a16="http://schemas.microsoft.com/office/drawing/2014/main" id="{29D33DB7-300E-4564-8A6D-4AC18938C6F1}"/>
                </a:ext>
              </a:extLst>
            </p:cNvPr>
            <p:cNvSpPr>
              <a:spLocks noChangeShapeType="1"/>
            </p:cNvSpPr>
            <p:nvPr/>
          </p:nvSpPr>
          <p:spPr bwMode="auto">
            <a:xfrm flipH="1">
              <a:off x="4352398" y="3417336"/>
              <a:ext cx="160338" cy="481012"/>
            </a:xfrm>
            <a:prstGeom prst="line">
              <a:avLst/>
            </a:prstGeom>
            <a:noFill/>
            <a:ln w="9525">
              <a:solidFill>
                <a:srgbClr val="0462FC"/>
              </a:solidFill>
              <a:round/>
              <a:headEnd/>
              <a:tailEnd type="triangle" w="med" len="med"/>
            </a:ln>
            <a:extLst>
              <a:ext uri="{909E8E84-426E-40DD-AFC4-6F175D3DCCD1}">
                <a14:hiddenFill xmlns:a14="http://schemas.microsoft.com/office/drawing/2010/main">
                  <a:noFill/>
                </a14:hiddenFill>
              </a:ext>
            </a:extLst>
          </p:spPr>
          <p:txBody>
            <a:bodyPr/>
            <a:lstStyle/>
            <a:p>
              <a:endParaRPr lang="en-US" sz="1100"/>
            </a:p>
          </p:txBody>
        </p:sp>
        <p:sp>
          <p:nvSpPr>
            <p:cNvPr id="11" name="Line 14">
              <a:extLst>
                <a:ext uri="{FF2B5EF4-FFF2-40B4-BE49-F238E27FC236}">
                  <a16:creationId xmlns:a16="http://schemas.microsoft.com/office/drawing/2014/main" id="{7009C83B-59A1-4D2D-9F8A-BDB40C6F3FE8}"/>
                </a:ext>
              </a:extLst>
            </p:cNvPr>
            <p:cNvSpPr>
              <a:spLocks noChangeShapeType="1"/>
            </p:cNvSpPr>
            <p:nvPr/>
          </p:nvSpPr>
          <p:spPr bwMode="auto">
            <a:xfrm flipH="1" flipV="1">
              <a:off x="4023786" y="3496711"/>
              <a:ext cx="280987" cy="346075"/>
            </a:xfrm>
            <a:prstGeom prst="line">
              <a:avLst/>
            </a:prstGeom>
            <a:noFill/>
            <a:ln w="9525">
              <a:solidFill>
                <a:srgbClr val="0462FC"/>
              </a:solidFill>
              <a:round/>
              <a:headEnd/>
              <a:tailEnd type="triangle" w="med" len="med"/>
            </a:ln>
            <a:extLst>
              <a:ext uri="{909E8E84-426E-40DD-AFC4-6F175D3DCCD1}">
                <a14:hiddenFill xmlns:a14="http://schemas.microsoft.com/office/drawing/2010/main">
                  <a:noFill/>
                </a14:hiddenFill>
              </a:ext>
            </a:extLst>
          </p:spPr>
          <p:txBody>
            <a:bodyPr/>
            <a:lstStyle/>
            <a:p>
              <a:endParaRPr lang="en-US" sz="1100"/>
            </a:p>
          </p:txBody>
        </p:sp>
        <p:sp>
          <p:nvSpPr>
            <p:cNvPr id="12" name="Line 15">
              <a:extLst>
                <a:ext uri="{FF2B5EF4-FFF2-40B4-BE49-F238E27FC236}">
                  <a16:creationId xmlns:a16="http://schemas.microsoft.com/office/drawing/2014/main" id="{6C8EB53F-29B1-47B4-9EE7-DCB430FBC747}"/>
                </a:ext>
              </a:extLst>
            </p:cNvPr>
            <p:cNvSpPr>
              <a:spLocks noChangeShapeType="1"/>
            </p:cNvSpPr>
            <p:nvPr/>
          </p:nvSpPr>
          <p:spPr bwMode="auto">
            <a:xfrm flipV="1">
              <a:off x="4050773" y="2909336"/>
              <a:ext cx="187325" cy="593725"/>
            </a:xfrm>
            <a:prstGeom prst="line">
              <a:avLst/>
            </a:prstGeom>
            <a:noFill/>
            <a:ln w="9525">
              <a:solidFill>
                <a:srgbClr val="0462FC"/>
              </a:solidFill>
              <a:round/>
              <a:headEnd/>
              <a:tailEnd type="triangle" w="med" len="med"/>
            </a:ln>
            <a:extLst>
              <a:ext uri="{909E8E84-426E-40DD-AFC4-6F175D3DCCD1}">
                <a14:hiddenFill xmlns:a14="http://schemas.microsoft.com/office/drawing/2010/main">
                  <a:noFill/>
                </a14:hiddenFill>
              </a:ext>
            </a:extLst>
          </p:spPr>
          <p:txBody>
            <a:bodyPr/>
            <a:lstStyle/>
            <a:p>
              <a:endParaRPr lang="en-US" sz="1100"/>
            </a:p>
          </p:txBody>
        </p:sp>
        <p:sp>
          <p:nvSpPr>
            <p:cNvPr id="13" name="Line 17">
              <a:extLst>
                <a:ext uri="{FF2B5EF4-FFF2-40B4-BE49-F238E27FC236}">
                  <a16:creationId xmlns:a16="http://schemas.microsoft.com/office/drawing/2014/main" id="{5EF8836C-366B-4B91-B101-13C067EB2D10}"/>
                </a:ext>
              </a:extLst>
            </p:cNvPr>
            <p:cNvSpPr>
              <a:spLocks noChangeShapeType="1"/>
            </p:cNvSpPr>
            <p:nvPr/>
          </p:nvSpPr>
          <p:spPr bwMode="auto">
            <a:xfrm flipH="1">
              <a:off x="4617511" y="1950486"/>
              <a:ext cx="338137" cy="1144587"/>
            </a:xfrm>
            <a:prstGeom prst="line">
              <a:avLst/>
            </a:prstGeom>
            <a:noFill/>
            <a:ln w="9525">
              <a:solidFill>
                <a:srgbClr val="0462FC"/>
              </a:solidFill>
              <a:round/>
              <a:headEnd/>
              <a:tailEnd type="triangle" w="med" len="med"/>
            </a:ln>
            <a:extLst>
              <a:ext uri="{909E8E84-426E-40DD-AFC4-6F175D3DCCD1}">
                <a14:hiddenFill xmlns:a14="http://schemas.microsoft.com/office/drawing/2010/main">
                  <a:noFill/>
                </a14:hiddenFill>
              </a:ext>
            </a:extLst>
          </p:spPr>
          <p:txBody>
            <a:bodyPr/>
            <a:lstStyle/>
            <a:p>
              <a:endParaRPr lang="en-US" sz="1100"/>
            </a:p>
          </p:txBody>
        </p:sp>
        <p:sp>
          <p:nvSpPr>
            <p:cNvPr id="14" name="Rounded Rectangular Callout 13">
              <a:extLst>
                <a:ext uri="{FF2B5EF4-FFF2-40B4-BE49-F238E27FC236}">
                  <a16:creationId xmlns:a16="http://schemas.microsoft.com/office/drawing/2014/main" id="{C9DB47B7-39E0-4566-BBFC-1BD5EB42E8D4}"/>
                </a:ext>
              </a:extLst>
            </p:cNvPr>
            <p:cNvSpPr/>
            <p:nvPr/>
          </p:nvSpPr>
          <p:spPr bwMode="auto">
            <a:xfrm>
              <a:off x="3064936" y="1361523"/>
              <a:ext cx="1063625" cy="906463"/>
            </a:xfrm>
            <a:prstGeom prst="wedgeRoundRectCallout">
              <a:avLst>
                <a:gd name="adj1" fmla="val 37905"/>
                <a:gd name="adj2" fmla="val 137878"/>
                <a:gd name="adj3" fmla="val 16667"/>
              </a:avLst>
            </a:prstGeom>
            <a:solidFill>
              <a:srgbClr val="FFFF00"/>
            </a:solidFill>
            <a:ln w="9525" cap="flat" cmpd="sng" algn="ctr">
              <a:solidFill>
                <a:schemeClr val="bg1"/>
              </a:solidFill>
              <a:prstDash val="solid"/>
              <a:round/>
              <a:headEnd type="none" w="med" len="med"/>
              <a:tailEnd type="none" w="med" len="med"/>
            </a:ln>
            <a:effectLst/>
          </p:spPr>
          <p:txBody>
            <a:bodyPr>
              <a:noAutofit/>
            </a:bodyPr>
            <a:lstStyle/>
            <a:p>
              <a:pPr>
                <a:defRPr/>
              </a:pPr>
              <a:r>
                <a:rPr lang="en-US" sz="600" dirty="0"/>
                <a:t>This edge glows brightly when DMD is in off-state (black field)</a:t>
              </a:r>
            </a:p>
          </p:txBody>
        </p:sp>
        <p:sp>
          <p:nvSpPr>
            <p:cNvPr id="15" name="Line 5">
              <a:extLst>
                <a:ext uri="{FF2B5EF4-FFF2-40B4-BE49-F238E27FC236}">
                  <a16:creationId xmlns:a16="http://schemas.microsoft.com/office/drawing/2014/main" id="{CF978B50-9687-415D-9FD2-F8C622CD272F}"/>
                </a:ext>
              </a:extLst>
            </p:cNvPr>
            <p:cNvSpPr>
              <a:spLocks noChangeShapeType="1"/>
            </p:cNvSpPr>
            <p:nvPr/>
          </p:nvSpPr>
          <p:spPr bwMode="auto">
            <a:xfrm flipH="1">
              <a:off x="4846110" y="3701498"/>
              <a:ext cx="2234346" cy="0"/>
            </a:xfrm>
            <a:prstGeom prst="line">
              <a:avLst/>
            </a:prstGeom>
            <a:noFill/>
            <a:ln w="1905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sz="1100"/>
            </a:p>
          </p:txBody>
        </p:sp>
        <p:sp>
          <p:nvSpPr>
            <p:cNvPr id="16" name="Text Box 9">
              <a:extLst>
                <a:ext uri="{FF2B5EF4-FFF2-40B4-BE49-F238E27FC236}">
                  <a16:creationId xmlns:a16="http://schemas.microsoft.com/office/drawing/2014/main" id="{D7171C87-E6EE-4A92-BDF3-CCFBDD23DE8D}"/>
                </a:ext>
              </a:extLst>
            </p:cNvPr>
            <p:cNvSpPr txBox="1">
              <a:spLocks noChangeArrowheads="1"/>
            </p:cNvSpPr>
            <p:nvPr/>
          </p:nvSpPr>
          <p:spPr bwMode="auto">
            <a:xfrm>
              <a:off x="7018911" y="3549343"/>
              <a:ext cx="1855176" cy="92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900" dirty="0">
                  <a:solidFill>
                    <a:srgbClr val="000000"/>
                  </a:solidFill>
                </a:rPr>
                <a:t>Possible scatter source</a:t>
              </a:r>
            </a:p>
            <a:p>
              <a:pPr algn="ctr" eaLnBrk="1" hangingPunct="1"/>
              <a:r>
                <a:rPr lang="en-US" sz="900" dirty="0">
                  <a:solidFill>
                    <a:srgbClr val="000000"/>
                  </a:solidFill>
                </a:rPr>
                <a:t>Is this wedge surface (if wedge used)</a:t>
              </a:r>
            </a:p>
          </p:txBody>
        </p:sp>
        <p:cxnSp>
          <p:nvCxnSpPr>
            <p:cNvPr id="17" name="Straight Connector 16">
              <a:extLst>
                <a:ext uri="{FF2B5EF4-FFF2-40B4-BE49-F238E27FC236}">
                  <a16:creationId xmlns:a16="http://schemas.microsoft.com/office/drawing/2014/main" id="{A162669C-9414-4189-BCAA-CEA9B46D8931}"/>
                </a:ext>
              </a:extLst>
            </p:cNvPr>
            <p:cNvCxnSpPr/>
            <p:nvPr/>
          </p:nvCxnSpPr>
          <p:spPr>
            <a:xfrm flipH="1">
              <a:off x="4706533" y="3549343"/>
              <a:ext cx="139577" cy="29344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B4D250BE-F762-47E1-9617-41913AC2C8C3}"/>
              </a:ext>
            </a:extLst>
          </p:cNvPr>
          <p:cNvGrpSpPr>
            <a:grpSpLocks noChangeAspect="1"/>
          </p:cNvGrpSpPr>
          <p:nvPr/>
        </p:nvGrpSpPr>
        <p:grpSpPr>
          <a:xfrm>
            <a:off x="3411802" y="2264641"/>
            <a:ext cx="5188072" cy="2310577"/>
            <a:chOff x="1855788" y="2106613"/>
            <a:chExt cx="7588827" cy="3379787"/>
          </a:xfrm>
        </p:grpSpPr>
        <p:pic>
          <p:nvPicPr>
            <p:cNvPr id="19" name="Picture 14">
              <a:extLst>
                <a:ext uri="{FF2B5EF4-FFF2-40B4-BE49-F238E27FC236}">
                  <a16:creationId xmlns:a16="http://schemas.microsoft.com/office/drawing/2014/main" id="{DB6B840D-FB66-4FF9-A69D-A52BB7DAA2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685" t="13310" r="25455"/>
            <a:stretch>
              <a:fillRect/>
            </a:stretch>
          </p:blipFill>
          <p:spPr bwMode="auto">
            <a:xfrm>
              <a:off x="1855788" y="2106613"/>
              <a:ext cx="5100637" cy="337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Line 5">
              <a:extLst>
                <a:ext uri="{FF2B5EF4-FFF2-40B4-BE49-F238E27FC236}">
                  <a16:creationId xmlns:a16="http://schemas.microsoft.com/office/drawing/2014/main" id="{5B960DD7-1DAB-4A30-B0F4-3C43A2BE62B9}"/>
                </a:ext>
              </a:extLst>
            </p:cNvPr>
            <p:cNvSpPr>
              <a:spLocks noChangeShapeType="1"/>
            </p:cNvSpPr>
            <p:nvPr/>
          </p:nvSpPr>
          <p:spPr bwMode="auto">
            <a:xfrm flipH="1" flipV="1">
              <a:off x="4519613" y="4191000"/>
              <a:ext cx="2844800" cy="609600"/>
            </a:xfrm>
            <a:prstGeom prst="line">
              <a:avLst/>
            </a:prstGeom>
            <a:noFill/>
            <a:ln w="1905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sz="1100"/>
            </a:p>
          </p:txBody>
        </p:sp>
        <p:sp>
          <p:nvSpPr>
            <p:cNvPr id="21" name="Text Box 7">
              <a:extLst>
                <a:ext uri="{FF2B5EF4-FFF2-40B4-BE49-F238E27FC236}">
                  <a16:creationId xmlns:a16="http://schemas.microsoft.com/office/drawing/2014/main" id="{6CF67CC2-46F1-48F9-95F0-ACE22A46376E}"/>
                </a:ext>
              </a:extLst>
            </p:cNvPr>
            <p:cNvSpPr txBox="1">
              <a:spLocks noChangeArrowheads="1"/>
            </p:cNvSpPr>
            <p:nvPr/>
          </p:nvSpPr>
          <p:spPr bwMode="auto">
            <a:xfrm>
              <a:off x="6973341" y="4508230"/>
              <a:ext cx="2471274" cy="742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900" dirty="0">
                  <a:solidFill>
                    <a:srgbClr val="000000"/>
                  </a:solidFill>
                </a:rPr>
                <a:t>Light exits into</a:t>
              </a:r>
            </a:p>
            <a:p>
              <a:pPr algn="ctr" eaLnBrk="1" hangingPunct="1"/>
              <a:r>
                <a:rPr lang="en-US" sz="900" dirty="0">
                  <a:solidFill>
                    <a:srgbClr val="000000"/>
                  </a:solidFill>
                </a:rPr>
                <a:t>projection lens</a:t>
              </a:r>
            </a:p>
            <a:p>
              <a:pPr algn="ctr" eaLnBrk="1" hangingPunct="1"/>
              <a:r>
                <a:rPr lang="en-US" sz="900" dirty="0">
                  <a:solidFill>
                    <a:srgbClr val="000000"/>
                  </a:solidFill>
                </a:rPr>
                <a:t>Barrel (blacken / block light)</a:t>
              </a:r>
            </a:p>
          </p:txBody>
        </p:sp>
        <p:sp>
          <p:nvSpPr>
            <p:cNvPr id="22" name="Line 8">
              <a:extLst>
                <a:ext uri="{FF2B5EF4-FFF2-40B4-BE49-F238E27FC236}">
                  <a16:creationId xmlns:a16="http://schemas.microsoft.com/office/drawing/2014/main" id="{D7778A5D-FCBF-4A3B-AF05-098613622C41}"/>
                </a:ext>
              </a:extLst>
            </p:cNvPr>
            <p:cNvSpPr>
              <a:spLocks noChangeShapeType="1"/>
            </p:cNvSpPr>
            <p:nvPr/>
          </p:nvSpPr>
          <p:spPr bwMode="auto">
            <a:xfrm flipH="1">
              <a:off x="5583238" y="2755900"/>
              <a:ext cx="1830387" cy="749300"/>
            </a:xfrm>
            <a:prstGeom prst="line">
              <a:avLst/>
            </a:prstGeom>
            <a:noFill/>
            <a:ln w="1905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sz="1100"/>
            </a:p>
          </p:txBody>
        </p:sp>
        <p:sp>
          <p:nvSpPr>
            <p:cNvPr id="23" name="Text Box 9">
              <a:extLst>
                <a:ext uri="{FF2B5EF4-FFF2-40B4-BE49-F238E27FC236}">
                  <a16:creationId xmlns:a16="http://schemas.microsoft.com/office/drawing/2014/main" id="{2674874E-5DFA-4886-AF90-857AF7132FCD}"/>
                </a:ext>
              </a:extLst>
            </p:cNvPr>
            <p:cNvSpPr txBox="1">
              <a:spLocks noChangeArrowheads="1"/>
            </p:cNvSpPr>
            <p:nvPr/>
          </p:nvSpPr>
          <p:spPr bwMode="auto">
            <a:xfrm>
              <a:off x="7466013" y="2455863"/>
              <a:ext cx="1686370" cy="540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900">
                  <a:solidFill>
                    <a:srgbClr val="000000"/>
                  </a:solidFill>
                </a:rPr>
                <a:t>Surface made</a:t>
              </a:r>
            </a:p>
            <a:p>
              <a:pPr eaLnBrk="1" hangingPunct="1"/>
              <a:r>
                <a:rPr lang="en-US" sz="900">
                  <a:solidFill>
                    <a:srgbClr val="000000"/>
                  </a:solidFill>
                </a:rPr>
                <a:t>artificially reflective</a:t>
              </a:r>
            </a:p>
          </p:txBody>
        </p:sp>
        <p:sp>
          <p:nvSpPr>
            <p:cNvPr id="24" name="Line 11">
              <a:extLst>
                <a:ext uri="{FF2B5EF4-FFF2-40B4-BE49-F238E27FC236}">
                  <a16:creationId xmlns:a16="http://schemas.microsoft.com/office/drawing/2014/main" id="{4CC0E8AF-4E95-4A6C-A949-653099000978}"/>
                </a:ext>
              </a:extLst>
            </p:cNvPr>
            <p:cNvSpPr>
              <a:spLocks noChangeShapeType="1"/>
            </p:cNvSpPr>
            <p:nvPr/>
          </p:nvSpPr>
          <p:spPr bwMode="auto">
            <a:xfrm flipV="1">
              <a:off x="5257800" y="3471863"/>
              <a:ext cx="206375" cy="195262"/>
            </a:xfrm>
            <a:prstGeom prst="line">
              <a:avLst/>
            </a:prstGeom>
            <a:noFill/>
            <a:ln w="9525">
              <a:solidFill>
                <a:srgbClr val="0462FC"/>
              </a:solidFill>
              <a:round/>
              <a:headEnd/>
              <a:tailEnd type="triangle" w="med" len="med"/>
            </a:ln>
            <a:extLst>
              <a:ext uri="{909E8E84-426E-40DD-AFC4-6F175D3DCCD1}">
                <a14:hiddenFill xmlns:a14="http://schemas.microsoft.com/office/drawing/2010/main">
                  <a:noFill/>
                </a14:hiddenFill>
              </a:ext>
            </a:extLst>
          </p:spPr>
          <p:txBody>
            <a:bodyPr/>
            <a:lstStyle/>
            <a:p>
              <a:endParaRPr lang="en-US" sz="1100"/>
            </a:p>
          </p:txBody>
        </p:sp>
        <p:sp>
          <p:nvSpPr>
            <p:cNvPr id="25" name="Line 12">
              <a:extLst>
                <a:ext uri="{FF2B5EF4-FFF2-40B4-BE49-F238E27FC236}">
                  <a16:creationId xmlns:a16="http://schemas.microsoft.com/office/drawing/2014/main" id="{FFA408EC-9BD9-431A-8D31-57A8431854FA}"/>
                </a:ext>
              </a:extLst>
            </p:cNvPr>
            <p:cNvSpPr>
              <a:spLocks noChangeShapeType="1"/>
            </p:cNvSpPr>
            <p:nvPr/>
          </p:nvSpPr>
          <p:spPr bwMode="auto">
            <a:xfrm flipH="1" flipV="1">
              <a:off x="5227638" y="3673475"/>
              <a:ext cx="374650" cy="625475"/>
            </a:xfrm>
            <a:prstGeom prst="line">
              <a:avLst/>
            </a:prstGeom>
            <a:noFill/>
            <a:ln w="9525">
              <a:solidFill>
                <a:srgbClr val="0462FC"/>
              </a:solidFill>
              <a:round/>
              <a:headEnd/>
              <a:tailEnd type="triangle" w="med" len="med"/>
            </a:ln>
            <a:extLst>
              <a:ext uri="{909E8E84-426E-40DD-AFC4-6F175D3DCCD1}">
                <a14:hiddenFill xmlns:a14="http://schemas.microsoft.com/office/drawing/2010/main">
                  <a:noFill/>
                </a14:hiddenFill>
              </a:ext>
            </a:extLst>
          </p:spPr>
          <p:txBody>
            <a:bodyPr/>
            <a:lstStyle/>
            <a:p>
              <a:endParaRPr lang="en-US" sz="1100"/>
            </a:p>
          </p:txBody>
        </p:sp>
        <p:sp>
          <p:nvSpPr>
            <p:cNvPr id="26" name="Line 13">
              <a:extLst>
                <a:ext uri="{FF2B5EF4-FFF2-40B4-BE49-F238E27FC236}">
                  <a16:creationId xmlns:a16="http://schemas.microsoft.com/office/drawing/2014/main" id="{18332498-3AF2-4289-8D3C-8645939A6D1D}"/>
                </a:ext>
              </a:extLst>
            </p:cNvPr>
            <p:cNvSpPr>
              <a:spLocks noChangeShapeType="1"/>
            </p:cNvSpPr>
            <p:nvPr/>
          </p:nvSpPr>
          <p:spPr bwMode="auto">
            <a:xfrm flipH="1">
              <a:off x="5726113" y="3660775"/>
              <a:ext cx="217487" cy="661988"/>
            </a:xfrm>
            <a:prstGeom prst="line">
              <a:avLst/>
            </a:prstGeom>
            <a:noFill/>
            <a:ln w="9525">
              <a:solidFill>
                <a:srgbClr val="0462FC"/>
              </a:solidFill>
              <a:round/>
              <a:headEnd/>
              <a:tailEnd type="triangle" w="med" len="med"/>
            </a:ln>
            <a:extLst>
              <a:ext uri="{909E8E84-426E-40DD-AFC4-6F175D3DCCD1}">
                <a14:hiddenFill xmlns:a14="http://schemas.microsoft.com/office/drawing/2010/main">
                  <a:noFill/>
                </a14:hiddenFill>
              </a:ext>
            </a:extLst>
          </p:spPr>
          <p:txBody>
            <a:bodyPr/>
            <a:lstStyle/>
            <a:p>
              <a:endParaRPr lang="en-US" sz="1100"/>
            </a:p>
          </p:txBody>
        </p:sp>
        <p:sp>
          <p:nvSpPr>
            <p:cNvPr id="27" name="Line 15">
              <a:extLst>
                <a:ext uri="{FF2B5EF4-FFF2-40B4-BE49-F238E27FC236}">
                  <a16:creationId xmlns:a16="http://schemas.microsoft.com/office/drawing/2014/main" id="{55170A3D-00ED-4776-94E8-6B4AB32DA7C6}"/>
                </a:ext>
              </a:extLst>
            </p:cNvPr>
            <p:cNvSpPr>
              <a:spLocks noChangeShapeType="1"/>
            </p:cNvSpPr>
            <p:nvPr/>
          </p:nvSpPr>
          <p:spPr bwMode="auto">
            <a:xfrm flipH="1">
              <a:off x="4543425" y="3402013"/>
              <a:ext cx="873125" cy="617537"/>
            </a:xfrm>
            <a:prstGeom prst="line">
              <a:avLst/>
            </a:prstGeom>
            <a:noFill/>
            <a:ln w="9525">
              <a:solidFill>
                <a:srgbClr val="0462FC"/>
              </a:solidFill>
              <a:round/>
              <a:headEnd/>
              <a:tailEnd type="triangle" w="med" len="med"/>
            </a:ln>
            <a:extLst>
              <a:ext uri="{909E8E84-426E-40DD-AFC4-6F175D3DCCD1}">
                <a14:hiddenFill xmlns:a14="http://schemas.microsoft.com/office/drawing/2010/main">
                  <a:noFill/>
                </a14:hiddenFill>
              </a:ext>
            </a:extLst>
          </p:spPr>
          <p:txBody>
            <a:bodyPr/>
            <a:lstStyle/>
            <a:p>
              <a:endParaRPr lang="en-US" sz="1100"/>
            </a:p>
          </p:txBody>
        </p:sp>
        <p:sp>
          <p:nvSpPr>
            <p:cNvPr id="28" name="Text Box 16">
              <a:extLst>
                <a:ext uri="{FF2B5EF4-FFF2-40B4-BE49-F238E27FC236}">
                  <a16:creationId xmlns:a16="http://schemas.microsoft.com/office/drawing/2014/main" id="{04495E53-45C3-46CA-B3A9-CCA9C10A45EF}"/>
                </a:ext>
              </a:extLst>
            </p:cNvPr>
            <p:cNvSpPr txBox="1">
              <a:spLocks noChangeArrowheads="1"/>
            </p:cNvSpPr>
            <p:nvPr/>
          </p:nvSpPr>
          <p:spPr bwMode="auto">
            <a:xfrm>
              <a:off x="7451724" y="3414713"/>
              <a:ext cx="1517544" cy="540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900">
                  <a:solidFill>
                    <a:srgbClr val="000000"/>
                  </a:solidFill>
                </a:rPr>
                <a:t>Light encounters</a:t>
              </a:r>
            </a:p>
            <a:p>
              <a:pPr eaLnBrk="1" hangingPunct="1"/>
              <a:r>
                <a:rPr lang="en-US" sz="900">
                  <a:solidFill>
                    <a:srgbClr val="000000"/>
                  </a:solidFill>
                </a:rPr>
                <a:t>TIR condition</a:t>
              </a:r>
            </a:p>
          </p:txBody>
        </p:sp>
        <p:sp>
          <p:nvSpPr>
            <p:cNvPr id="29" name="Line 17">
              <a:extLst>
                <a:ext uri="{FF2B5EF4-FFF2-40B4-BE49-F238E27FC236}">
                  <a16:creationId xmlns:a16="http://schemas.microsoft.com/office/drawing/2014/main" id="{7C59B353-9C00-42C3-88F8-98C1126FBD70}"/>
                </a:ext>
              </a:extLst>
            </p:cNvPr>
            <p:cNvSpPr>
              <a:spLocks noChangeShapeType="1"/>
            </p:cNvSpPr>
            <p:nvPr/>
          </p:nvSpPr>
          <p:spPr bwMode="auto">
            <a:xfrm flipH="1">
              <a:off x="5318125" y="3635375"/>
              <a:ext cx="2046288" cy="36513"/>
            </a:xfrm>
            <a:prstGeom prst="line">
              <a:avLst/>
            </a:prstGeom>
            <a:noFill/>
            <a:ln w="1905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sz="1100"/>
            </a:p>
          </p:txBody>
        </p:sp>
      </p:grpSp>
    </p:spTree>
    <p:extLst>
      <p:ext uri="{BB962C8B-B14F-4D97-AF65-F5344CB8AC3E}">
        <p14:creationId xmlns:p14="http://schemas.microsoft.com/office/powerpoint/2010/main" val="492935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7" descr="LED-DLP-penny-02"/>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857250"/>
            <a:ext cx="4572000" cy="3429000"/>
          </a:xfrm>
          <a:prstGeom prst="rect">
            <a:avLst/>
          </a:prstGeom>
          <a:noFill/>
          <a:ln w="9525">
            <a:noFill/>
            <a:miter lim="800000"/>
            <a:headEnd/>
            <a:tailEnd/>
          </a:ln>
        </p:spPr>
      </p:pic>
      <p:sp>
        <p:nvSpPr>
          <p:cNvPr id="8195" name="Text Box 8"/>
          <p:cNvSpPr txBox="1">
            <a:spLocks noChangeArrowheads="1"/>
          </p:cNvSpPr>
          <p:nvPr/>
        </p:nvSpPr>
        <p:spPr bwMode="auto">
          <a:xfrm>
            <a:off x="1802607" y="97631"/>
            <a:ext cx="5512594" cy="434579"/>
          </a:xfrm>
          <a:prstGeom prst="rect">
            <a:avLst/>
          </a:prstGeom>
          <a:noFill/>
          <a:ln w="9525" algn="ctr">
            <a:noFill/>
            <a:miter lim="800000"/>
            <a:headEnd/>
            <a:tailEnd/>
          </a:ln>
        </p:spPr>
        <p:txBody>
          <a:bodyPr/>
          <a:lstStyle/>
          <a:p>
            <a:pPr algn="ctr" defTabSz="685800"/>
            <a:r>
              <a:rPr lang="en-US" sz="2400" b="1">
                <a:solidFill>
                  <a:srgbClr val="FFFFFF"/>
                </a:solidFill>
                <a:cs typeface="Arial" charset="0"/>
              </a:rPr>
              <a:t>Single chip LED DLP® solution</a:t>
            </a:r>
          </a:p>
        </p:txBody>
      </p:sp>
      <p:sp>
        <p:nvSpPr>
          <p:cNvPr id="4" name="Rectangle 2"/>
          <p:cNvSpPr txBox="1">
            <a:spLocks noChangeArrowheads="1"/>
          </p:cNvSpPr>
          <p:nvPr/>
        </p:nvSpPr>
        <p:spPr>
          <a:xfrm>
            <a:off x="1143000" y="170260"/>
            <a:ext cx="6858000" cy="479822"/>
          </a:xfrm>
          <a:prstGeom prst="rect">
            <a:avLst/>
          </a:prstGeom>
        </p:spPr>
        <p:txBody>
          <a:bodyPr/>
          <a:lstStyle/>
          <a:p>
            <a:pPr algn="ctr" defTabSz="685800" eaLnBrk="0" hangingPunct="0">
              <a:defRPr/>
            </a:pPr>
            <a:r>
              <a:rPr lang="en-US" sz="2400" b="1" kern="0" dirty="0">
                <a:solidFill>
                  <a:srgbClr val="DE0000"/>
                </a:solidFill>
                <a:cs typeface="Arial" charset="0"/>
              </a:rPr>
              <a:t>How DLP Technology Works</a:t>
            </a:r>
          </a:p>
        </p:txBody>
      </p:sp>
      <p:sp>
        <p:nvSpPr>
          <p:cNvPr id="2" name="Slide Number Placeholder 1">
            <a:extLst>
              <a:ext uri="{FF2B5EF4-FFF2-40B4-BE49-F238E27FC236}">
                <a16:creationId xmlns:a16="http://schemas.microsoft.com/office/drawing/2014/main" id="{823E755D-8870-447D-92A0-BEE72455BCF2}"/>
              </a:ext>
            </a:extLst>
          </p:cNvPr>
          <p:cNvSpPr>
            <a:spLocks noGrp="1"/>
          </p:cNvSpPr>
          <p:nvPr>
            <p:ph type="sldNum" sz="quarter" idx="10"/>
          </p:nvPr>
        </p:nvSpPr>
        <p:spPr/>
        <p:txBody>
          <a:bodyPr/>
          <a:lstStyle/>
          <a:p>
            <a:fld id="{4BD60626-1ACC-48B1-8201-AA7BD5684B54}" type="slidenum">
              <a:rPr lang="en-US" smtClean="0"/>
              <a:pPr/>
              <a:t>9</a:t>
            </a:fld>
            <a:endParaRPr lang="en-US"/>
          </a:p>
        </p:txBody>
      </p:sp>
    </p:spTree>
  </p:cSld>
  <p:clrMapOvr>
    <a:masterClrMapping/>
  </p:clrMapOvr>
  <p:transition spd="slow" advTm="5000"/>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4C6E6-4FC6-4871-A443-C1F9D52A8FC7}"/>
              </a:ext>
            </a:extLst>
          </p:cNvPr>
          <p:cNvSpPr>
            <a:spLocks noGrp="1"/>
          </p:cNvSpPr>
          <p:nvPr>
            <p:ph type="title"/>
          </p:nvPr>
        </p:nvSpPr>
        <p:spPr/>
        <p:txBody>
          <a:bodyPr/>
          <a:lstStyle/>
          <a:p>
            <a:r>
              <a:rPr lang="en-US" dirty="0"/>
              <a:t>Stray Light Mitigation Techniques (RTIR Prism)</a:t>
            </a:r>
          </a:p>
        </p:txBody>
      </p:sp>
      <p:sp>
        <p:nvSpPr>
          <p:cNvPr id="3" name="Content Placeholder 2">
            <a:extLst>
              <a:ext uri="{FF2B5EF4-FFF2-40B4-BE49-F238E27FC236}">
                <a16:creationId xmlns:a16="http://schemas.microsoft.com/office/drawing/2014/main" id="{5BA6AEF6-A32E-4095-AE64-A82816F62237}"/>
              </a:ext>
            </a:extLst>
          </p:cNvPr>
          <p:cNvSpPr>
            <a:spLocks noGrp="1"/>
          </p:cNvSpPr>
          <p:nvPr>
            <p:ph idx="1"/>
          </p:nvPr>
        </p:nvSpPr>
        <p:spPr/>
        <p:txBody>
          <a:bodyPr/>
          <a:lstStyle/>
          <a:p>
            <a:pPr marL="0" indent="0">
              <a:buNone/>
            </a:pPr>
            <a:r>
              <a:rPr lang="en-US" sz="1100" dirty="0"/>
              <a:t>Light scatters in several directions at the RTIR prism corner (toward lens and back toward the DMD) which both degrade contrast </a:t>
            </a:r>
          </a:p>
          <a:p>
            <a:pPr marL="514350" indent="-514350">
              <a:buFontTx/>
              <a:buAutoNum type="arabicPeriod"/>
            </a:pPr>
            <a:r>
              <a:rPr lang="en-US" sz="1100" dirty="0"/>
              <a:t>Paint the outside edge of the prism subject to off-state light with black paint (simplest, most effective) / Also consider black paint mask on DMD side of prism</a:t>
            </a:r>
          </a:p>
          <a:p>
            <a:pPr marL="514350" indent="-514350">
              <a:buFontTx/>
              <a:buAutoNum type="arabicPeriod"/>
            </a:pPr>
            <a:r>
              <a:rPr lang="en-US" sz="1100" dirty="0"/>
              <a:t>Block the path of scattered light from the prism edge using a baffle </a:t>
            </a:r>
          </a:p>
          <a:p>
            <a:pPr marL="514350" indent="-514350">
              <a:buFontTx/>
              <a:buAutoNum type="arabicPeriod"/>
            </a:pPr>
            <a:r>
              <a:rPr lang="en-US" sz="1100" dirty="0"/>
              <a:t>Coat the edge with index matching bead (if #1 not effective), or </a:t>
            </a:r>
          </a:p>
          <a:p>
            <a:pPr marL="514350" indent="-514350">
              <a:buFontTx/>
              <a:buAutoNum type="arabicPeriod"/>
            </a:pPr>
            <a:r>
              <a:rPr lang="en-US" sz="1100" dirty="0"/>
              <a:t>Radius the edge</a:t>
            </a:r>
          </a:p>
          <a:p>
            <a:endParaRPr lang="en-US" sz="1100" dirty="0"/>
          </a:p>
        </p:txBody>
      </p:sp>
      <p:sp>
        <p:nvSpPr>
          <p:cNvPr id="4" name="Slide Number Placeholder 3">
            <a:extLst>
              <a:ext uri="{FF2B5EF4-FFF2-40B4-BE49-F238E27FC236}">
                <a16:creationId xmlns:a16="http://schemas.microsoft.com/office/drawing/2014/main" id="{BA4D5A09-ECFD-48EA-89E5-F112F4030E98}"/>
              </a:ext>
            </a:extLst>
          </p:cNvPr>
          <p:cNvSpPr>
            <a:spLocks noGrp="1"/>
          </p:cNvSpPr>
          <p:nvPr>
            <p:ph type="sldNum" sz="quarter" idx="10"/>
          </p:nvPr>
        </p:nvSpPr>
        <p:spPr/>
        <p:txBody>
          <a:bodyPr/>
          <a:lstStyle/>
          <a:p>
            <a:pPr>
              <a:defRPr/>
            </a:pPr>
            <a:fld id="{2B97888F-6AF7-4263-B69D-592D8C33BAC7}" type="slidenum">
              <a:rPr lang="en-US" smtClean="0"/>
              <a:pPr>
                <a:defRPr/>
              </a:pPr>
              <a:t>90</a:t>
            </a:fld>
            <a:endParaRPr lang="en-US" dirty="0"/>
          </a:p>
        </p:txBody>
      </p:sp>
      <p:grpSp>
        <p:nvGrpSpPr>
          <p:cNvPr id="5" name="Group 4">
            <a:extLst>
              <a:ext uri="{FF2B5EF4-FFF2-40B4-BE49-F238E27FC236}">
                <a16:creationId xmlns:a16="http://schemas.microsoft.com/office/drawing/2014/main" id="{96A71AB2-BA01-4D3B-9C30-5B79AA9EAD55}"/>
              </a:ext>
            </a:extLst>
          </p:cNvPr>
          <p:cNvGrpSpPr>
            <a:grpSpLocks noChangeAspect="1"/>
          </p:cNvGrpSpPr>
          <p:nvPr/>
        </p:nvGrpSpPr>
        <p:grpSpPr>
          <a:xfrm>
            <a:off x="1221695" y="2582826"/>
            <a:ext cx="6691090" cy="1981383"/>
            <a:chOff x="528786" y="3519066"/>
            <a:chExt cx="8127137" cy="2406629"/>
          </a:xfrm>
        </p:grpSpPr>
        <p:grpSp>
          <p:nvGrpSpPr>
            <p:cNvPr id="6" name="Group 9">
              <a:extLst>
                <a:ext uri="{FF2B5EF4-FFF2-40B4-BE49-F238E27FC236}">
                  <a16:creationId xmlns:a16="http://schemas.microsoft.com/office/drawing/2014/main" id="{380A1A0B-DBB7-4B25-8DCD-1CEB85D1DD57}"/>
                </a:ext>
              </a:extLst>
            </p:cNvPr>
            <p:cNvGrpSpPr>
              <a:grpSpLocks/>
            </p:cNvGrpSpPr>
            <p:nvPr/>
          </p:nvGrpSpPr>
          <p:grpSpPr bwMode="auto">
            <a:xfrm rot="13237647">
              <a:off x="2168261" y="3585678"/>
              <a:ext cx="217828" cy="224553"/>
              <a:chOff x="3592" y="2757"/>
              <a:chExt cx="259" cy="245"/>
            </a:xfrm>
          </p:grpSpPr>
          <p:sp>
            <p:nvSpPr>
              <p:cNvPr id="30" name="Oval 6">
                <a:extLst>
                  <a:ext uri="{FF2B5EF4-FFF2-40B4-BE49-F238E27FC236}">
                    <a16:creationId xmlns:a16="http://schemas.microsoft.com/office/drawing/2014/main" id="{594537DE-5F29-4F3A-895B-3A40F77B3EA9}"/>
                  </a:ext>
                </a:extLst>
              </p:cNvPr>
              <p:cNvSpPr>
                <a:spLocks noChangeArrowheads="1"/>
              </p:cNvSpPr>
              <p:nvPr/>
            </p:nvSpPr>
            <p:spPr bwMode="auto">
              <a:xfrm>
                <a:off x="3592" y="2757"/>
                <a:ext cx="259" cy="245"/>
              </a:xfrm>
              <a:prstGeom prst="ellipse">
                <a:avLst/>
              </a:prstGeom>
              <a:solidFill>
                <a:srgbClr val="CCFFFF"/>
              </a:solidFill>
              <a:ln w="9525">
                <a:solidFill>
                  <a:schemeClr val="tx1"/>
                </a:solidFill>
                <a:round/>
                <a:headEnd/>
                <a:tailEnd/>
              </a:ln>
            </p:spPr>
            <p:txBody>
              <a:bodyPr wrap="none" anchor="ctr"/>
              <a:lstStyle/>
              <a:p>
                <a:endParaRPr lang="en-US" sz="1050"/>
              </a:p>
            </p:txBody>
          </p:sp>
          <p:sp>
            <p:nvSpPr>
              <p:cNvPr id="31" name="AutoShape 7">
                <a:extLst>
                  <a:ext uri="{FF2B5EF4-FFF2-40B4-BE49-F238E27FC236}">
                    <a16:creationId xmlns:a16="http://schemas.microsoft.com/office/drawing/2014/main" id="{68517297-FFB0-4454-A0A2-D02ECBCEFA28}"/>
                  </a:ext>
                </a:extLst>
              </p:cNvPr>
              <p:cNvSpPr>
                <a:spLocks noChangeArrowheads="1"/>
              </p:cNvSpPr>
              <p:nvPr/>
            </p:nvSpPr>
            <p:spPr bwMode="auto">
              <a:xfrm rot="6948336">
                <a:off x="3617" y="2796"/>
                <a:ext cx="97" cy="111"/>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050"/>
              </a:p>
            </p:txBody>
          </p:sp>
        </p:grpSp>
        <p:sp>
          <p:nvSpPr>
            <p:cNvPr id="7" name="Rectangle 6">
              <a:extLst>
                <a:ext uri="{FF2B5EF4-FFF2-40B4-BE49-F238E27FC236}">
                  <a16:creationId xmlns:a16="http://schemas.microsoft.com/office/drawing/2014/main" id="{D72513D2-E6B5-4620-8CF9-AE847F5A1F6A}"/>
                </a:ext>
              </a:extLst>
            </p:cNvPr>
            <p:cNvSpPr/>
            <p:nvPr/>
          </p:nvSpPr>
          <p:spPr>
            <a:xfrm>
              <a:off x="2161586" y="3992584"/>
              <a:ext cx="45719" cy="25781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8" name="TextBox 13">
              <a:extLst>
                <a:ext uri="{FF2B5EF4-FFF2-40B4-BE49-F238E27FC236}">
                  <a16:creationId xmlns:a16="http://schemas.microsoft.com/office/drawing/2014/main" id="{C8A58472-EC0C-47BF-A803-1C0B50690A17}"/>
                </a:ext>
              </a:extLst>
            </p:cNvPr>
            <p:cNvSpPr txBox="1">
              <a:spLocks noChangeArrowheads="1"/>
            </p:cNvSpPr>
            <p:nvPr/>
          </p:nvSpPr>
          <p:spPr bwMode="auto">
            <a:xfrm>
              <a:off x="1548695" y="3942476"/>
              <a:ext cx="571726" cy="26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 dirty="0"/>
                <a:t>Baffle</a:t>
              </a:r>
            </a:p>
          </p:txBody>
        </p:sp>
        <p:sp>
          <p:nvSpPr>
            <p:cNvPr id="9" name="Rectangle 8">
              <a:extLst>
                <a:ext uri="{FF2B5EF4-FFF2-40B4-BE49-F238E27FC236}">
                  <a16:creationId xmlns:a16="http://schemas.microsoft.com/office/drawing/2014/main" id="{720BA25A-FED0-4742-8E71-6D7571E5D261}"/>
                </a:ext>
              </a:extLst>
            </p:cNvPr>
            <p:cNvSpPr/>
            <p:nvPr/>
          </p:nvSpPr>
          <p:spPr>
            <a:xfrm>
              <a:off x="2490368" y="5211039"/>
              <a:ext cx="583518" cy="4944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TextBox 9">
              <a:extLst>
                <a:ext uri="{FF2B5EF4-FFF2-40B4-BE49-F238E27FC236}">
                  <a16:creationId xmlns:a16="http://schemas.microsoft.com/office/drawing/2014/main" id="{6ABA051A-FF24-4DF3-831C-7B61B7A2386B}"/>
                </a:ext>
              </a:extLst>
            </p:cNvPr>
            <p:cNvSpPr txBox="1"/>
            <p:nvPr/>
          </p:nvSpPr>
          <p:spPr>
            <a:xfrm>
              <a:off x="2490368" y="5304438"/>
              <a:ext cx="538798" cy="261683"/>
            </a:xfrm>
            <a:prstGeom prst="rect">
              <a:avLst/>
            </a:prstGeom>
            <a:noFill/>
          </p:spPr>
          <p:txBody>
            <a:bodyPr wrap="square" rtlCol="0">
              <a:spAutoFit/>
            </a:bodyPr>
            <a:lstStyle/>
            <a:p>
              <a:r>
                <a:rPr lang="en-US" sz="800" dirty="0"/>
                <a:t>DMD</a:t>
              </a:r>
            </a:p>
          </p:txBody>
        </p:sp>
        <p:sp>
          <p:nvSpPr>
            <p:cNvPr id="11" name="AutoShape 9">
              <a:extLst>
                <a:ext uri="{FF2B5EF4-FFF2-40B4-BE49-F238E27FC236}">
                  <a16:creationId xmlns:a16="http://schemas.microsoft.com/office/drawing/2014/main" id="{ECF0B31D-99E6-4AA9-9818-54D254FFDAE2}"/>
                </a:ext>
              </a:extLst>
            </p:cNvPr>
            <p:cNvSpPr>
              <a:spLocks noChangeArrowheads="1"/>
            </p:cNvSpPr>
            <p:nvPr/>
          </p:nvSpPr>
          <p:spPr bwMode="auto">
            <a:xfrm>
              <a:off x="6250860" y="3792999"/>
              <a:ext cx="2405063" cy="533400"/>
            </a:xfrm>
            <a:prstGeom prst="wedgeRoundRectCallout">
              <a:avLst>
                <a:gd name="adj1" fmla="val -76866"/>
                <a:gd name="adj2" fmla="val 245833"/>
                <a:gd name="adj3" fmla="val 16667"/>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en-US" sz="800" dirty="0"/>
                <a:t>Add a radius that allows off-state light to exit</a:t>
              </a:r>
            </a:p>
          </p:txBody>
        </p:sp>
        <p:sp>
          <p:nvSpPr>
            <p:cNvPr id="12" name="Rectangle 11">
              <a:extLst>
                <a:ext uri="{FF2B5EF4-FFF2-40B4-BE49-F238E27FC236}">
                  <a16:creationId xmlns:a16="http://schemas.microsoft.com/office/drawing/2014/main" id="{4B1ACB6E-66CE-45DC-BB16-58C5DCA1F8BD}"/>
                </a:ext>
              </a:extLst>
            </p:cNvPr>
            <p:cNvSpPr/>
            <p:nvPr/>
          </p:nvSpPr>
          <p:spPr>
            <a:xfrm>
              <a:off x="5902331" y="5223635"/>
              <a:ext cx="583518" cy="4944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TextBox 12">
              <a:extLst>
                <a:ext uri="{FF2B5EF4-FFF2-40B4-BE49-F238E27FC236}">
                  <a16:creationId xmlns:a16="http://schemas.microsoft.com/office/drawing/2014/main" id="{26339FBE-EE9B-4A08-9DA2-606D208303E9}"/>
                </a:ext>
              </a:extLst>
            </p:cNvPr>
            <p:cNvSpPr txBox="1"/>
            <p:nvPr/>
          </p:nvSpPr>
          <p:spPr>
            <a:xfrm>
              <a:off x="5902332" y="5317035"/>
              <a:ext cx="538798" cy="261683"/>
            </a:xfrm>
            <a:prstGeom prst="rect">
              <a:avLst/>
            </a:prstGeom>
            <a:noFill/>
          </p:spPr>
          <p:txBody>
            <a:bodyPr wrap="square" rtlCol="0">
              <a:spAutoFit/>
            </a:bodyPr>
            <a:lstStyle/>
            <a:p>
              <a:r>
                <a:rPr lang="en-US" sz="800" dirty="0"/>
                <a:t>DMD</a:t>
              </a:r>
            </a:p>
          </p:txBody>
        </p:sp>
        <p:cxnSp>
          <p:nvCxnSpPr>
            <p:cNvPr id="14" name="Straight Arrow Connector 13">
              <a:extLst>
                <a:ext uri="{FF2B5EF4-FFF2-40B4-BE49-F238E27FC236}">
                  <a16:creationId xmlns:a16="http://schemas.microsoft.com/office/drawing/2014/main" id="{69935403-ECC4-4D8D-80D0-EFD3EAF05DC0}"/>
                </a:ext>
              </a:extLst>
            </p:cNvPr>
            <p:cNvCxnSpPr>
              <a:endCxn id="24" idx="0"/>
            </p:cNvCxnSpPr>
            <p:nvPr/>
          </p:nvCxnSpPr>
          <p:spPr>
            <a:xfrm>
              <a:off x="2277175" y="3808656"/>
              <a:ext cx="0" cy="2992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5BAB23B-7BD3-42BB-99BE-DDA59DE49B72}"/>
                </a:ext>
              </a:extLst>
            </p:cNvPr>
            <p:cNvSpPr txBox="1"/>
            <p:nvPr/>
          </p:nvSpPr>
          <p:spPr>
            <a:xfrm>
              <a:off x="1285259" y="4467071"/>
              <a:ext cx="1010951" cy="411215"/>
            </a:xfrm>
            <a:prstGeom prst="rect">
              <a:avLst/>
            </a:prstGeom>
            <a:noFill/>
          </p:spPr>
          <p:txBody>
            <a:bodyPr wrap="square" rtlCol="0">
              <a:spAutoFit/>
            </a:bodyPr>
            <a:lstStyle/>
            <a:p>
              <a:pPr algn="ctr"/>
              <a:r>
                <a:rPr lang="en-US" sz="800" dirty="0"/>
                <a:t>Projection lens side</a:t>
              </a:r>
            </a:p>
          </p:txBody>
        </p:sp>
        <p:sp>
          <p:nvSpPr>
            <p:cNvPr id="16" name="TextBox 15">
              <a:extLst>
                <a:ext uri="{FF2B5EF4-FFF2-40B4-BE49-F238E27FC236}">
                  <a16:creationId xmlns:a16="http://schemas.microsoft.com/office/drawing/2014/main" id="{288C1498-FCBD-4EBE-9D2D-4547A11805CB}"/>
                </a:ext>
              </a:extLst>
            </p:cNvPr>
            <p:cNvSpPr txBox="1"/>
            <p:nvPr/>
          </p:nvSpPr>
          <p:spPr>
            <a:xfrm>
              <a:off x="4479817" y="4418185"/>
              <a:ext cx="1010951" cy="411215"/>
            </a:xfrm>
            <a:prstGeom prst="rect">
              <a:avLst/>
            </a:prstGeom>
            <a:noFill/>
          </p:spPr>
          <p:txBody>
            <a:bodyPr wrap="square" rtlCol="0">
              <a:spAutoFit/>
            </a:bodyPr>
            <a:lstStyle/>
            <a:p>
              <a:pPr algn="ctr"/>
              <a:r>
                <a:rPr lang="en-US" sz="800" dirty="0"/>
                <a:t>Projection lens side</a:t>
              </a:r>
            </a:p>
          </p:txBody>
        </p:sp>
        <p:sp>
          <p:nvSpPr>
            <p:cNvPr id="17" name="Rectangle 16">
              <a:extLst>
                <a:ext uri="{FF2B5EF4-FFF2-40B4-BE49-F238E27FC236}">
                  <a16:creationId xmlns:a16="http://schemas.microsoft.com/office/drawing/2014/main" id="{3FA5BEEB-9C70-47AC-B49F-685E3EC9D494}"/>
                </a:ext>
              </a:extLst>
            </p:cNvPr>
            <p:cNvSpPr/>
            <p:nvPr/>
          </p:nvSpPr>
          <p:spPr>
            <a:xfrm>
              <a:off x="5483617" y="4043104"/>
              <a:ext cx="45719" cy="25781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18" name="AutoShape 14">
              <a:extLst>
                <a:ext uri="{FF2B5EF4-FFF2-40B4-BE49-F238E27FC236}">
                  <a16:creationId xmlns:a16="http://schemas.microsoft.com/office/drawing/2014/main" id="{50A71B9F-9AD3-485E-AB95-6D33F5C1B38B}"/>
                </a:ext>
              </a:extLst>
            </p:cNvPr>
            <p:cNvSpPr>
              <a:spLocks noChangeArrowheads="1"/>
            </p:cNvSpPr>
            <p:nvPr/>
          </p:nvSpPr>
          <p:spPr bwMode="auto">
            <a:xfrm>
              <a:off x="2389203" y="3519066"/>
              <a:ext cx="2056516" cy="670040"/>
            </a:xfrm>
            <a:prstGeom prst="wedgeRoundRectCallout">
              <a:avLst>
                <a:gd name="adj1" fmla="val -54176"/>
                <a:gd name="adj2" fmla="val 207468"/>
                <a:gd name="adj3" fmla="val 16667"/>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en-US" sz="800" dirty="0"/>
                <a:t>Molded plastic edge guard with index-matched adhesive in groove</a:t>
              </a:r>
            </a:p>
          </p:txBody>
        </p:sp>
        <p:sp>
          <p:nvSpPr>
            <p:cNvPr id="19" name="TextBox 18">
              <a:extLst>
                <a:ext uri="{FF2B5EF4-FFF2-40B4-BE49-F238E27FC236}">
                  <a16:creationId xmlns:a16="http://schemas.microsoft.com/office/drawing/2014/main" id="{70285955-AC8E-4CC7-B23E-BBE1DA87FD31}"/>
                </a:ext>
              </a:extLst>
            </p:cNvPr>
            <p:cNvSpPr txBox="1"/>
            <p:nvPr/>
          </p:nvSpPr>
          <p:spPr>
            <a:xfrm>
              <a:off x="1972434" y="5581438"/>
              <a:ext cx="1318536" cy="317757"/>
            </a:xfrm>
            <a:prstGeom prst="rect">
              <a:avLst/>
            </a:prstGeom>
            <a:noFill/>
          </p:spPr>
          <p:txBody>
            <a:bodyPr wrap="none" rtlCol="0">
              <a:spAutoFit/>
            </a:bodyPr>
            <a:lstStyle/>
            <a:p>
              <a:r>
                <a:rPr lang="en-US" sz="1050" dirty="0"/>
                <a:t>Example of #3</a:t>
              </a:r>
            </a:p>
          </p:txBody>
        </p:sp>
        <p:sp>
          <p:nvSpPr>
            <p:cNvPr id="20" name="TextBox 19">
              <a:extLst>
                <a:ext uri="{FF2B5EF4-FFF2-40B4-BE49-F238E27FC236}">
                  <a16:creationId xmlns:a16="http://schemas.microsoft.com/office/drawing/2014/main" id="{12C1D063-5D9D-4EE1-9649-949E3454CA6A}"/>
                </a:ext>
              </a:extLst>
            </p:cNvPr>
            <p:cNvSpPr txBox="1"/>
            <p:nvPr/>
          </p:nvSpPr>
          <p:spPr>
            <a:xfrm>
              <a:off x="5342015" y="5607938"/>
              <a:ext cx="1318536" cy="317757"/>
            </a:xfrm>
            <a:prstGeom prst="rect">
              <a:avLst/>
            </a:prstGeom>
            <a:noFill/>
          </p:spPr>
          <p:txBody>
            <a:bodyPr wrap="none" rtlCol="0">
              <a:spAutoFit/>
            </a:bodyPr>
            <a:lstStyle/>
            <a:p>
              <a:r>
                <a:rPr lang="en-US" sz="1050" dirty="0"/>
                <a:t>Example of #4</a:t>
              </a:r>
            </a:p>
          </p:txBody>
        </p:sp>
        <p:cxnSp>
          <p:nvCxnSpPr>
            <p:cNvPr id="21" name="Straight Arrow Connector 20">
              <a:extLst>
                <a:ext uri="{FF2B5EF4-FFF2-40B4-BE49-F238E27FC236}">
                  <a16:creationId xmlns:a16="http://schemas.microsoft.com/office/drawing/2014/main" id="{9629E883-5809-4D21-AA10-D57AC94C67B1}"/>
                </a:ext>
              </a:extLst>
            </p:cNvPr>
            <p:cNvCxnSpPr/>
            <p:nvPr/>
          </p:nvCxnSpPr>
          <p:spPr>
            <a:xfrm flipV="1">
              <a:off x="1548694" y="4879852"/>
              <a:ext cx="728481" cy="5630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08D29DD-F33F-47D4-879C-3B51D1A9676C}"/>
                </a:ext>
              </a:extLst>
            </p:cNvPr>
            <p:cNvCxnSpPr/>
            <p:nvPr/>
          </p:nvCxnSpPr>
          <p:spPr>
            <a:xfrm flipV="1">
              <a:off x="1548694" y="5172810"/>
              <a:ext cx="840509" cy="2701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AE68C7F-1DA5-4F16-8881-278EA04D6670}"/>
                </a:ext>
              </a:extLst>
            </p:cNvPr>
            <p:cNvSpPr txBox="1"/>
            <p:nvPr/>
          </p:nvSpPr>
          <p:spPr>
            <a:xfrm>
              <a:off x="528786" y="5438609"/>
              <a:ext cx="1420565" cy="411215"/>
            </a:xfrm>
            <a:prstGeom prst="rect">
              <a:avLst/>
            </a:prstGeom>
            <a:noFill/>
          </p:spPr>
          <p:txBody>
            <a:bodyPr wrap="square" rtlCol="0">
              <a:spAutoFit/>
            </a:bodyPr>
            <a:lstStyle/>
            <a:p>
              <a:pPr algn="ctr"/>
              <a:r>
                <a:rPr lang="en-US" sz="800" dirty="0"/>
                <a:t>Consider black paint aperture</a:t>
              </a:r>
            </a:p>
          </p:txBody>
        </p:sp>
        <p:sp>
          <p:nvSpPr>
            <p:cNvPr id="24" name="AutoShape 5">
              <a:extLst>
                <a:ext uri="{FF2B5EF4-FFF2-40B4-BE49-F238E27FC236}">
                  <a16:creationId xmlns:a16="http://schemas.microsoft.com/office/drawing/2014/main" id="{775D40A7-C3C1-4F05-B411-C775622DF1A9}"/>
                </a:ext>
              </a:extLst>
            </p:cNvPr>
            <p:cNvSpPr>
              <a:spLocks noChangeArrowheads="1"/>
            </p:cNvSpPr>
            <p:nvPr/>
          </p:nvSpPr>
          <p:spPr bwMode="auto">
            <a:xfrm>
              <a:off x="2277175" y="4107945"/>
              <a:ext cx="1049948" cy="1029494"/>
            </a:xfrm>
            <a:prstGeom prst="rtTriangle">
              <a:avLst/>
            </a:prstGeom>
            <a:solidFill>
              <a:schemeClr val="accent3">
                <a:lumMod val="20000"/>
                <a:lumOff val="80000"/>
              </a:schemeClr>
            </a:solidFill>
            <a:ln w="9525">
              <a:solidFill>
                <a:schemeClr val="tx1"/>
              </a:solidFill>
              <a:miter lim="800000"/>
              <a:headEnd/>
              <a:tailEnd/>
            </a:ln>
          </p:spPr>
          <p:txBody>
            <a:bodyPr wrap="none" anchor="ctr"/>
            <a:lstStyle/>
            <a:p>
              <a:endParaRPr lang="en-US" sz="1050"/>
            </a:p>
          </p:txBody>
        </p:sp>
        <p:sp>
          <p:nvSpPr>
            <p:cNvPr id="25" name="AutoShape 5">
              <a:extLst>
                <a:ext uri="{FF2B5EF4-FFF2-40B4-BE49-F238E27FC236}">
                  <a16:creationId xmlns:a16="http://schemas.microsoft.com/office/drawing/2014/main" id="{0ED00DAF-143A-437C-B0F3-98731330CE40}"/>
                </a:ext>
              </a:extLst>
            </p:cNvPr>
            <p:cNvSpPr>
              <a:spLocks noChangeArrowheads="1"/>
            </p:cNvSpPr>
            <p:nvPr/>
          </p:nvSpPr>
          <p:spPr bwMode="auto">
            <a:xfrm>
              <a:off x="5581180" y="4134273"/>
              <a:ext cx="1181100" cy="1029494"/>
            </a:xfrm>
            <a:prstGeom prst="rtTriangle">
              <a:avLst/>
            </a:prstGeom>
            <a:solidFill>
              <a:schemeClr val="accent3">
                <a:lumMod val="20000"/>
                <a:lumOff val="80000"/>
              </a:schemeClr>
            </a:solidFill>
            <a:ln w="9525">
              <a:solidFill>
                <a:schemeClr val="tx1"/>
              </a:solidFill>
              <a:miter lim="800000"/>
              <a:headEnd/>
              <a:tailEnd/>
            </a:ln>
          </p:spPr>
          <p:txBody>
            <a:bodyPr wrap="none" anchor="ctr"/>
            <a:lstStyle/>
            <a:p>
              <a:endParaRPr lang="en-US" sz="1050"/>
            </a:p>
          </p:txBody>
        </p:sp>
        <p:sp>
          <p:nvSpPr>
            <p:cNvPr id="26" name="Rectangle 25">
              <a:extLst>
                <a:ext uri="{FF2B5EF4-FFF2-40B4-BE49-F238E27FC236}">
                  <a16:creationId xmlns:a16="http://schemas.microsoft.com/office/drawing/2014/main" id="{6FAD6587-4930-419A-88A3-A09BB5FB530E}"/>
                </a:ext>
              </a:extLst>
            </p:cNvPr>
            <p:cNvSpPr/>
            <p:nvPr/>
          </p:nvSpPr>
          <p:spPr>
            <a:xfrm>
              <a:off x="5583090" y="4090987"/>
              <a:ext cx="219807" cy="1943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7" name="Oval 26">
              <a:extLst>
                <a:ext uri="{FF2B5EF4-FFF2-40B4-BE49-F238E27FC236}">
                  <a16:creationId xmlns:a16="http://schemas.microsoft.com/office/drawing/2014/main" id="{DEBA95CF-696B-41BB-A37B-84559546C05A}"/>
                </a:ext>
              </a:extLst>
            </p:cNvPr>
            <p:cNvSpPr/>
            <p:nvPr/>
          </p:nvSpPr>
          <p:spPr>
            <a:xfrm flipV="1">
              <a:off x="5588460" y="4250397"/>
              <a:ext cx="214438" cy="181505"/>
            </a:xfrm>
            <a:prstGeom prst="ellipse">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8" name="Rectangle 27">
              <a:extLst>
                <a:ext uri="{FF2B5EF4-FFF2-40B4-BE49-F238E27FC236}">
                  <a16:creationId xmlns:a16="http://schemas.microsoft.com/office/drawing/2014/main" id="{7FA2D991-9578-473F-9C2A-28FB0517F60C}"/>
                </a:ext>
              </a:extLst>
            </p:cNvPr>
            <p:cNvSpPr/>
            <p:nvPr/>
          </p:nvSpPr>
          <p:spPr>
            <a:xfrm rot="18718681">
              <a:off x="5767290" y="4119259"/>
              <a:ext cx="219807" cy="1943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29" name="Straight Arrow Connector 28">
              <a:extLst>
                <a:ext uri="{FF2B5EF4-FFF2-40B4-BE49-F238E27FC236}">
                  <a16:creationId xmlns:a16="http://schemas.microsoft.com/office/drawing/2014/main" id="{80DC8918-23D0-4671-ABA2-B6EA213EF0D2}"/>
                </a:ext>
              </a:extLst>
            </p:cNvPr>
            <p:cNvCxnSpPr>
              <a:stCxn id="11" idx="1"/>
              <a:endCxn id="28" idx="0"/>
            </p:cNvCxnSpPr>
            <p:nvPr/>
          </p:nvCxnSpPr>
          <p:spPr>
            <a:xfrm flipH="1">
              <a:off x="5804944" y="4059699"/>
              <a:ext cx="445916" cy="917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222399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4C6E6-4FC6-4871-A443-C1F9D52A8FC7}"/>
              </a:ext>
            </a:extLst>
          </p:cNvPr>
          <p:cNvSpPr>
            <a:spLocks noGrp="1"/>
          </p:cNvSpPr>
          <p:nvPr>
            <p:ph type="title"/>
          </p:nvPr>
        </p:nvSpPr>
        <p:spPr/>
        <p:txBody>
          <a:bodyPr/>
          <a:lstStyle/>
          <a:p>
            <a:r>
              <a:rPr lang="en-US" dirty="0"/>
              <a:t>Stray Light Mitigation Techniques (RTIR Prism)</a:t>
            </a:r>
          </a:p>
        </p:txBody>
      </p:sp>
      <p:sp>
        <p:nvSpPr>
          <p:cNvPr id="3" name="Content Placeholder 2">
            <a:extLst>
              <a:ext uri="{FF2B5EF4-FFF2-40B4-BE49-F238E27FC236}">
                <a16:creationId xmlns:a16="http://schemas.microsoft.com/office/drawing/2014/main" id="{5BA6AEF6-A32E-4095-AE64-A82816F62237}"/>
              </a:ext>
            </a:extLst>
          </p:cNvPr>
          <p:cNvSpPr>
            <a:spLocks noGrp="1"/>
          </p:cNvSpPr>
          <p:nvPr>
            <p:ph idx="1"/>
          </p:nvPr>
        </p:nvSpPr>
        <p:spPr>
          <a:xfrm>
            <a:off x="333378" y="786357"/>
            <a:ext cx="8467725" cy="1276029"/>
          </a:xfrm>
        </p:spPr>
        <p:txBody>
          <a:bodyPr/>
          <a:lstStyle/>
          <a:p>
            <a:pPr>
              <a:lnSpc>
                <a:spcPct val="80000"/>
              </a:lnSpc>
            </a:pPr>
            <a:r>
              <a:rPr lang="en-US" sz="1100" dirty="0"/>
              <a:t>For RTIR prisms designs using added top wedge</a:t>
            </a:r>
          </a:p>
          <a:p>
            <a:pPr>
              <a:lnSpc>
                <a:spcPct val="80000"/>
              </a:lnSpc>
            </a:pPr>
            <a:r>
              <a:rPr lang="en-US" sz="1100" dirty="0"/>
              <a:t>Top wedge design to cover all hypotenuse surface of right angle prism</a:t>
            </a:r>
          </a:p>
          <a:p>
            <a:pPr>
              <a:lnSpc>
                <a:spcPct val="80000"/>
              </a:lnSpc>
            </a:pPr>
            <a:r>
              <a:rPr lang="en-US" sz="1100" dirty="0"/>
              <a:t>Allow off-state light to travel into upper wedge</a:t>
            </a:r>
          </a:p>
          <a:p>
            <a:pPr>
              <a:lnSpc>
                <a:spcPct val="80000"/>
              </a:lnSpc>
            </a:pPr>
            <a:r>
              <a:rPr lang="en-US" sz="1100" dirty="0"/>
              <a:t>Mask off state with black painted aperture</a:t>
            </a:r>
          </a:p>
          <a:p>
            <a:endParaRPr lang="en-US" sz="1100" dirty="0"/>
          </a:p>
        </p:txBody>
      </p:sp>
      <p:sp>
        <p:nvSpPr>
          <p:cNvPr id="4" name="Slide Number Placeholder 3">
            <a:extLst>
              <a:ext uri="{FF2B5EF4-FFF2-40B4-BE49-F238E27FC236}">
                <a16:creationId xmlns:a16="http://schemas.microsoft.com/office/drawing/2014/main" id="{BA4D5A09-ECFD-48EA-89E5-F112F4030E98}"/>
              </a:ext>
            </a:extLst>
          </p:cNvPr>
          <p:cNvSpPr>
            <a:spLocks noGrp="1"/>
          </p:cNvSpPr>
          <p:nvPr>
            <p:ph type="sldNum" sz="quarter" idx="10"/>
          </p:nvPr>
        </p:nvSpPr>
        <p:spPr/>
        <p:txBody>
          <a:bodyPr/>
          <a:lstStyle/>
          <a:p>
            <a:pPr>
              <a:defRPr/>
            </a:pPr>
            <a:fld id="{2B97888F-6AF7-4263-B69D-592D8C33BAC7}" type="slidenum">
              <a:rPr lang="en-US" smtClean="0"/>
              <a:pPr>
                <a:defRPr/>
              </a:pPr>
              <a:t>91</a:t>
            </a:fld>
            <a:endParaRPr lang="en-US" dirty="0"/>
          </a:p>
        </p:txBody>
      </p:sp>
      <p:grpSp>
        <p:nvGrpSpPr>
          <p:cNvPr id="32" name="Group 31">
            <a:extLst>
              <a:ext uri="{FF2B5EF4-FFF2-40B4-BE49-F238E27FC236}">
                <a16:creationId xmlns:a16="http://schemas.microsoft.com/office/drawing/2014/main" id="{75FDDCA0-87B9-44BC-886D-8D27B56641D5}"/>
              </a:ext>
            </a:extLst>
          </p:cNvPr>
          <p:cNvGrpSpPr>
            <a:grpSpLocks noChangeAspect="1"/>
          </p:cNvGrpSpPr>
          <p:nvPr/>
        </p:nvGrpSpPr>
        <p:grpSpPr>
          <a:xfrm>
            <a:off x="707424" y="1836256"/>
            <a:ext cx="6847293" cy="2702763"/>
            <a:chOff x="114300" y="2724796"/>
            <a:chExt cx="8285915" cy="3270616"/>
          </a:xfrm>
        </p:grpSpPr>
        <p:sp>
          <p:nvSpPr>
            <p:cNvPr id="33" name="AutoShape 5">
              <a:extLst>
                <a:ext uri="{FF2B5EF4-FFF2-40B4-BE49-F238E27FC236}">
                  <a16:creationId xmlns:a16="http://schemas.microsoft.com/office/drawing/2014/main" id="{6472315D-953C-4102-B53D-6AEDACDFE4F7}"/>
                </a:ext>
              </a:extLst>
            </p:cNvPr>
            <p:cNvSpPr>
              <a:spLocks noChangeArrowheads="1"/>
            </p:cNvSpPr>
            <p:nvPr/>
          </p:nvSpPr>
          <p:spPr bwMode="auto">
            <a:xfrm>
              <a:off x="2428110" y="3703577"/>
              <a:ext cx="1049948" cy="1029494"/>
            </a:xfrm>
            <a:prstGeom prst="rtTriangle">
              <a:avLst/>
            </a:prstGeom>
            <a:solidFill>
              <a:schemeClr val="accent3">
                <a:lumMod val="20000"/>
                <a:lumOff val="80000"/>
              </a:schemeClr>
            </a:solidFill>
            <a:ln w="9525">
              <a:solidFill>
                <a:schemeClr val="tx1"/>
              </a:solidFill>
              <a:miter lim="800000"/>
              <a:headEnd/>
              <a:tailEnd/>
            </a:ln>
          </p:spPr>
          <p:txBody>
            <a:bodyPr wrap="none" anchor="ctr"/>
            <a:lstStyle/>
            <a:p>
              <a:endParaRPr lang="en-US" sz="1100"/>
            </a:p>
          </p:txBody>
        </p:sp>
        <p:sp>
          <p:nvSpPr>
            <p:cNvPr id="34" name="Rectangle 33">
              <a:extLst>
                <a:ext uri="{FF2B5EF4-FFF2-40B4-BE49-F238E27FC236}">
                  <a16:creationId xmlns:a16="http://schemas.microsoft.com/office/drawing/2014/main" id="{9B45F883-59ED-4229-B207-7FAAB3079751}"/>
                </a:ext>
              </a:extLst>
            </p:cNvPr>
            <p:cNvSpPr/>
            <p:nvPr/>
          </p:nvSpPr>
          <p:spPr>
            <a:xfrm>
              <a:off x="2641303" y="4806671"/>
              <a:ext cx="583518" cy="4944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5" name="TextBox 34">
              <a:extLst>
                <a:ext uri="{FF2B5EF4-FFF2-40B4-BE49-F238E27FC236}">
                  <a16:creationId xmlns:a16="http://schemas.microsoft.com/office/drawing/2014/main" id="{CF868D43-8A42-4097-8D55-BCCE2A9FF803}"/>
                </a:ext>
              </a:extLst>
            </p:cNvPr>
            <p:cNvSpPr txBox="1"/>
            <p:nvPr/>
          </p:nvSpPr>
          <p:spPr>
            <a:xfrm>
              <a:off x="2641303" y="4900072"/>
              <a:ext cx="538799" cy="279330"/>
            </a:xfrm>
            <a:prstGeom prst="rect">
              <a:avLst/>
            </a:prstGeom>
            <a:noFill/>
          </p:spPr>
          <p:txBody>
            <a:bodyPr wrap="square" rtlCol="0">
              <a:spAutoFit/>
            </a:bodyPr>
            <a:lstStyle/>
            <a:p>
              <a:r>
                <a:rPr lang="en-US" sz="900" dirty="0"/>
                <a:t>DMD</a:t>
              </a:r>
            </a:p>
          </p:txBody>
        </p:sp>
        <p:sp>
          <p:nvSpPr>
            <p:cNvPr id="36" name="TextBox 35">
              <a:extLst>
                <a:ext uri="{FF2B5EF4-FFF2-40B4-BE49-F238E27FC236}">
                  <a16:creationId xmlns:a16="http://schemas.microsoft.com/office/drawing/2014/main" id="{672BD6B3-A007-46F2-A669-6BA09D76B057}"/>
                </a:ext>
              </a:extLst>
            </p:cNvPr>
            <p:cNvSpPr txBox="1"/>
            <p:nvPr/>
          </p:nvSpPr>
          <p:spPr>
            <a:xfrm>
              <a:off x="989716" y="3982289"/>
              <a:ext cx="1010951" cy="446929"/>
            </a:xfrm>
            <a:prstGeom prst="rect">
              <a:avLst/>
            </a:prstGeom>
            <a:noFill/>
          </p:spPr>
          <p:txBody>
            <a:bodyPr wrap="square" rtlCol="0">
              <a:spAutoFit/>
            </a:bodyPr>
            <a:lstStyle/>
            <a:p>
              <a:pPr algn="ctr"/>
              <a:r>
                <a:rPr lang="en-US" sz="900" dirty="0"/>
                <a:t>Projection lens side</a:t>
              </a:r>
            </a:p>
          </p:txBody>
        </p:sp>
        <p:cxnSp>
          <p:nvCxnSpPr>
            <p:cNvPr id="37" name="Straight Arrow Connector 36">
              <a:extLst>
                <a:ext uri="{FF2B5EF4-FFF2-40B4-BE49-F238E27FC236}">
                  <a16:creationId xmlns:a16="http://schemas.microsoft.com/office/drawing/2014/main" id="{985362DD-A9DE-4913-A6B9-634B16EE4475}"/>
                </a:ext>
              </a:extLst>
            </p:cNvPr>
            <p:cNvCxnSpPr/>
            <p:nvPr/>
          </p:nvCxnSpPr>
          <p:spPr>
            <a:xfrm flipV="1">
              <a:off x="1699629" y="4475484"/>
              <a:ext cx="728481" cy="5630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01D16C6-1A29-46F6-B476-35CC322A1B68}"/>
                </a:ext>
              </a:extLst>
            </p:cNvPr>
            <p:cNvCxnSpPr/>
            <p:nvPr/>
          </p:nvCxnSpPr>
          <p:spPr>
            <a:xfrm flipV="1">
              <a:off x="1699629" y="4768442"/>
              <a:ext cx="840509" cy="2701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2F052366-D31B-4658-8A8E-7CE3443CEA74}"/>
                </a:ext>
              </a:extLst>
            </p:cNvPr>
            <p:cNvSpPr txBox="1"/>
            <p:nvPr/>
          </p:nvSpPr>
          <p:spPr>
            <a:xfrm>
              <a:off x="679721" y="5034241"/>
              <a:ext cx="1420565" cy="446929"/>
            </a:xfrm>
            <a:prstGeom prst="rect">
              <a:avLst/>
            </a:prstGeom>
            <a:noFill/>
          </p:spPr>
          <p:txBody>
            <a:bodyPr wrap="square" rtlCol="0">
              <a:spAutoFit/>
            </a:bodyPr>
            <a:lstStyle/>
            <a:p>
              <a:pPr algn="ctr"/>
              <a:r>
                <a:rPr lang="en-US" sz="900" dirty="0"/>
                <a:t>Consider black paint aperture</a:t>
              </a:r>
            </a:p>
          </p:txBody>
        </p:sp>
        <p:sp>
          <p:nvSpPr>
            <p:cNvPr id="40" name="Isosceles Triangle 39">
              <a:extLst>
                <a:ext uri="{FF2B5EF4-FFF2-40B4-BE49-F238E27FC236}">
                  <a16:creationId xmlns:a16="http://schemas.microsoft.com/office/drawing/2014/main" id="{920A4E27-80F2-4FF1-810B-B86DAEF8BC92}"/>
                </a:ext>
              </a:extLst>
            </p:cNvPr>
            <p:cNvSpPr/>
            <p:nvPr/>
          </p:nvSpPr>
          <p:spPr>
            <a:xfrm rot="18333398">
              <a:off x="2722336" y="3170418"/>
              <a:ext cx="502956" cy="1640926"/>
            </a:xfrm>
            <a:prstGeom prst="triangle">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cxnSp>
          <p:nvCxnSpPr>
            <p:cNvPr id="41" name="Straight Arrow Connector 40">
              <a:extLst>
                <a:ext uri="{FF2B5EF4-FFF2-40B4-BE49-F238E27FC236}">
                  <a16:creationId xmlns:a16="http://schemas.microsoft.com/office/drawing/2014/main" id="{91E51CC3-2490-475D-B591-29AB24FECA16}"/>
                </a:ext>
              </a:extLst>
            </p:cNvPr>
            <p:cNvCxnSpPr/>
            <p:nvPr/>
          </p:nvCxnSpPr>
          <p:spPr>
            <a:xfrm flipH="1">
              <a:off x="2933062" y="3437791"/>
              <a:ext cx="786136" cy="1343303"/>
            </a:xfrm>
            <a:prstGeom prst="straightConnector1">
              <a:avLst/>
            </a:prstGeom>
            <a:ln w="38100">
              <a:solidFill>
                <a:srgbClr val="5047FB"/>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AEB0D048-F20A-4772-B293-658ACB5CC6D7}"/>
                </a:ext>
              </a:extLst>
            </p:cNvPr>
            <p:cNvCxnSpPr>
              <a:stCxn id="33" idx="3"/>
            </p:cNvCxnSpPr>
            <p:nvPr/>
          </p:nvCxnSpPr>
          <p:spPr>
            <a:xfrm flipH="1" flipV="1">
              <a:off x="2428110" y="3990881"/>
              <a:ext cx="524974" cy="742190"/>
            </a:xfrm>
            <a:prstGeom prst="straightConnector1">
              <a:avLst/>
            </a:prstGeom>
            <a:ln w="38100">
              <a:solidFill>
                <a:srgbClr val="5047FB"/>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203E3687-5DFA-4007-B14E-24527C67CC81}"/>
                </a:ext>
              </a:extLst>
            </p:cNvPr>
            <p:cNvCxnSpPr/>
            <p:nvPr/>
          </p:nvCxnSpPr>
          <p:spPr>
            <a:xfrm flipV="1">
              <a:off x="2428110" y="3701764"/>
              <a:ext cx="249664" cy="289117"/>
            </a:xfrm>
            <a:prstGeom prst="straightConnector1">
              <a:avLst/>
            </a:prstGeom>
            <a:ln w="38100">
              <a:solidFill>
                <a:srgbClr val="5047FB"/>
              </a:solidFill>
              <a:tailEnd type="arrow"/>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80AFC086-7DB8-4913-B378-63D5AE28C893}"/>
                </a:ext>
              </a:extLst>
            </p:cNvPr>
            <p:cNvSpPr/>
            <p:nvPr/>
          </p:nvSpPr>
          <p:spPr>
            <a:xfrm>
              <a:off x="2000667" y="3165230"/>
              <a:ext cx="427443" cy="536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45" name="TextBox 44">
              <a:extLst>
                <a:ext uri="{FF2B5EF4-FFF2-40B4-BE49-F238E27FC236}">
                  <a16:creationId xmlns:a16="http://schemas.microsoft.com/office/drawing/2014/main" id="{DCFCDEC4-B3AF-422C-8FD9-DD07E91668C3}"/>
                </a:ext>
              </a:extLst>
            </p:cNvPr>
            <p:cNvSpPr txBox="1"/>
            <p:nvPr/>
          </p:nvSpPr>
          <p:spPr>
            <a:xfrm>
              <a:off x="2160098" y="2724796"/>
              <a:ext cx="1420565" cy="446929"/>
            </a:xfrm>
            <a:prstGeom prst="rect">
              <a:avLst/>
            </a:prstGeom>
            <a:noFill/>
          </p:spPr>
          <p:txBody>
            <a:bodyPr wrap="square" rtlCol="0">
              <a:spAutoFit/>
            </a:bodyPr>
            <a:lstStyle/>
            <a:p>
              <a:pPr algn="ctr"/>
              <a:r>
                <a:rPr lang="en-US" sz="900" dirty="0"/>
                <a:t>Black paint aperture</a:t>
              </a:r>
            </a:p>
          </p:txBody>
        </p:sp>
        <p:cxnSp>
          <p:nvCxnSpPr>
            <p:cNvPr id="46" name="Straight Arrow Connector 45">
              <a:extLst>
                <a:ext uri="{FF2B5EF4-FFF2-40B4-BE49-F238E27FC236}">
                  <a16:creationId xmlns:a16="http://schemas.microsoft.com/office/drawing/2014/main" id="{34EF5729-B3F7-4B40-938D-E256A0E98B8F}"/>
                </a:ext>
              </a:extLst>
            </p:cNvPr>
            <p:cNvCxnSpPr/>
            <p:nvPr/>
          </p:nvCxnSpPr>
          <p:spPr>
            <a:xfrm flipH="1">
              <a:off x="2690597" y="3165230"/>
              <a:ext cx="169664" cy="5365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8674A31-C2BA-469A-ADDD-88CA536EC72F}"/>
                </a:ext>
              </a:extLst>
            </p:cNvPr>
            <p:cNvCxnSpPr/>
            <p:nvPr/>
          </p:nvCxnSpPr>
          <p:spPr>
            <a:xfrm>
              <a:off x="2428110" y="3552091"/>
              <a:ext cx="524974" cy="29423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AutoShape 5">
              <a:extLst>
                <a:ext uri="{FF2B5EF4-FFF2-40B4-BE49-F238E27FC236}">
                  <a16:creationId xmlns:a16="http://schemas.microsoft.com/office/drawing/2014/main" id="{6A8CACF3-4D6A-4974-89A7-A2D01054C87A}"/>
                </a:ext>
              </a:extLst>
            </p:cNvPr>
            <p:cNvSpPr>
              <a:spLocks noChangeArrowheads="1"/>
            </p:cNvSpPr>
            <p:nvPr/>
          </p:nvSpPr>
          <p:spPr bwMode="auto">
            <a:xfrm>
              <a:off x="6352409" y="3733249"/>
              <a:ext cx="1049948" cy="1029494"/>
            </a:xfrm>
            <a:prstGeom prst="rtTriangle">
              <a:avLst/>
            </a:prstGeom>
            <a:solidFill>
              <a:schemeClr val="accent3">
                <a:lumMod val="20000"/>
                <a:lumOff val="80000"/>
              </a:schemeClr>
            </a:solidFill>
            <a:ln w="9525">
              <a:solidFill>
                <a:schemeClr val="tx1"/>
              </a:solidFill>
              <a:miter lim="800000"/>
              <a:headEnd/>
              <a:tailEnd/>
            </a:ln>
          </p:spPr>
          <p:txBody>
            <a:bodyPr wrap="none" anchor="ctr"/>
            <a:lstStyle/>
            <a:p>
              <a:endParaRPr lang="en-US" sz="1100"/>
            </a:p>
          </p:txBody>
        </p:sp>
        <p:sp>
          <p:nvSpPr>
            <p:cNvPr id="49" name="Rectangle 48">
              <a:extLst>
                <a:ext uri="{FF2B5EF4-FFF2-40B4-BE49-F238E27FC236}">
                  <a16:creationId xmlns:a16="http://schemas.microsoft.com/office/drawing/2014/main" id="{57463F0F-DFB7-47D4-8AD0-4AB7A6F15695}"/>
                </a:ext>
              </a:extLst>
            </p:cNvPr>
            <p:cNvSpPr/>
            <p:nvPr/>
          </p:nvSpPr>
          <p:spPr>
            <a:xfrm>
              <a:off x="6565602" y="4836343"/>
              <a:ext cx="583518" cy="4944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50" name="TextBox 49">
              <a:extLst>
                <a:ext uri="{FF2B5EF4-FFF2-40B4-BE49-F238E27FC236}">
                  <a16:creationId xmlns:a16="http://schemas.microsoft.com/office/drawing/2014/main" id="{FAE06089-4ED4-4737-BCF3-3B8563E8FB6C}"/>
                </a:ext>
              </a:extLst>
            </p:cNvPr>
            <p:cNvSpPr txBox="1"/>
            <p:nvPr/>
          </p:nvSpPr>
          <p:spPr>
            <a:xfrm>
              <a:off x="6565601" y="4929743"/>
              <a:ext cx="538799" cy="279330"/>
            </a:xfrm>
            <a:prstGeom prst="rect">
              <a:avLst/>
            </a:prstGeom>
            <a:noFill/>
          </p:spPr>
          <p:txBody>
            <a:bodyPr wrap="square" rtlCol="0">
              <a:spAutoFit/>
            </a:bodyPr>
            <a:lstStyle/>
            <a:p>
              <a:r>
                <a:rPr lang="en-US" sz="900" dirty="0"/>
                <a:t>DMD</a:t>
              </a:r>
            </a:p>
          </p:txBody>
        </p:sp>
        <p:sp>
          <p:nvSpPr>
            <p:cNvPr id="51" name="TextBox 50">
              <a:extLst>
                <a:ext uri="{FF2B5EF4-FFF2-40B4-BE49-F238E27FC236}">
                  <a16:creationId xmlns:a16="http://schemas.microsoft.com/office/drawing/2014/main" id="{0398D6D5-9968-4999-9DFD-329391FFEEBE}"/>
                </a:ext>
              </a:extLst>
            </p:cNvPr>
            <p:cNvSpPr txBox="1"/>
            <p:nvPr/>
          </p:nvSpPr>
          <p:spPr>
            <a:xfrm>
              <a:off x="4914015" y="4011961"/>
              <a:ext cx="1010951" cy="446929"/>
            </a:xfrm>
            <a:prstGeom prst="rect">
              <a:avLst/>
            </a:prstGeom>
            <a:noFill/>
          </p:spPr>
          <p:txBody>
            <a:bodyPr wrap="square" rtlCol="0">
              <a:spAutoFit/>
            </a:bodyPr>
            <a:lstStyle/>
            <a:p>
              <a:pPr algn="ctr"/>
              <a:r>
                <a:rPr lang="en-US" sz="900" dirty="0"/>
                <a:t>Projection lens side</a:t>
              </a:r>
            </a:p>
          </p:txBody>
        </p:sp>
        <p:cxnSp>
          <p:nvCxnSpPr>
            <p:cNvPr id="52" name="Straight Arrow Connector 51">
              <a:extLst>
                <a:ext uri="{FF2B5EF4-FFF2-40B4-BE49-F238E27FC236}">
                  <a16:creationId xmlns:a16="http://schemas.microsoft.com/office/drawing/2014/main" id="{C44763FD-ACCD-4853-BB83-1BE472BAED89}"/>
                </a:ext>
              </a:extLst>
            </p:cNvPr>
            <p:cNvCxnSpPr/>
            <p:nvPr/>
          </p:nvCxnSpPr>
          <p:spPr>
            <a:xfrm flipV="1">
              <a:off x="5623928" y="4505156"/>
              <a:ext cx="728481" cy="5630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3BB60F52-3CC0-4A5F-B556-0841CE408E42}"/>
                </a:ext>
              </a:extLst>
            </p:cNvPr>
            <p:cNvCxnSpPr/>
            <p:nvPr/>
          </p:nvCxnSpPr>
          <p:spPr>
            <a:xfrm flipV="1">
              <a:off x="5623928" y="4798114"/>
              <a:ext cx="840509" cy="2701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56E409EA-471B-432D-8ECB-B44C93FD7BE0}"/>
                </a:ext>
              </a:extLst>
            </p:cNvPr>
            <p:cNvSpPr txBox="1"/>
            <p:nvPr/>
          </p:nvSpPr>
          <p:spPr>
            <a:xfrm>
              <a:off x="4604020" y="5063914"/>
              <a:ext cx="1420565" cy="446929"/>
            </a:xfrm>
            <a:prstGeom prst="rect">
              <a:avLst/>
            </a:prstGeom>
            <a:noFill/>
          </p:spPr>
          <p:txBody>
            <a:bodyPr wrap="square" rtlCol="0">
              <a:spAutoFit/>
            </a:bodyPr>
            <a:lstStyle/>
            <a:p>
              <a:pPr algn="ctr"/>
              <a:r>
                <a:rPr lang="en-US" sz="900" dirty="0"/>
                <a:t>Consider black paint aperture</a:t>
              </a:r>
            </a:p>
          </p:txBody>
        </p:sp>
        <p:sp>
          <p:nvSpPr>
            <p:cNvPr id="55" name="Isosceles Triangle 54">
              <a:extLst>
                <a:ext uri="{FF2B5EF4-FFF2-40B4-BE49-F238E27FC236}">
                  <a16:creationId xmlns:a16="http://schemas.microsoft.com/office/drawing/2014/main" id="{62B6EF90-2337-47A3-9007-4DEA27CF4DC2}"/>
                </a:ext>
              </a:extLst>
            </p:cNvPr>
            <p:cNvSpPr/>
            <p:nvPr/>
          </p:nvSpPr>
          <p:spPr>
            <a:xfrm rot="18157198">
              <a:off x="6886337" y="3701864"/>
              <a:ext cx="419180" cy="1079912"/>
            </a:xfrm>
            <a:prstGeom prst="triangle">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cxnSp>
          <p:nvCxnSpPr>
            <p:cNvPr id="56" name="Straight Arrow Connector 55">
              <a:extLst>
                <a:ext uri="{FF2B5EF4-FFF2-40B4-BE49-F238E27FC236}">
                  <a16:creationId xmlns:a16="http://schemas.microsoft.com/office/drawing/2014/main" id="{034CA720-417D-4002-B207-57F36D29CAF0}"/>
                </a:ext>
              </a:extLst>
            </p:cNvPr>
            <p:cNvCxnSpPr/>
            <p:nvPr/>
          </p:nvCxnSpPr>
          <p:spPr>
            <a:xfrm flipH="1">
              <a:off x="6857361" y="3467463"/>
              <a:ext cx="786136" cy="1343303"/>
            </a:xfrm>
            <a:prstGeom prst="straightConnector1">
              <a:avLst/>
            </a:prstGeom>
            <a:ln w="38100">
              <a:solidFill>
                <a:srgbClr val="5047FB"/>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E33B2AE9-2373-477E-B338-EE2FFE345487}"/>
                </a:ext>
              </a:extLst>
            </p:cNvPr>
            <p:cNvCxnSpPr>
              <a:stCxn id="48" idx="3"/>
            </p:cNvCxnSpPr>
            <p:nvPr/>
          </p:nvCxnSpPr>
          <p:spPr>
            <a:xfrm flipH="1" flipV="1">
              <a:off x="6352409" y="4020553"/>
              <a:ext cx="524974" cy="742190"/>
            </a:xfrm>
            <a:prstGeom prst="straightConnector1">
              <a:avLst/>
            </a:prstGeom>
            <a:ln w="38100">
              <a:solidFill>
                <a:srgbClr val="5047FB"/>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07319647-96EA-4F35-BBBB-78E5E71347A5}"/>
                </a:ext>
              </a:extLst>
            </p:cNvPr>
            <p:cNvCxnSpPr/>
            <p:nvPr/>
          </p:nvCxnSpPr>
          <p:spPr>
            <a:xfrm flipV="1">
              <a:off x="6352409" y="3731436"/>
              <a:ext cx="249664" cy="289117"/>
            </a:xfrm>
            <a:prstGeom prst="straightConnector1">
              <a:avLst/>
            </a:prstGeom>
            <a:ln w="38100">
              <a:solidFill>
                <a:srgbClr val="5047FB"/>
              </a:solidFill>
              <a:tailEnd type="arrow"/>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965AE929-8D6D-4007-83EB-F0A85B6E0372}"/>
                </a:ext>
              </a:extLst>
            </p:cNvPr>
            <p:cNvSpPr txBox="1"/>
            <p:nvPr/>
          </p:nvSpPr>
          <p:spPr>
            <a:xfrm>
              <a:off x="5623926" y="2754468"/>
              <a:ext cx="1881033" cy="446929"/>
            </a:xfrm>
            <a:prstGeom prst="rect">
              <a:avLst/>
            </a:prstGeom>
            <a:noFill/>
          </p:spPr>
          <p:txBody>
            <a:bodyPr wrap="square" rtlCol="0">
              <a:spAutoFit/>
            </a:bodyPr>
            <a:lstStyle/>
            <a:p>
              <a:pPr algn="ctr"/>
              <a:r>
                <a:rPr lang="en-US" sz="900" dirty="0"/>
                <a:t>Black baffle absorbing light trap</a:t>
              </a:r>
            </a:p>
          </p:txBody>
        </p:sp>
        <p:cxnSp>
          <p:nvCxnSpPr>
            <p:cNvPr id="60" name="Straight Arrow Connector 59">
              <a:extLst>
                <a:ext uri="{FF2B5EF4-FFF2-40B4-BE49-F238E27FC236}">
                  <a16:creationId xmlns:a16="http://schemas.microsoft.com/office/drawing/2014/main" id="{83D9FF56-E8A7-492E-AF03-8699674E1D9E}"/>
                </a:ext>
              </a:extLst>
            </p:cNvPr>
            <p:cNvCxnSpPr>
              <a:stCxn id="59" idx="2"/>
            </p:cNvCxnSpPr>
            <p:nvPr/>
          </p:nvCxnSpPr>
          <p:spPr>
            <a:xfrm>
              <a:off x="6564443" y="3201397"/>
              <a:ext cx="20567" cy="3911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6DDBA85-175F-47E2-A2F8-04F38B24D284}"/>
                </a:ext>
              </a:extLst>
            </p:cNvPr>
            <p:cNvCxnSpPr/>
            <p:nvPr/>
          </p:nvCxnSpPr>
          <p:spPr>
            <a:xfrm flipV="1">
              <a:off x="6285913" y="3593469"/>
              <a:ext cx="87184" cy="837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11A1031-C154-449A-A6EE-E798FE9D83E2}"/>
                </a:ext>
              </a:extLst>
            </p:cNvPr>
            <p:cNvCxnSpPr/>
            <p:nvPr/>
          </p:nvCxnSpPr>
          <p:spPr>
            <a:xfrm>
              <a:off x="6376769" y="3606849"/>
              <a:ext cx="43592" cy="6868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518B5AA-853A-4C7C-9BDC-6B22A00F3F22}"/>
                </a:ext>
              </a:extLst>
            </p:cNvPr>
            <p:cNvCxnSpPr/>
            <p:nvPr/>
          </p:nvCxnSpPr>
          <p:spPr>
            <a:xfrm flipV="1">
              <a:off x="6411937" y="3613989"/>
              <a:ext cx="87184" cy="837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82EF01D-23AF-4A38-AB0F-519993646FAF}"/>
                </a:ext>
              </a:extLst>
            </p:cNvPr>
            <p:cNvCxnSpPr/>
            <p:nvPr/>
          </p:nvCxnSpPr>
          <p:spPr>
            <a:xfrm>
              <a:off x="6502793" y="3627369"/>
              <a:ext cx="43592" cy="6868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D2D9BE2-00C2-460D-B0BA-08E3CEC6E2BF}"/>
                </a:ext>
              </a:extLst>
            </p:cNvPr>
            <p:cNvCxnSpPr/>
            <p:nvPr/>
          </p:nvCxnSpPr>
          <p:spPr>
            <a:xfrm flipV="1">
              <a:off x="6669841" y="3634509"/>
              <a:ext cx="87184" cy="837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45B518E-D8FD-4FCC-BA28-6E9BCCC26A32}"/>
                </a:ext>
              </a:extLst>
            </p:cNvPr>
            <p:cNvCxnSpPr/>
            <p:nvPr/>
          </p:nvCxnSpPr>
          <p:spPr>
            <a:xfrm>
              <a:off x="6760697" y="3647889"/>
              <a:ext cx="43592" cy="6868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417A4A0-9AF3-4674-854E-3A463DEC1C9C}"/>
                </a:ext>
              </a:extLst>
            </p:cNvPr>
            <p:cNvCxnSpPr/>
            <p:nvPr/>
          </p:nvCxnSpPr>
          <p:spPr>
            <a:xfrm flipV="1">
              <a:off x="6558481" y="3619861"/>
              <a:ext cx="87184" cy="837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827D7B6F-7E81-4D26-A221-F5F4235EB10F}"/>
                </a:ext>
              </a:extLst>
            </p:cNvPr>
            <p:cNvCxnSpPr/>
            <p:nvPr/>
          </p:nvCxnSpPr>
          <p:spPr>
            <a:xfrm>
              <a:off x="6649337" y="3633241"/>
              <a:ext cx="43592" cy="6868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3BA78A51-23D2-42A9-A844-957B694E3C3D}"/>
                </a:ext>
              </a:extLst>
            </p:cNvPr>
            <p:cNvSpPr txBox="1"/>
            <p:nvPr/>
          </p:nvSpPr>
          <p:spPr>
            <a:xfrm>
              <a:off x="1041332" y="5697460"/>
              <a:ext cx="2910082" cy="297952"/>
            </a:xfrm>
            <a:prstGeom prst="rect">
              <a:avLst/>
            </a:prstGeom>
            <a:noFill/>
          </p:spPr>
          <p:txBody>
            <a:bodyPr wrap="none" rtlCol="0">
              <a:spAutoFit/>
            </a:bodyPr>
            <a:lstStyle/>
            <a:p>
              <a:r>
                <a:rPr lang="en-US" sz="1000" dirty="0"/>
                <a:t>Example: Top wedge covers RTIR face</a:t>
              </a:r>
            </a:p>
          </p:txBody>
        </p:sp>
        <p:sp>
          <p:nvSpPr>
            <p:cNvPr id="70" name="TextBox 69">
              <a:extLst>
                <a:ext uri="{FF2B5EF4-FFF2-40B4-BE49-F238E27FC236}">
                  <a16:creationId xmlns:a16="http://schemas.microsoft.com/office/drawing/2014/main" id="{2C6BCB2A-F424-4A07-926A-0D891F93B638}"/>
                </a:ext>
              </a:extLst>
            </p:cNvPr>
            <p:cNvSpPr txBox="1"/>
            <p:nvPr/>
          </p:nvSpPr>
          <p:spPr>
            <a:xfrm>
              <a:off x="4914015" y="5697459"/>
              <a:ext cx="3486200" cy="297952"/>
            </a:xfrm>
            <a:prstGeom prst="rect">
              <a:avLst/>
            </a:prstGeom>
            <a:noFill/>
          </p:spPr>
          <p:txBody>
            <a:bodyPr wrap="none" rtlCol="0">
              <a:spAutoFit/>
            </a:bodyPr>
            <a:lstStyle/>
            <a:p>
              <a:r>
                <a:rPr lang="en-US" sz="1000" dirty="0"/>
                <a:t>Example: Top wedge partially covers RTIR face</a:t>
              </a:r>
            </a:p>
          </p:txBody>
        </p:sp>
        <p:cxnSp>
          <p:nvCxnSpPr>
            <p:cNvPr id="71" name="Straight Arrow Connector 70">
              <a:extLst>
                <a:ext uri="{FF2B5EF4-FFF2-40B4-BE49-F238E27FC236}">
                  <a16:creationId xmlns:a16="http://schemas.microsoft.com/office/drawing/2014/main" id="{D40C93B7-FAF6-4D7E-B2E1-3ADFF720A433}"/>
                </a:ext>
              </a:extLst>
            </p:cNvPr>
            <p:cNvCxnSpPr>
              <a:endCxn id="33" idx="3"/>
            </p:cNvCxnSpPr>
            <p:nvPr/>
          </p:nvCxnSpPr>
          <p:spPr>
            <a:xfrm>
              <a:off x="2677774" y="3774218"/>
              <a:ext cx="275310" cy="95885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78B16827-43F8-40F7-8EB5-AFCFDD9AC810}"/>
                </a:ext>
              </a:extLst>
            </p:cNvPr>
            <p:cNvCxnSpPr>
              <a:stCxn id="33" idx="3"/>
              <a:endCxn id="33" idx="5"/>
            </p:cNvCxnSpPr>
            <p:nvPr/>
          </p:nvCxnSpPr>
          <p:spPr>
            <a:xfrm flipV="1">
              <a:off x="2953084" y="4218324"/>
              <a:ext cx="0" cy="51474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24B5AFEF-57BA-4E41-9C3F-44FEF5F9B6C8}"/>
                </a:ext>
              </a:extLst>
            </p:cNvPr>
            <p:cNvCxnSpPr>
              <a:stCxn id="33" idx="5"/>
            </p:cNvCxnSpPr>
            <p:nvPr/>
          </p:nvCxnSpPr>
          <p:spPr>
            <a:xfrm flipH="1" flipV="1">
              <a:off x="2000667" y="3982289"/>
              <a:ext cx="952417" cy="23603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85B69D31-6F01-4C75-AFF8-980996476E06}"/>
                </a:ext>
              </a:extLst>
            </p:cNvPr>
            <p:cNvCxnSpPr/>
            <p:nvPr/>
          </p:nvCxnSpPr>
          <p:spPr>
            <a:xfrm>
              <a:off x="1390003" y="3467463"/>
              <a:ext cx="610664" cy="40853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0ACE040E-DA1F-4F25-9B85-379F14FA6EC3}"/>
                </a:ext>
              </a:extLst>
            </p:cNvPr>
            <p:cNvSpPr txBox="1"/>
            <p:nvPr/>
          </p:nvSpPr>
          <p:spPr>
            <a:xfrm>
              <a:off x="114300" y="3005798"/>
              <a:ext cx="1886367" cy="446929"/>
            </a:xfrm>
            <a:prstGeom prst="rect">
              <a:avLst/>
            </a:prstGeom>
            <a:noFill/>
          </p:spPr>
          <p:txBody>
            <a:bodyPr wrap="square" rtlCol="0">
              <a:spAutoFit/>
            </a:bodyPr>
            <a:lstStyle/>
            <a:p>
              <a:pPr algn="ctr"/>
              <a:r>
                <a:rPr lang="en-US" sz="900" dirty="0">
                  <a:solidFill>
                    <a:srgbClr val="FF0000"/>
                  </a:solidFill>
                </a:rPr>
                <a:t>Block or absorb light to avoid this stray light path</a:t>
              </a:r>
            </a:p>
          </p:txBody>
        </p:sp>
      </p:grpSp>
    </p:spTree>
    <p:extLst>
      <p:ext uri="{BB962C8B-B14F-4D97-AF65-F5344CB8AC3E}">
        <p14:creationId xmlns:p14="http://schemas.microsoft.com/office/powerpoint/2010/main" val="39263361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2641C-5B07-4A35-8D71-D5A6006B67C5}"/>
              </a:ext>
            </a:extLst>
          </p:cNvPr>
          <p:cNvSpPr>
            <a:spLocks noGrp="1"/>
          </p:cNvSpPr>
          <p:nvPr>
            <p:ph type="title"/>
          </p:nvPr>
        </p:nvSpPr>
        <p:spPr>
          <a:xfrm>
            <a:off x="231775" y="107163"/>
            <a:ext cx="8707456" cy="610791"/>
          </a:xfrm>
        </p:spPr>
        <p:txBody>
          <a:bodyPr/>
          <a:lstStyle/>
          <a:p>
            <a:r>
              <a:rPr lang="en-US" dirty="0"/>
              <a:t>Stray Light Mitigation Techniques (Projection Lens)</a:t>
            </a:r>
          </a:p>
        </p:txBody>
      </p:sp>
      <p:sp>
        <p:nvSpPr>
          <p:cNvPr id="3" name="Content Placeholder 2">
            <a:extLst>
              <a:ext uri="{FF2B5EF4-FFF2-40B4-BE49-F238E27FC236}">
                <a16:creationId xmlns:a16="http://schemas.microsoft.com/office/drawing/2014/main" id="{C0456081-F199-4DA3-84C5-325A6E88234A}"/>
              </a:ext>
            </a:extLst>
          </p:cNvPr>
          <p:cNvSpPr>
            <a:spLocks noGrp="1"/>
          </p:cNvSpPr>
          <p:nvPr>
            <p:ph idx="1"/>
          </p:nvPr>
        </p:nvSpPr>
        <p:spPr>
          <a:noFill/>
          <a:ln w="9525" algn="ctr">
            <a:noFill/>
            <a:miter lim="800000"/>
            <a:headEnd/>
            <a:tailEnd/>
          </a:ln>
        </p:spPr>
        <p:txBody>
          <a:bodyPr vert="horz" wrap="square" lIns="76179" tIns="38088" rIns="76179" bIns="38088" numCol="1" anchor="t" anchorCtr="0" compatLnSpc="1">
            <a:prstTxWarp prst="textNoShape">
              <a:avLst/>
            </a:prstTxWarp>
          </a:bodyPr>
          <a:lstStyle/>
          <a:p>
            <a:r>
              <a:rPr lang="en-US" sz="1200" dirty="0"/>
              <a:t>Scatter in this area mainly affects ANSI contrast</a:t>
            </a:r>
          </a:p>
          <a:p>
            <a:r>
              <a:rPr lang="en-US" sz="1200" dirty="0"/>
              <a:t>Mitigation:</a:t>
            </a:r>
          </a:p>
          <a:p>
            <a:pPr marL="633412" lvl="1" indent="-285750"/>
            <a:r>
              <a:rPr lang="en-US" sz="1100" dirty="0"/>
              <a:t>1. Blacken and carefully baffle lens barrel to minimize scattering from walls</a:t>
            </a:r>
          </a:p>
          <a:p>
            <a:pPr marL="633412" lvl="1" indent="-285750"/>
            <a:r>
              <a:rPr lang="en-US" sz="1100" dirty="0"/>
              <a:t>2. Blacken all lens edges</a:t>
            </a:r>
          </a:p>
          <a:p>
            <a:pPr marL="633412" lvl="1" indent="-285750"/>
            <a:r>
              <a:rPr lang="en-US" sz="1100" dirty="0"/>
              <a:t>3. Improve coatings (minimize ghosts and reduce coating haze)</a:t>
            </a:r>
          </a:p>
          <a:p>
            <a:pPr marL="633412" lvl="1" indent="-285750"/>
            <a:r>
              <a:rPr lang="en-US" sz="1100" dirty="0"/>
              <a:t>4. Clean optics (minimize dust inside lens and remove fingerprints/smudges)</a:t>
            </a:r>
          </a:p>
          <a:p>
            <a:pPr marL="633412" lvl="1" indent="-285750"/>
            <a:r>
              <a:rPr lang="en-US" sz="1100" dirty="0"/>
              <a:t>5. Properly size aperture stop (Anamorphic/shaped aperture must not rotate with focus and/or zoom)</a:t>
            </a:r>
          </a:p>
          <a:p>
            <a:pPr marL="633412" lvl="1" indent="-285750"/>
            <a:r>
              <a:rPr lang="en-US" sz="1100" dirty="0"/>
              <a:t>6. Mitigate scatter from off state on back of lens barrel if possible</a:t>
            </a:r>
          </a:p>
          <a:p>
            <a:endParaRPr lang="en-US" sz="1200" dirty="0"/>
          </a:p>
        </p:txBody>
      </p:sp>
      <p:sp>
        <p:nvSpPr>
          <p:cNvPr id="4" name="Slide Number Placeholder 3">
            <a:extLst>
              <a:ext uri="{FF2B5EF4-FFF2-40B4-BE49-F238E27FC236}">
                <a16:creationId xmlns:a16="http://schemas.microsoft.com/office/drawing/2014/main" id="{B4F000DD-8131-4319-B2E1-FBBCE628F2DD}"/>
              </a:ext>
            </a:extLst>
          </p:cNvPr>
          <p:cNvSpPr>
            <a:spLocks noGrp="1"/>
          </p:cNvSpPr>
          <p:nvPr>
            <p:ph type="sldNum" sz="quarter" idx="10"/>
          </p:nvPr>
        </p:nvSpPr>
        <p:spPr/>
        <p:txBody>
          <a:bodyPr/>
          <a:lstStyle/>
          <a:p>
            <a:pPr>
              <a:defRPr/>
            </a:pPr>
            <a:fld id="{2B97888F-6AF7-4263-B69D-592D8C33BAC7}" type="slidenum">
              <a:rPr lang="en-US" smtClean="0"/>
              <a:pPr>
                <a:defRPr/>
              </a:pPr>
              <a:t>92</a:t>
            </a:fld>
            <a:endParaRPr lang="en-US" dirty="0"/>
          </a:p>
        </p:txBody>
      </p:sp>
      <p:grpSp>
        <p:nvGrpSpPr>
          <p:cNvPr id="31" name="Group 30">
            <a:extLst>
              <a:ext uri="{FF2B5EF4-FFF2-40B4-BE49-F238E27FC236}">
                <a16:creationId xmlns:a16="http://schemas.microsoft.com/office/drawing/2014/main" id="{136DB11C-FA12-42F6-AF2D-BA0BCC31171A}"/>
              </a:ext>
            </a:extLst>
          </p:cNvPr>
          <p:cNvGrpSpPr>
            <a:grpSpLocks noChangeAspect="1"/>
          </p:cNvGrpSpPr>
          <p:nvPr/>
        </p:nvGrpSpPr>
        <p:grpSpPr>
          <a:xfrm>
            <a:off x="3454103" y="2571750"/>
            <a:ext cx="4168251" cy="2053512"/>
            <a:chOff x="3066096" y="3448731"/>
            <a:chExt cx="5304181" cy="2613135"/>
          </a:xfrm>
        </p:grpSpPr>
        <p:pic>
          <p:nvPicPr>
            <p:cNvPr id="5" name="Picture 2">
              <a:extLst>
                <a:ext uri="{FF2B5EF4-FFF2-40B4-BE49-F238E27FC236}">
                  <a16:creationId xmlns:a16="http://schemas.microsoft.com/office/drawing/2014/main" id="{C5E157D7-03F6-4B99-94EC-60FC4C5AAAD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5692" t="17942" r="3562" b="33845"/>
            <a:stretch/>
          </p:blipFill>
          <p:spPr bwMode="auto">
            <a:xfrm>
              <a:off x="4079812" y="3603600"/>
              <a:ext cx="3451773" cy="2458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a:extLst>
                <a:ext uri="{FF2B5EF4-FFF2-40B4-BE49-F238E27FC236}">
                  <a16:creationId xmlns:a16="http://schemas.microsoft.com/office/drawing/2014/main" id="{F2052242-CD0E-4E79-B154-42E260C506F9}"/>
                </a:ext>
              </a:extLst>
            </p:cNvPr>
            <p:cNvCxnSpPr/>
            <p:nvPr/>
          </p:nvCxnSpPr>
          <p:spPr>
            <a:xfrm flipH="1">
              <a:off x="4698976" y="5245046"/>
              <a:ext cx="208084"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EFE2E84-1226-4F33-B832-CDB419AAD47F}"/>
                </a:ext>
              </a:extLst>
            </p:cNvPr>
            <p:cNvCxnSpPr/>
            <p:nvPr/>
          </p:nvCxnSpPr>
          <p:spPr>
            <a:xfrm flipH="1">
              <a:off x="5258913" y="5079022"/>
              <a:ext cx="129704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45E2502-C211-4748-90B2-1DC6644AEA4F}"/>
                </a:ext>
              </a:extLst>
            </p:cNvPr>
            <p:cNvCxnSpPr/>
            <p:nvPr/>
          </p:nvCxnSpPr>
          <p:spPr>
            <a:xfrm>
              <a:off x="4907060" y="4220308"/>
              <a:ext cx="351853" cy="149468"/>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B6E6F45-FD86-4345-8E73-CBAB33A55C3A}"/>
                </a:ext>
              </a:extLst>
            </p:cNvPr>
            <p:cNvCxnSpPr/>
            <p:nvPr/>
          </p:nvCxnSpPr>
          <p:spPr>
            <a:xfrm flipH="1">
              <a:off x="4698976" y="4217376"/>
              <a:ext cx="208086"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A008DD-1419-48D6-90F2-C57EC930F006}"/>
                </a:ext>
              </a:extLst>
            </p:cNvPr>
            <p:cNvCxnSpPr/>
            <p:nvPr/>
          </p:nvCxnSpPr>
          <p:spPr>
            <a:xfrm flipH="1">
              <a:off x="4907060" y="5079022"/>
              <a:ext cx="351853" cy="161193"/>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A83B535-9A3A-4945-8E5B-1F14720E7A58}"/>
                </a:ext>
              </a:extLst>
            </p:cNvPr>
            <p:cNvSpPr txBox="1"/>
            <p:nvPr/>
          </p:nvSpPr>
          <p:spPr>
            <a:xfrm>
              <a:off x="4944649" y="3818038"/>
              <a:ext cx="1507859" cy="293738"/>
            </a:xfrm>
            <a:prstGeom prst="rect">
              <a:avLst/>
            </a:prstGeom>
            <a:solidFill>
              <a:schemeClr val="bg1"/>
            </a:solidFill>
          </p:spPr>
          <p:txBody>
            <a:bodyPr wrap="none" rtlCol="0">
              <a:spAutoFit/>
            </a:bodyPr>
            <a:lstStyle/>
            <a:p>
              <a:r>
                <a:rPr lang="en-US" sz="900" dirty="0"/>
                <a:t>Blacken lens edges</a:t>
              </a:r>
            </a:p>
          </p:txBody>
        </p:sp>
        <p:sp>
          <p:nvSpPr>
            <p:cNvPr id="12" name="TextBox 11">
              <a:extLst>
                <a:ext uri="{FF2B5EF4-FFF2-40B4-BE49-F238E27FC236}">
                  <a16:creationId xmlns:a16="http://schemas.microsoft.com/office/drawing/2014/main" id="{5B36B95F-7550-4FDE-A049-86956CF64F6C}"/>
                </a:ext>
              </a:extLst>
            </p:cNvPr>
            <p:cNvSpPr txBox="1"/>
            <p:nvPr/>
          </p:nvSpPr>
          <p:spPr>
            <a:xfrm>
              <a:off x="7496571" y="4563123"/>
              <a:ext cx="569526" cy="293738"/>
            </a:xfrm>
            <a:prstGeom prst="rect">
              <a:avLst/>
            </a:prstGeom>
            <a:noFill/>
          </p:spPr>
          <p:txBody>
            <a:bodyPr wrap="none" rtlCol="0">
              <a:spAutoFit/>
            </a:bodyPr>
            <a:lstStyle/>
            <a:p>
              <a:r>
                <a:rPr lang="en-US" sz="900" dirty="0"/>
                <a:t>DMD</a:t>
              </a:r>
            </a:p>
          </p:txBody>
        </p:sp>
        <p:cxnSp>
          <p:nvCxnSpPr>
            <p:cNvPr id="14" name="Straight Connector 13">
              <a:extLst>
                <a:ext uri="{FF2B5EF4-FFF2-40B4-BE49-F238E27FC236}">
                  <a16:creationId xmlns:a16="http://schemas.microsoft.com/office/drawing/2014/main" id="{56116CB6-597B-447B-B0EE-2FA96F5F7231}"/>
                </a:ext>
              </a:extLst>
            </p:cNvPr>
            <p:cNvCxnSpPr/>
            <p:nvPr/>
          </p:nvCxnSpPr>
          <p:spPr>
            <a:xfrm flipH="1">
              <a:off x="5258913" y="4369776"/>
              <a:ext cx="129704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07CED50-9269-4834-AE92-0BD35473C9B2}"/>
                </a:ext>
              </a:extLst>
            </p:cNvPr>
            <p:cNvCxnSpPr/>
            <p:nvPr/>
          </p:nvCxnSpPr>
          <p:spPr>
            <a:xfrm flipH="1">
              <a:off x="5424854" y="4095037"/>
              <a:ext cx="276573" cy="3362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8F3367F-E3EF-4D28-81AB-5F9647908B8E}"/>
                </a:ext>
              </a:extLst>
            </p:cNvPr>
            <p:cNvCxnSpPr/>
            <p:nvPr/>
          </p:nvCxnSpPr>
          <p:spPr>
            <a:xfrm>
              <a:off x="5715541" y="4095037"/>
              <a:ext cx="95946" cy="3362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CE5E4CC-FD5C-42C2-92FE-44B8A7E3A3A5}"/>
                </a:ext>
              </a:extLst>
            </p:cNvPr>
            <p:cNvSpPr txBox="1"/>
            <p:nvPr/>
          </p:nvSpPr>
          <p:spPr>
            <a:xfrm>
              <a:off x="6458205" y="3448731"/>
              <a:ext cx="1912072" cy="469982"/>
            </a:xfrm>
            <a:prstGeom prst="rect">
              <a:avLst/>
            </a:prstGeom>
            <a:solidFill>
              <a:schemeClr val="bg1"/>
            </a:solidFill>
          </p:spPr>
          <p:txBody>
            <a:bodyPr wrap="square" rtlCol="0">
              <a:spAutoFit/>
            </a:bodyPr>
            <a:lstStyle/>
            <a:p>
              <a:pPr algn="ctr"/>
              <a:r>
                <a:rPr lang="en-US" sz="900" dirty="0"/>
                <a:t>Some off state light may hit lens barrel walls</a:t>
              </a:r>
            </a:p>
          </p:txBody>
        </p:sp>
        <p:cxnSp>
          <p:nvCxnSpPr>
            <p:cNvPr id="18" name="Straight Connector 17">
              <a:extLst>
                <a:ext uri="{FF2B5EF4-FFF2-40B4-BE49-F238E27FC236}">
                  <a16:creationId xmlns:a16="http://schemas.microsoft.com/office/drawing/2014/main" id="{33AEF88A-D0EB-4FFC-B5CB-AE12AD44DBE7}"/>
                </a:ext>
              </a:extLst>
            </p:cNvPr>
            <p:cNvCxnSpPr/>
            <p:nvPr/>
          </p:nvCxnSpPr>
          <p:spPr>
            <a:xfrm flipV="1">
              <a:off x="5701427" y="4378457"/>
              <a:ext cx="0" cy="2308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A07FBBB-764C-47DA-8D3B-2CE17CD7FA98}"/>
                </a:ext>
              </a:extLst>
            </p:cNvPr>
            <p:cNvCxnSpPr/>
            <p:nvPr/>
          </p:nvCxnSpPr>
          <p:spPr>
            <a:xfrm flipV="1">
              <a:off x="5704899" y="4832733"/>
              <a:ext cx="0" cy="2308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61B5BA2-D22F-4F4A-BB92-9B7A62DBCAA2}"/>
                </a:ext>
              </a:extLst>
            </p:cNvPr>
            <p:cNvCxnSpPr/>
            <p:nvPr/>
          </p:nvCxnSpPr>
          <p:spPr>
            <a:xfrm flipH="1">
              <a:off x="6458205" y="3956537"/>
              <a:ext cx="347042" cy="4132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E128FC7-A395-41F7-8C08-9A05D5BBF79A}"/>
                </a:ext>
              </a:extLst>
            </p:cNvPr>
            <p:cNvCxnSpPr/>
            <p:nvPr/>
          </p:nvCxnSpPr>
          <p:spPr>
            <a:xfrm flipV="1">
              <a:off x="6372573" y="4373599"/>
              <a:ext cx="0" cy="577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97686E6-4633-4DC3-B235-AD71F0413E91}"/>
                </a:ext>
              </a:extLst>
            </p:cNvPr>
            <p:cNvCxnSpPr/>
            <p:nvPr/>
          </p:nvCxnSpPr>
          <p:spPr>
            <a:xfrm flipV="1">
              <a:off x="6555955" y="4369777"/>
              <a:ext cx="0" cy="534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FAE5C95-9146-407A-8BAB-5EDA9C2130EE}"/>
                </a:ext>
              </a:extLst>
            </p:cNvPr>
            <p:cNvCxnSpPr/>
            <p:nvPr/>
          </p:nvCxnSpPr>
          <p:spPr>
            <a:xfrm flipV="1">
              <a:off x="6372573" y="5023425"/>
              <a:ext cx="0" cy="577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F08FE9C-5230-424B-801D-D55330CCC18C}"/>
                </a:ext>
              </a:extLst>
            </p:cNvPr>
            <p:cNvCxnSpPr/>
            <p:nvPr/>
          </p:nvCxnSpPr>
          <p:spPr>
            <a:xfrm flipV="1">
              <a:off x="6555955" y="5019603"/>
              <a:ext cx="0" cy="534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938415A-ADA1-4DA7-9FE0-B249D7939CD5}"/>
                </a:ext>
              </a:extLst>
            </p:cNvPr>
            <p:cNvCxnSpPr/>
            <p:nvPr/>
          </p:nvCxnSpPr>
          <p:spPr>
            <a:xfrm flipH="1">
              <a:off x="6458205" y="3956537"/>
              <a:ext cx="347042" cy="11070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B5AEE67-3E68-442E-8D09-CFBE325B0B80}"/>
                </a:ext>
              </a:extLst>
            </p:cNvPr>
            <p:cNvCxnSpPr/>
            <p:nvPr/>
          </p:nvCxnSpPr>
          <p:spPr>
            <a:xfrm flipV="1">
              <a:off x="5258913" y="4832733"/>
              <a:ext cx="1" cy="6712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AE8D199-1104-4C07-80B2-DBE35AAA5F05}"/>
                </a:ext>
              </a:extLst>
            </p:cNvPr>
            <p:cNvCxnSpPr/>
            <p:nvPr/>
          </p:nvCxnSpPr>
          <p:spPr>
            <a:xfrm flipV="1">
              <a:off x="5258914" y="4701623"/>
              <a:ext cx="504600" cy="8023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CB7B112-4496-4DCF-AC50-B53E55D2DABC}"/>
                </a:ext>
              </a:extLst>
            </p:cNvPr>
            <p:cNvSpPr txBox="1"/>
            <p:nvPr/>
          </p:nvSpPr>
          <p:spPr>
            <a:xfrm>
              <a:off x="4502135" y="5503986"/>
              <a:ext cx="2875267" cy="469982"/>
            </a:xfrm>
            <a:prstGeom prst="rect">
              <a:avLst/>
            </a:prstGeom>
            <a:solidFill>
              <a:schemeClr val="bg1"/>
            </a:solidFill>
          </p:spPr>
          <p:txBody>
            <a:bodyPr wrap="square" rtlCol="0">
              <a:spAutoFit/>
            </a:bodyPr>
            <a:lstStyle/>
            <a:p>
              <a:pPr algn="ctr"/>
              <a:r>
                <a:rPr lang="en-US" sz="900" dirty="0"/>
                <a:t>Good coatings on all lenses to minimize ghost reflections and minimize haze</a:t>
              </a:r>
            </a:p>
          </p:txBody>
        </p:sp>
        <p:cxnSp>
          <p:nvCxnSpPr>
            <p:cNvPr id="29" name="Straight Arrow Connector 28">
              <a:extLst>
                <a:ext uri="{FF2B5EF4-FFF2-40B4-BE49-F238E27FC236}">
                  <a16:creationId xmlns:a16="http://schemas.microsoft.com/office/drawing/2014/main" id="{684D7D3C-5C04-4D2A-89FC-3C5C9412AC88}"/>
                </a:ext>
              </a:extLst>
            </p:cNvPr>
            <p:cNvCxnSpPr/>
            <p:nvPr/>
          </p:nvCxnSpPr>
          <p:spPr>
            <a:xfrm flipV="1">
              <a:off x="3815862" y="4948149"/>
              <a:ext cx="883114" cy="7844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4E2269D-611A-4183-B809-6442F54D2E1C}"/>
                </a:ext>
              </a:extLst>
            </p:cNvPr>
            <p:cNvSpPr txBox="1"/>
            <p:nvPr/>
          </p:nvSpPr>
          <p:spPr>
            <a:xfrm>
              <a:off x="3066096" y="5455586"/>
              <a:ext cx="1245038" cy="293738"/>
            </a:xfrm>
            <a:prstGeom prst="rect">
              <a:avLst/>
            </a:prstGeom>
            <a:solidFill>
              <a:schemeClr val="bg1"/>
            </a:solidFill>
          </p:spPr>
          <p:txBody>
            <a:bodyPr wrap="square" rtlCol="0">
              <a:spAutoFit/>
            </a:bodyPr>
            <a:lstStyle/>
            <a:p>
              <a:pPr algn="ctr"/>
              <a:r>
                <a:rPr lang="en-US" sz="900" dirty="0"/>
                <a:t>Output mask</a:t>
              </a:r>
            </a:p>
          </p:txBody>
        </p:sp>
      </p:grpSp>
    </p:spTree>
    <p:extLst>
      <p:ext uri="{BB962C8B-B14F-4D97-AF65-F5344CB8AC3E}">
        <p14:creationId xmlns:p14="http://schemas.microsoft.com/office/powerpoint/2010/main" val="29114040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05257" y="633738"/>
            <a:ext cx="6538593" cy="1209350"/>
          </a:xfrm>
        </p:spPr>
        <p:txBody>
          <a:bodyPr/>
          <a:lstStyle/>
          <a:p>
            <a:r>
              <a:rPr lang="en-US" sz="1200" dirty="0"/>
              <a:t>Coating reflection off of input surface of wedge when mirrors in off state</a:t>
            </a:r>
          </a:p>
          <a:p>
            <a:r>
              <a:rPr lang="en-US" sz="1200" dirty="0"/>
              <a:t>Off state TIR from right angle prism and wedge prism top surface</a:t>
            </a:r>
          </a:p>
          <a:p>
            <a:r>
              <a:rPr lang="en-US" sz="1200" dirty="0"/>
              <a:t>Return reflection path TIR off of right angle prism face and hits DMD mirrors</a:t>
            </a:r>
          </a:p>
          <a:p>
            <a:r>
              <a:rPr lang="en-US" sz="1200" dirty="0"/>
              <a:t>Mirrors in off state reflect returned light into right angle prism as if DMD is in the ON-STATE</a:t>
            </a:r>
          </a:p>
        </p:txBody>
      </p:sp>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277" t="9956" r="2669" b="20558"/>
          <a:stretch/>
        </p:blipFill>
        <p:spPr bwMode="auto">
          <a:xfrm>
            <a:off x="1394501" y="1922530"/>
            <a:ext cx="3672408" cy="2143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2489159" y="2942138"/>
            <a:ext cx="378042" cy="3510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6001" y="1922531"/>
            <a:ext cx="2540180" cy="2092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7"/>
          <p:cNvSpPr/>
          <p:nvPr/>
        </p:nvSpPr>
        <p:spPr>
          <a:xfrm>
            <a:off x="5863427" y="2567116"/>
            <a:ext cx="1134126" cy="877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325901" y="4148617"/>
            <a:ext cx="3809609" cy="276999"/>
          </a:xfrm>
          <a:prstGeom prst="rect">
            <a:avLst/>
          </a:prstGeom>
          <a:noFill/>
        </p:spPr>
        <p:txBody>
          <a:bodyPr wrap="square" rtlCol="0">
            <a:spAutoFit/>
          </a:bodyPr>
          <a:lstStyle/>
          <a:p>
            <a:pPr algn="ctr"/>
            <a:r>
              <a:rPr lang="en-US" sz="1200" dirty="0"/>
              <a:t>Primary Stray light path – DMD in OFF STATE</a:t>
            </a:r>
          </a:p>
        </p:txBody>
      </p:sp>
      <p:sp>
        <p:nvSpPr>
          <p:cNvPr id="2" name="Title 1"/>
          <p:cNvSpPr>
            <a:spLocks noGrp="1"/>
          </p:cNvSpPr>
          <p:nvPr>
            <p:ph type="title"/>
          </p:nvPr>
        </p:nvSpPr>
        <p:spPr/>
        <p:txBody>
          <a:bodyPr/>
          <a:lstStyle/>
          <a:p>
            <a:r>
              <a:rPr lang="en-US" dirty="0"/>
              <a:t>Primary Stray Light Path (EXAMPLE)</a:t>
            </a:r>
          </a:p>
        </p:txBody>
      </p:sp>
      <p:sp>
        <p:nvSpPr>
          <p:cNvPr id="9" name="TextBox 8"/>
          <p:cNvSpPr txBox="1"/>
          <p:nvPr/>
        </p:nvSpPr>
        <p:spPr>
          <a:xfrm>
            <a:off x="5336000" y="4084323"/>
            <a:ext cx="2399861" cy="276999"/>
          </a:xfrm>
          <a:prstGeom prst="rect">
            <a:avLst/>
          </a:prstGeom>
          <a:noFill/>
        </p:spPr>
        <p:txBody>
          <a:bodyPr wrap="square" rtlCol="0">
            <a:spAutoFit/>
          </a:bodyPr>
          <a:lstStyle/>
          <a:p>
            <a:pPr algn="ctr"/>
            <a:r>
              <a:rPr lang="en-US" sz="1200" dirty="0"/>
              <a:t>Area affected on screen</a:t>
            </a:r>
          </a:p>
        </p:txBody>
      </p:sp>
      <p:cxnSp>
        <p:nvCxnSpPr>
          <p:cNvPr id="7" name="Straight Arrow Connector 6"/>
          <p:cNvCxnSpPr/>
          <p:nvPr/>
        </p:nvCxnSpPr>
        <p:spPr>
          <a:xfrm>
            <a:off x="1850231" y="3364706"/>
            <a:ext cx="185738" cy="457200"/>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2515057" y="3593307"/>
            <a:ext cx="94510" cy="335756"/>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2278857" y="3300413"/>
            <a:ext cx="330710" cy="628650"/>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2333884" y="3557588"/>
            <a:ext cx="110327" cy="457405"/>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2731591" y="3507582"/>
            <a:ext cx="412216" cy="57151"/>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54348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idx="1"/>
          </p:nvPr>
        </p:nvSpPr>
        <p:spPr>
          <a:xfrm>
            <a:off x="1405257" y="850850"/>
            <a:ext cx="6350794" cy="992237"/>
          </a:xfrm>
        </p:spPr>
        <p:txBody>
          <a:bodyPr/>
          <a:lstStyle/>
          <a:p>
            <a:r>
              <a:rPr lang="en-US" sz="1200" dirty="0"/>
              <a:t>Return path of stray light reflected from surface of wedge prism extends farther inward</a:t>
            </a:r>
          </a:p>
          <a:p>
            <a:r>
              <a:rPr lang="en-US" sz="1200" dirty="0"/>
              <a:t>Area affected shown in plots below both on the prism and on the screen</a:t>
            </a:r>
          </a:p>
          <a:p>
            <a:r>
              <a:rPr lang="en-US" sz="1200" dirty="0"/>
              <a:t>Must cut prism back until stray light is mitigated</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684" t="14798" b="34040"/>
          <a:stretch/>
        </p:blipFill>
        <p:spPr bwMode="auto">
          <a:xfrm>
            <a:off x="1304637" y="2402403"/>
            <a:ext cx="3914775" cy="1723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3262025" y="2737595"/>
            <a:ext cx="378042" cy="3510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1727" y="2078294"/>
            <a:ext cx="2540180" cy="2092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7"/>
          <p:cNvSpPr/>
          <p:nvPr/>
        </p:nvSpPr>
        <p:spPr>
          <a:xfrm>
            <a:off x="6300192" y="2808374"/>
            <a:ext cx="540060" cy="219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Primary Stray Light Path (Example)</a:t>
            </a:r>
          </a:p>
        </p:txBody>
      </p:sp>
    </p:spTree>
    <p:extLst>
      <p:ext uri="{BB962C8B-B14F-4D97-AF65-F5344CB8AC3E}">
        <p14:creationId xmlns:p14="http://schemas.microsoft.com/office/powerpoint/2010/main" val="203281351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1021" y="1558780"/>
            <a:ext cx="3127103" cy="2582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680013" y="4091174"/>
            <a:ext cx="3839088" cy="577081"/>
          </a:xfrm>
          <a:prstGeom prst="rect">
            <a:avLst/>
          </a:prstGeom>
          <a:noFill/>
        </p:spPr>
        <p:txBody>
          <a:bodyPr wrap="square" rtlCol="0">
            <a:spAutoFit/>
          </a:bodyPr>
          <a:lstStyle/>
          <a:p>
            <a:pPr algn="ctr"/>
            <a:r>
              <a:rPr lang="en-US" sz="1050" dirty="0"/>
              <a:t>DMD – Off state – much lower light on DMD</a:t>
            </a:r>
          </a:p>
          <a:p>
            <a:pPr algn="ctr"/>
            <a:r>
              <a:rPr lang="en-US" sz="1050" dirty="0"/>
              <a:t>This light is due to 2 AR coated surface reflections</a:t>
            </a:r>
          </a:p>
          <a:p>
            <a:pPr algn="ctr"/>
            <a:r>
              <a:rPr lang="en-US" sz="1050" dirty="0"/>
              <a:t>Stray light power level down to ~ 10000:1</a:t>
            </a:r>
          </a:p>
        </p:txBody>
      </p:sp>
      <p:sp>
        <p:nvSpPr>
          <p:cNvPr id="3" name="Title 2"/>
          <p:cNvSpPr>
            <a:spLocks noGrp="1"/>
          </p:cNvSpPr>
          <p:nvPr>
            <p:ph type="title"/>
          </p:nvPr>
        </p:nvSpPr>
        <p:spPr/>
        <p:txBody>
          <a:bodyPr/>
          <a:lstStyle/>
          <a:p>
            <a:r>
              <a:rPr lang="en-US" dirty="0"/>
              <a:t>Stray light evaluation (Example)</a:t>
            </a:r>
          </a:p>
        </p:txBody>
      </p:sp>
      <p:sp>
        <p:nvSpPr>
          <p:cNvPr id="4" name="Content Placeholder 3"/>
          <p:cNvSpPr>
            <a:spLocks noGrp="1"/>
          </p:cNvSpPr>
          <p:nvPr>
            <p:ph idx="1"/>
          </p:nvPr>
        </p:nvSpPr>
        <p:spPr>
          <a:xfrm>
            <a:off x="1504616" y="793495"/>
            <a:ext cx="6350794" cy="428087"/>
          </a:xfrm>
        </p:spPr>
        <p:txBody>
          <a:bodyPr/>
          <a:lstStyle/>
          <a:p>
            <a:r>
              <a:rPr lang="en-US" sz="1350" dirty="0"/>
              <a:t>Very low level of stray light remains on screen after change</a:t>
            </a:r>
          </a:p>
          <a:p>
            <a:r>
              <a:rPr lang="en-US" sz="1350" dirty="0"/>
              <a:t>May be able to mitigate even further by adjusting apertures in illumination</a:t>
            </a:r>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670" t="10160" r="5024" b="23368"/>
          <a:stretch/>
        </p:blipFill>
        <p:spPr bwMode="auto">
          <a:xfrm>
            <a:off x="1213067" y="1888676"/>
            <a:ext cx="3515015" cy="2068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Oval 8"/>
          <p:cNvSpPr/>
          <p:nvPr/>
        </p:nvSpPr>
        <p:spPr>
          <a:xfrm>
            <a:off x="2844936" y="2783160"/>
            <a:ext cx="251276" cy="16524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61654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451046" y="2706765"/>
            <a:ext cx="378042" cy="3510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77152" y="709849"/>
            <a:ext cx="7452448" cy="646331"/>
          </a:xfrm>
          <a:prstGeom prst="rect">
            <a:avLst/>
          </a:prstGeom>
          <a:noFill/>
        </p:spPr>
        <p:txBody>
          <a:bodyPr wrap="square" rtlCol="0">
            <a:spAutoFit/>
          </a:bodyPr>
          <a:lstStyle/>
          <a:p>
            <a:pPr algn="ctr"/>
            <a:r>
              <a:rPr lang="en-US" dirty="0"/>
              <a:t>Another path – off of illumination lens – most blocked by aperture between illumination lens and upper wedge prism </a:t>
            </a: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298" t="14594" r="5260" b="24095"/>
          <a:stretch/>
        </p:blipFill>
        <p:spPr bwMode="auto">
          <a:xfrm>
            <a:off x="1736686" y="1376353"/>
            <a:ext cx="5558660" cy="3011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316831" y="107156"/>
            <a:ext cx="6684169" cy="610791"/>
          </a:xfrm>
        </p:spPr>
        <p:txBody>
          <a:bodyPr/>
          <a:lstStyle/>
          <a:p>
            <a:r>
              <a:rPr lang="en-US" sz="2100" dirty="0"/>
              <a:t>Stray light from illumination lens surface (Example)</a:t>
            </a:r>
          </a:p>
        </p:txBody>
      </p:sp>
      <p:sp>
        <p:nvSpPr>
          <p:cNvPr id="8" name="Oval 7"/>
          <p:cNvSpPr/>
          <p:nvPr/>
        </p:nvSpPr>
        <p:spPr>
          <a:xfrm>
            <a:off x="4140335" y="1885233"/>
            <a:ext cx="751359" cy="6793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269536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9A0B4-755B-4F14-9719-852C7029630B}"/>
              </a:ext>
            </a:extLst>
          </p:cNvPr>
          <p:cNvSpPr>
            <a:spLocks noGrp="1"/>
          </p:cNvSpPr>
          <p:nvPr>
            <p:ph type="title"/>
          </p:nvPr>
        </p:nvSpPr>
        <p:spPr/>
        <p:txBody>
          <a:bodyPr/>
          <a:lstStyle/>
          <a:p>
            <a:r>
              <a:rPr lang="en-US" dirty="0"/>
              <a:t>Potential Stray Light Path in TIR Prism</a:t>
            </a:r>
          </a:p>
        </p:txBody>
      </p:sp>
      <p:sp>
        <p:nvSpPr>
          <p:cNvPr id="3" name="Content Placeholder 2">
            <a:extLst>
              <a:ext uri="{FF2B5EF4-FFF2-40B4-BE49-F238E27FC236}">
                <a16:creationId xmlns:a16="http://schemas.microsoft.com/office/drawing/2014/main" id="{F7936301-46B6-4B8E-8B7B-1F3C38D9B458}"/>
              </a:ext>
            </a:extLst>
          </p:cNvPr>
          <p:cNvSpPr>
            <a:spLocks noGrp="1"/>
          </p:cNvSpPr>
          <p:nvPr>
            <p:ph idx="1"/>
          </p:nvPr>
        </p:nvSpPr>
        <p:spPr>
          <a:xfrm>
            <a:off x="124616" y="810734"/>
            <a:ext cx="3131659" cy="3709449"/>
          </a:xfrm>
        </p:spPr>
        <p:txBody>
          <a:bodyPr/>
          <a:lstStyle/>
          <a:p>
            <a:r>
              <a:rPr lang="en-US" dirty="0"/>
              <a:t>14.5° mirror tilt example</a:t>
            </a:r>
          </a:p>
          <a:p>
            <a:endParaRPr lang="en-US" dirty="0"/>
          </a:p>
          <a:p>
            <a:r>
              <a:rPr lang="en-US" dirty="0"/>
              <a:t>Mitigation was to increase prism angle from 31.8° to 32.8° to vignette stray light path while trading off ~3% of brightness</a:t>
            </a:r>
          </a:p>
        </p:txBody>
      </p:sp>
      <p:sp>
        <p:nvSpPr>
          <p:cNvPr id="4" name="Slide Number Placeholder 3">
            <a:extLst>
              <a:ext uri="{FF2B5EF4-FFF2-40B4-BE49-F238E27FC236}">
                <a16:creationId xmlns:a16="http://schemas.microsoft.com/office/drawing/2014/main" id="{7C09B274-411E-4C15-B1D4-F4D654363324}"/>
              </a:ext>
            </a:extLst>
          </p:cNvPr>
          <p:cNvSpPr>
            <a:spLocks noGrp="1"/>
          </p:cNvSpPr>
          <p:nvPr>
            <p:ph type="sldNum" sz="quarter" idx="10"/>
          </p:nvPr>
        </p:nvSpPr>
        <p:spPr/>
        <p:txBody>
          <a:bodyPr/>
          <a:lstStyle/>
          <a:p>
            <a:pPr>
              <a:defRPr/>
            </a:pPr>
            <a:fld id="{2B97888F-6AF7-4263-B69D-592D8C33BAC7}" type="slidenum">
              <a:rPr lang="en-US" smtClean="0"/>
              <a:pPr>
                <a:defRPr/>
              </a:pPr>
              <a:t>97</a:t>
            </a:fld>
            <a:endParaRPr lang="en-US" dirty="0"/>
          </a:p>
        </p:txBody>
      </p:sp>
      <p:grpSp>
        <p:nvGrpSpPr>
          <p:cNvPr id="15" name="Group 14">
            <a:extLst>
              <a:ext uri="{FF2B5EF4-FFF2-40B4-BE49-F238E27FC236}">
                <a16:creationId xmlns:a16="http://schemas.microsoft.com/office/drawing/2014/main" id="{4ED1D5ED-6477-483B-9BEC-8E5D6978844C}"/>
              </a:ext>
            </a:extLst>
          </p:cNvPr>
          <p:cNvGrpSpPr>
            <a:grpSpLocks noChangeAspect="1"/>
          </p:cNvGrpSpPr>
          <p:nvPr/>
        </p:nvGrpSpPr>
        <p:grpSpPr>
          <a:xfrm>
            <a:off x="3314295" y="756880"/>
            <a:ext cx="5946316" cy="2238443"/>
            <a:chOff x="49239" y="1096455"/>
            <a:chExt cx="9059592" cy="3410411"/>
          </a:xfrm>
        </p:grpSpPr>
        <p:pic>
          <p:nvPicPr>
            <p:cNvPr id="6" name="Picture 2">
              <a:extLst>
                <a:ext uri="{FF2B5EF4-FFF2-40B4-BE49-F238E27FC236}">
                  <a16:creationId xmlns:a16="http://schemas.microsoft.com/office/drawing/2014/main" id="{41EAFA78-8022-4B82-81AE-3060227B9C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352" t="15863" b="30977"/>
            <a:stretch/>
          </p:blipFill>
          <p:spPr bwMode="auto">
            <a:xfrm>
              <a:off x="1302040" y="1096455"/>
              <a:ext cx="6645417" cy="3410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a:extLst>
                <a:ext uri="{FF2B5EF4-FFF2-40B4-BE49-F238E27FC236}">
                  <a16:creationId xmlns:a16="http://schemas.microsoft.com/office/drawing/2014/main" id="{FD1F5DCD-9A30-48EE-9D65-6DD01A3E5AF9}"/>
                </a:ext>
              </a:extLst>
            </p:cNvPr>
            <p:cNvCxnSpPr/>
            <p:nvPr/>
          </p:nvCxnSpPr>
          <p:spPr>
            <a:xfrm flipH="1" flipV="1">
              <a:off x="5515429" y="1821562"/>
              <a:ext cx="1342571" cy="7982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9994BA1B-7561-462B-81A0-DAF884BF8CD1}"/>
                </a:ext>
              </a:extLst>
            </p:cNvPr>
            <p:cNvCxnSpPr/>
            <p:nvPr/>
          </p:nvCxnSpPr>
          <p:spPr>
            <a:xfrm flipH="1">
              <a:off x="4325257" y="1952175"/>
              <a:ext cx="885372" cy="158931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38BDB4D-FB10-41F5-A2BD-DE92CC9DDCBD}"/>
                </a:ext>
              </a:extLst>
            </p:cNvPr>
            <p:cNvCxnSpPr/>
            <p:nvPr/>
          </p:nvCxnSpPr>
          <p:spPr>
            <a:xfrm flipH="1" flipV="1">
              <a:off x="3646740" y="2844813"/>
              <a:ext cx="511629" cy="52251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6240E32-296A-4197-99AB-0FE5EB8DE52D}"/>
                </a:ext>
              </a:extLst>
            </p:cNvPr>
            <p:cNvCxnSpPr/>
            <p:nvPr/>
          </p:nvCxnSpPr>
          <p:spPr>
            <a:xfrm>
              <a:off x="3403603" y="2910116"/>
              <a:ext cx="435429" cy="63137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98AC173-EA49-473B-ABF1-D5C4C94426A7}"/>
                </a:ext>
              </a:extLst>
            </p:cNvPr>
            <p:cNvCxnSpPr/>
            <p:nvPr/>
          </p:nvCxnSpPr>
          <p:spPr>
            <a:xfrm flipV="1">
              <a:off x="3902554" y="1219201"/>
              <a:ext cx="422729" cy="232228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2" name="Rectangular Callout 4">
              <a:extLst>
                <a:ext uri="{FF2B5EF4-FFF2-40B4-BE49-F238E27FC236}">
                  <a16:creationId xmlns:a16="http://schemas.microsoft.com/office/drawing/2014/main" id="{5A15BD81-98CD-4B6C-885F-69B04949BD2A}"/>
                </a:ext>
              </a:extLst>
            </p:cNvPr>
            <p:cNvSpPr/>
            <p:nvPr/>
          </p:nvSpPr>
          <p:spPr>
            <a:xfrm>
              <a:off x="7996692" y="2256974"/>
              <a:ext cx="1112139" cy="849084"/>
            </a:xfrm>
            <a:prstGeom prst="wedgeRectCallout">
              <a:avLst>
                <a:gd name="adj1" fmla="val -89139"/>
                <a:gd name="adj2" fmla="val -62350"/>
              </a:avLst>
            </a:prstGeom>
            <a:no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Illumination rays contributing the stray light</a:t>
              </a:r>
            </a:p>
          </p:txBody>
        </p:sp>
        <p:sp>
          <p:nvSpPr>
            <p:cNvPr id="13" name="Rectangular Callout 12">
              <a:extLst>
                <a:ext uri="{FF2B5EF4-FFF2-40B4-BE49-F238E27FC236}">
                  <a16:creationId xmlns:a16="http://schemas.microsoft.com/office/drawing/2014/main" id="{729E3AE0-DE20-4276-8E16-A8D52A7406BD}"/>
                </a:ext>
              </a:extLst>
            </p:cNvPr>
            <p:cNvSpPr/>
            <p:nvPr/>
          </p:nvSpPr>
          <p:spPr>
            <a:xfrm>
              <a:off x="4350811" y="3956825"/>
              <a:ext cx="1112139" cy="424542"/>
            </a:xfrm>
            <a:prstGeom prst="wedgeRectCallout">
              <a:avLst>
                <a:gd name="adj1" fmla="val -66370"/>
                <a:gd name="adj2" fmla="val -131935"/>
              </a:avLst>
            </a:prstGeom>
            <a:no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bg1"/>
                  </a:solidFill>
                </a:rPr>
                <a:t>DMD mirrors in OFF state</a:t>
              </a:r>
            </a:p>
          </p:txBody>
        </p:sp>
        <p:sp>
          <p:nvSpPr>
            <p:cNvPr id="14" name="Rectangular Callout 14">
              <a:extLst>
                <a:ext uri="{FF2B5EF4-FFF2-40B4-BE49-F238E27FC236}">
                  <a16:creationId xmlns:a16="http://schemas.microsoft.com/office/drawing/2014/main" id="{922BC7F0-52DB-4A6A-986B-F99C635E0349}"/>
                </a:ext>
              </a:extLst>
            </p:cNvPr>
            <p:cNvSpPr/>
            <p:nvPr/>
          </p:nvSpPr>
          <p:spPr>
            <a:xfrm>
              <a:off x="49239" y="1901376"/>
              <a:ext cx="1112139" cy="2515882"/>
            </a:xfrm>
            <a:prstGeom prst="wedgeRectCallout">
              <a:avLst>
                <a:gd name="adj1" fmla="val 230253"/>
                <a:gd name="adj2" fmla="val -6957"/>
              </a:avLst>
            </a:prstGeom>
            <a:no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tx1"/>
                  </a:solidFill>
                </a:rPr>
                <a:t>Partial reflection of OFF state rays from TIR interface (2 coated surfaces) returns to OFF state mirrors and reflects into projection pupil</a:t>
              </a:r>
            </a:p>
          </p:txBody>
        </p:sp>
      </p:grpSp>
      <p:grpSp>
        <p:nvGrpSpPr>
          <p:cNvPr id="19" name="Group 18">
            <a:extLst>
              <a:ext uri="{FF2B5EF4-FFF2-40B4-BE49-F238E27FC236}">
                <a16:creationId xmlns:a16="http://schemas.microsoft.com/office/drawing/2014/main" id="{FC41C70E-2491-409D-BF01-011A723B3FB9}"/>
              </a:ext>
            </a:extLst>
          </p:cNvPr>
          <p:cNvGrpSpPr>
            <a:grpSpLocks noChangeAspect="1"/>
          </p:cNvGrpSpPr>
          <p:nvPr/>
        </p:nvGrpSpPr>
        <p:grpSpPr>
          <a:xfrm>
            <a:off x="4501310" y="3076209"/>
            <a:ext cx="3632293" cy="1446849"/>
            <a:chOff x="394545" y="1041675"/>
            <a:chExt cx="8032906" cy="3199742"/>
          </a:xfrm>
        </p:grpSpPr>
        <p:sp>
          <p:nvSpPr>
            <p:cNvPr id="16" name="TextBox 15">
              <a:extLst>
                <a:ext uri="{FF2B5EF4-FFF2-40B4-BE49-F238E27FC236}">
                  <a16:creationId xmlns:a16="http://schemas.microsoft.com/office/drawing/2014/main" id="{3819C82E-A1BF-482F-AA29-7D5A69F1FE07}"/>
                </a:ext>
              </a:extLst>
            </p:cNvPr>
            <p:cNvSpPr txBox="1"/>
            <p:nvPr/>
          </p:nvSpPr>
          <p:spPr>
            <a:xfrm>
              <a:off x="394545" y="1041675"/>
              <a:ext cx="4105448" cy="748720"/>
            </a:xfrm>
            <a:prstGeom prst="rect">
              <a:avLst/>
            </a:prstGeom>
            <a:noFill/>
          </p:spPr>
          <p:txBody>
            <a:bodyPr wrap="square" rtlCol="0">
              <a:spAutoFit/>
            </a:bodyPr>
            <a:lstStyle/>
            <a:p>
              <a:pPr algn="ctr" fontAlgn="auto">
                <a:spcBef>
                  <a:spcPts val="0"/>
                </a:spcBef>
                <a:spcAft>
                  <a:spcPts val="0"/>
                </a:spcAft>
              </a:pPr>
              <a:r>
                <a:rPr lang="en-US" sz="800" dirty="0">
                  <a:solidFill>
                    <a:prstClr val="black"/>
                  </a:solidFill>
                  <a:latin typeface="Calibri"/>
                </a:rPr>
                <a:t>STRAY LIGHT FROM ORIGINATING FROM UPPER PRISM TIR INTERFACE ONLY</a:t>
              </a:r>
            </a:p>
          </p:txBody>
        </p:sp>
        <p:sp>
          <p:nvSpPr>
            <p:cNvPr id="17" name="TextBox 16">
              <a:extLst>
                <a:ext uri="{FF2B5EF4-FFF2-40B4-BE49-F238E27FC236}">
                  <a16:creationId xmlns:a16="http://schemas.microsoft.com/office/drawing/2014/main" id="{D155BC47-F597-4690-9518-915C5C16D981}"/>
                </a:ext>
              </a:extLst>
            </p:cNvPr>
            <p:cNvSpPr txBox="1"/>
            <p:nvPr/>
          </p:nvSpPr>
          <p:spPr>
            <a:xfrm>
              <a:off x="4771524" y="1052967"/>
              <a:ext cx="3655927" cy="748720"/>
            </a:xfrm>
            <a:prstGeom prst="rect">
              <a:avLst/>
            </a:prstGeom>
            <a:noFill/>
          </p:spPr>
          <p:txBody>
            <a:bodyPr wrap="square" rtlCol="0">
              <a:spAutoFit/>
            </a:bodyPr>
            <a:lstStyle/>
            <a:p>
              <a:pPr algn="ctr" fontAlgn="auto">
                <a:spcBef>
                  <a:spcPts val="0"/>
                </a:spcBef>
                <a:spcAft>
                  <a:spcPts val="0"/>
                </a:spcAft>
              </a:pPr>
              <a:r>
                <a:rPr lang="en-US" sz="800" dirty="0">
                  <a:solidFill>
                    <a:prstClr val="black"/>
                  </a:solidFill>
                  <a:latin typeface="Calibri"/>
                </a:rPr>
                <a:t>STRAY LIGHT FROM ALL OPTICAL SURFACES IN TIR PRISM</a:t>
              </a:r>
            </a:p>
          </p:txBody>
        </p:sp>
        <p:pic>
          <p:nvPicPr>
            <p:cNvPr id="18" name="Picture 17">
              <a:extLst>
                <a:ext uri="{FF2B5EF4-FFF2-40B4-BE49-F238E27FC236}">
                  <a16:creationId xmlns:a16="http://schemas.microsoft.com/office/drawing/2014/main" id="{C04D4A2C-1873-4299-8A49-963C2F2A01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278" b="12898"/>
            <a:stretch/>
          </p:blipFill>
          <p:spPr bwMode="auto">
            <a:xfrm>
              <a:off x="723900" y="1652962"/>
              <a:ext cx="7694613" cy="2588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32188571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62FA3-EDBC-49AF-9326-F0FCE7CB969C}"/>
              </a:ext>
            </a:extLst>
          </p:cNvPr>
          <p:cNvSpPr>
            <a:spLocks noGrp="1"/>
          </p:cNvSpPr>
          <p:nvPr>
            <p:ph type="title"/>
          </p:nvPr>
        </p:nvSpPr>
        <p:spPr>
          <a:xfrm>
            <a:off x="231775" y="107163"/>
            <a:ext cx="4298661" cy="610791"/>
          </a:xfrm>
        </p:spPr>
        <p:txBody>
          <a:bodyPr/>
          <a:lstStyle/>
          <a:p>
            <a:r>
              <a:rPr lang="en-US" dirty="0"/>
              <a:t>Stray Light Paths in Inline RTIR Architectures</a:t>
            </a:r>
          </a:p>
        </p:txBody>
      </p:sp>
      <p:sp>
        <p:nvSpPr>
          <p:cNvPr id="4" name="Slide Number Placeholder 3">
            <a:extLst>
              <a:ext uri="{FF2B5EF4-FFF2-40B4-BE49-F238E27FC236}">
                <a16:creationId xmlns:a16="http://schemas.microsoft.com/office/drawing/2014/main" id="{5958F102-C8A6-49D8-91F8-7681F2E39083}"/>
              </a:ext>
            </a:extLst>
          </p:cNvPr>
          <p:cNvSpPr>
            <a:spLocks noGrp="1"/>
          </p:cNvSpPr>
          <p:nvPr>
            <p:ph type="sldNum" sz="quarter" idx="10"/>
          </p:nvPr>
        </p:nvSpPr>
        <p:spPr/>
        <p:txBody>
          <a:bodyPr/>
          <a:lstStyle/>
          <a:p>
            <a:pPr>
              <a:defRPr/>
            </a:pPr>
            <a:fld id="{2B97888F-6AF7-4263-B69D-592D8C33BAC7}" type="slidenum">
              <a:rPr lang="en-US" smtClean="0"/>
              <a:pPr>
                <a:defRPr/>
              </a:pPr>
              <a:t>98</a:t>
            </a:fld>
            <a:endParaRPr lang="en-US" dirty="0"/>
          </a:p>
        </p:txBody>
      </p:sp>
      <p:grpSp>
        <p:nvGrpSpPr>
          <p:cNvPr id="7" name="Group 6">
            <a:extLst>
              <a:ext uri="{FF2B5EF4-FFF2-40B4-BE49-F238E27FC236}">
                <a16:creationId xmlns:a16="http://schemas.microsoft.com/office/drawing/2014/main" id="{194DF263-9236-49A7-840E-F5654AC5C81B}"/>
              </a:ext>
            </a:extLst>
          </p:cNvPr>
          <p:cNvGrpSpPr>
            <a:grpSpLocks noChangeAspect="1"/>
          </p:cNvGrpSpPr>
          <p:nvPr/>
        </p:nvGrpSpPr>
        <p:grpSpPr>
          <a:xfrm>
            <a:off x="1911703" y="800757"/>
            <a:ext cx="2716644" cy="1181702"/>
            <a:chOff x="1152236" y="3155312"/>
            <a:chExt cx="6927273" cy="3013267"/>
          </a:xfrm>
        </p:grpSpPr>
        <p:pic>
          <p:nvPicPr>
            <p:cNvPr id="5" name="Picture 2" descr="C:\Users\a0221675\Desktop\FP - TRP\telecentric illumination\in line\gen2\stray light\presentation\stray_light_01.PNG">
              <a:extLst>
                <a:ext uri="{FF2B5EF4-FFF2-40B4-BE49-F238E27FC236}">
                  <a16:creationId xmlns:a16="http://schemas.microsoft.com/office/drawing/2014/main" id="{60796995-9FE3-4A98-9631-67FF19658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2236" y="3155312"/>
              <a:ext cx="3334867" cy="30132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A09532B5-9EEC-48C1-BB6F-2915BB9BC9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303" t="3494" r="30046" b="16336"/>
            <a:stretch/>
          </p:blipFill>
          <p:spPr bwMode="auto">
            <a:xfrm rot="-5400000">
              <a:off x="5115846" y="3147175"/>
              <a:ext cx="2955526"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Rectangle 7">
            <a:extLst>
              <a:ext uri="{FF2B5EF4-FFF2-40B4-BE49-F238E27FC236}">
                <a16:creationId xmlns:a16="http://schemas.microsoft.com/office/drawing/2014/main" id="{056243EA-0A44-4EA2-8332-B5E814F2FF2E}"/>
              </a:ext>
            </a:extLst>
          </p:cNvPr>
          <p:cNvSpPr/>
          <p:nvPr/>
        </p:nvSpPr>
        <p:spPr>
          <a:xfrm>
            <a:off x="3247071" y="4277030"/>
            <a:ext cx="1865256" cy="430887"/>
          </a:xfrm>
          <a:prstGeom prst="rect">
            <a:avLst/>
          </a:prstGeom>
        </p:spPr>
        <p:txBody>
          <a:bodyPr wrap="square">
            <a:spAutoFit/>
          </a:bodyPr>
          <a:lstStyle/>
          <a:p>
            <a:r>
              <a:rPr lang="en-US" sz="1050" dirty="0"/>
              <a:t>All can be minimized by high quality AR coatings </a:t>
            </a:r>
          </a:p>
        </p:txBody>
      </p:sp>
      <p:sp>
        <p:nvSpPr>
          <p:cNvPr id="13" name="Rectangle 12">
            <a:extLst>
              <a:ext uri="{FF2B5EF4-FFF2-40B4-BE49-F238E27FC236}">
                <a16:creationId xmlns:a16="http://schemas.microsoft.com/office/drawing/2014/main" id="{333A51EB-6F8A-421A-8E28-65C959C412DD}"/>
              </a:ext>
            </a:extLst>
          </p:cNvPr>
          <p:cNvSpPr/>
          <p:nvPr/>
        </p:nvSpPr>
        <p:spPr>
          <a:xfrm>
            <a:off x="135423" y="1108076"/>
            <a:ext cx="1645217" cy="600164"/>
          </a:xfrm>
          <a:prstGeom prst="rect">
            <a:avLst/>
          </a:prstGeom>
        </p:spPr>
        <p:txBody>
          <a:bodyPr wrap="square">
            <a:spAutoFit/>
          </a:bodyPr>
          <a:lstStyle/>
          <a:p>
            <a:r>
              <a:rPr lang="en-US" sz="1100" dirty="0"/>
              <a:t>Specular reflections off DMD window and bottom prism surface</a:t>
            </a:r>
          </a:p>
        </p:txBody>
      </p:sp>
      <p:grpSp>
        <p:nvGrpSpPr>
          <p:cNvPr id="16" name="Group 15">
            <a:extLst>
              <a:ext uri="{FF2B5EF4-FFF2-40B4-BE49-F238E27FC236}">
                <a16:creationId xmlns:a16="http://schemas.microsoft.com/office/drawing/2014/main" id="{58072111-CE9A-47EA-9DC8-D3EA589A0F82}"/>
              </a:ext>
            </a:extLst>
          </p:cNvPr>
          <p:cNvGrpSpPr>
            <a:grpSpLocks noChangeAspect="1"/>
          </p:cNvGrpSpPr>
          <p:nvPr/>
        </p:nvGrpSpPr>
        <p:grpSpPr>
          <a:xfrm>
            <a:off x="1911703" y="1939917"/>
            <a:ext cx="2718824" cy="1204074"/>
            <a:chOff x="1219200" y="3192126"/>
            <a:chExt cx="6710385" cy="2971800"/>
          </a:xfrm>
        </p:grpSpPr>
        <p:pic>
          <p:nvPicPr>
            <p:cNvPr id="14" name="Picture 3">
              <a:extLst>
                <a:ext uri="{FF2B5EF4-FFF2-40B4-BE49-F238E27FC236}">
                  <a16:creationId xmlns:a16="http://schemas.microsoft.com/office/drawing/2014/main" id="{05F4391F-42A7-4767-92DE-C73576E9D93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069" t="3494" r="29357" b="16395"/>
            <a:stretch/>
          </p:blipFill>
          <p:spPr bwMode="auto">
            <a:xfrm rot="16200000">
              <a:off x="5058326" y="3192455"/>
              <a:ext cx="2860693" cy="2881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4" descr="C:\Users\a0221675\Desktop\FP - TRP\telecentric illumination\in line\gen2\stray light\presentation\stray_light_02.PNG">
              <a:extLst>
                <a:ext uri="{FF2B5EF4-FFF2-40B4-BE49-F238E27FC236}">
                  <a16:creationId xmlns:a16="http://schemas.microsoft.com/office/drawing/2014/main" id="{6087F574-BBF5-43AE-9827-703A7CFD2F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3192126"/>
              <a:ext cx="3237667" cy="29718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16">
            <a:extLst>
              <a:ext uri="{FF2B5EF4-FFF2-40B4-BE49-F238E27FC236}">
                <a16:creationId xmlns:a16="http://schemas.microsoft.com/office/drawing/2014/main" id="{277E8AB3-6B05-4FAB-BC13-8D4BCE7A6845}"/>
              </a:ext>
            </a:extLst>
          </p:cNvPr>
          <p:cNvSpPr/>
          <p:nvPr/>
        </p:nvSpPr>
        <p:spPr>
          <a:xfrm>
            <a:off x="124111" y="2223777"/>
            <a:ext cx="1645217" cy="430887"/>
          </a:xfrm>
          <a:prstGeom prst="rect">
            <a:avLst/>
          </a:prstGeom>
        </p:spPr>
        <p:txBody>
          <a:bodyPr wrap="square">
            <a:spAutoFit/>
          </a:bodyPr>
          <a:lstStyle/>
          <a:p>
            <a:r>
              <a:rPr lang="en-US" sz="1100" dirty="0"/>
              <a:t>Specular reflections off 90° prism surfaces</a:t>
            </a:r>
          </a:p>
        </p:txBody>
      </p:sp>
      <p:grpSp>
        <p:nvGrpSpPr>
          <p:cNvPr id="20" name="Group 19">
            <a:extLst>
              <a:ext uri="{FF2B5EF4-FFF2-40B4-BE49-F238E27FC236}">
                <a16:creationId xmlns:a16="http://schemas.microsoft.com/office/drawing/2014/main" id="{FA74FA73-6DB0-464B-8F47-1D792D8BAF02}"/>
              </a:ext>
            </a:extLst>
          </p:cNvPr>
          <p:cNvGrpSpPr>
            <a:grpSpLocks noChangeAspect="1"/>
          </p:cNvGrpSpPr>
          <p:nvPr/>
        </p:nvGrpSpPr>
        <p:grpSpPr>
          <a:xfrm>
            <a:off x="1907731" y="3107693"/>
            <a:ext cx="2724080" cy="1190602"/>
            <a:chOff x="1327414" y="2884143"/>
            <a:chExt cx="6799435" cy="2971800"/>
          </a:xfrm>
        </p:grpSpPr>
        <p:pic>
          <p:nvPicPr>
            <p:cNvPr id="18" name="Picture 2" descr="C:\Users\a0221675\Desktop\FP - TRP\telecentric illumination\in line\gen2\stray light\presentation\stray_light_03.PNG">
              <a:extLst>
                <a:ext uri="{FF2B5EF4-FFF2-40B4-BE49-F238E27FC236}">
                  <a16:creationId xmlns:a16="http://schemas.microsoft.com/office/drawing/2014/main" id="{3377D240-82B5-4EFF-A0DA-86100CEF944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812" r="2244"/>
            <a:stretch/>
          </p:blipFill>
          <p:spPr bwMode="auto">
            <a:xfrm>
              <a:off x="1327414" y="2884143"/>
              <a:ext cx="3274304" cy="2971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a:extLst>
                <a:ext uri="{FF2B5EF4-FFF2-40B4-BE49-F238E27FC236}">
                  <a16:creationId xmlns:a16="http://schemas.microsoft.com/office/drawing/2014/main" id="{A6B0A058-3D81-4965-B912-8E6E9739132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1573" t="3494" r="30114" b="16541"/>
            <a:stretch/>
          </p:blipFill>
          <p:spPr bwMode="auto">
            <a:xfrm rot="-5400000">
              <a:off x="5166507" y="2895599"/>
              <a:ext cx="2948883"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1" name="Rectangle 20">
            <a:extLst>
              <a:ext uri="{FF2B5EF4-FFF2-40B4-BE49-F238E27FC236}">
                <a16:creationId xmlns:a16="http://schemas.microsoft.com/office/drawing/2014/main" id="{C5A4609F-31EE-46FB-8BBC-C942E1E04073}"/>
              </a:ext>
            </a:extLst>
          </p:cNvPr>
          <p:cNvSpPr/>
          <p:nvPr/>
        </p:nvSpPr>
        <p:spPr>
          <a:xfrm>
            <a:off x="127574" y="3394479"/>
            <a:ext cx="1645217" cy="261610"/>
          </a:xfrm>
          <a:prstGeom prst="rect">
            <a:avLst/>
          </a:prstGeom>
        </p:spPr>
        <p:txBody>
          <a:bodyPr wrap="square">
            <a:spAutoFit/>
          </a:bodyPr>
          <a:lstStyle/>
          <a:p>
            <a:endParaRPr lang="en-US" sz="1100" dirty="0"/>
          </a:p>
        </p:txBody>
      </p:sp>
      <p:sp>
        <p:nvSpPr>
          <p:cNvPr id="22" name="Rectangle 21">
            <a:extLst>
              <a:ext uri="{FF2B5EF4-FFF2-40B4-BE49-F238E27FC236}">
                <a16:creationId xmlns:a16="http://schemas.microsoft.com/office/drawing/2014/main" id="{52A10083-C861-41D1-B3F2-BE5C667E854C}"/>
              </a:ext>
            </a:extLst>
          </p:cNvPr>
          <p:cNvSpPr/>
          <p:nvPr/>
        </p:nvSpPr>
        <p:spPr>
          <a:xfrm>
            <a:off x="175617" y="3440645"/>
            <a:ext cx="1645217" cy="430887"/>
          </a:xfrm>
          <a:prstGeom prst="rect">
            <a:avLst/>
          </a:prstGeom>
        </p:spPr>
        <p:txBody>
          <a:bodyPr wrap="square">
            <a:spAutoFit/>
          </a:bodyPr>
          <a:lstStyle/>
          <a:p>
            <a:r>
              <a:rPr lang="en-US" sz="1100" dirty="0"/>
              <a:t>Input wedge prism ghosting</a:t>
            </a:r>
          </a:p>
        </p:txBody>
      </p:sp>
      <p:pic>
        <p:nvPicPr>
          <p:cNvPr id="23" name="Picture 2">
            <a:extLst>
              <a:ext uri="{FF2B5EF4-FFF2-40B4-BE49-F238E27FC236}">
                <a16:creationId xmlns:a16="http://schemas.microsoft.com/office/drawing/2014/main" id="{23B11639-C3DE-43AC-B331-CC5F43B47724}"/>
              </a:ext>
            </a:extLst>
          </p:cNvPr>
          <p:cNvPicPr>
            <a:picLocks noChangeAspect="1" noChangeArrowheads="1"/>
          </p:cNvPicPr>
          <p:nvPr/>
        </p:nvPicPr>
        <p:blipFill rotWithShape="1">
          <a:blip r:embed="rId8" cstate="print"/>
          <a:srcRect l="43053" t="22442" r="3765" b="41137"/>
          <a:stretch/>
        </p:blipFill>
        <p:spPr bwMode="auto">
          <a:xfrm>
            <a:off x="5112327" y="1039777"/>
            <a:ext cx="3397250" cy="1239678"/>
          </a:xfrm>
          <a:prstGeom prst="rect">
            <a:avLst/>
          </a:prstGeom>
          <a:noFill/>
          <a:ln w="9525">
            <a:noFill/>
            <a:miter lim="800000"/>
            <a:headEnd/>
            <a:tailEnd/>
          </a:ln>
        </p:spPr>
      </p:pic>
      <p:pic>
        <p:nvPicPr>
          <p:cNvPr id="24" name="Picture 3">
            <a:extLst>
              <a:ext uri="{FF2B5EF4-FFF2-40B4-BE49-F238E27FC236}">
                <a16:creationId xmlns:a16="http://schemas.microsoft.com/office/drawing/2014/main" id="{F00B3184-96E9-4F19-9B5B-B666075A4A00}"/>
              </a:ext>
            </a:extLst>
          </p:cNvPr>
          <p:cNvPicPr>
            <a:picLocks noChangeAspect="1" noChangeArrowheads="1"/>
          </p:cNvPicPr>
          <p:nvPr/>
        </p:nvPicPr>
        <p:blipFill rotWithShape="1">
          <a:blip r:embed="rId9" cstate="print"/>
          <a:srcRect l="41065" t="15764" r="16544" b="38597"/>
          <a:stretch/>
        </p:blipFill>
        <p:spPr bwMode="auto">
          <a:xfrm>
            <a:off x="7089846" y="2326694"/>
            <a:ext cx="1947863" cy="1117320"/>
          </a:xfrm>
          <a:prstGeom prst="rect">
            <a:avLst/>
          </a:prstGeom>
          <a:noFill/>
          <a:ln w="9525">
            <a:noFill/>
            <a:miter lim="800000"/>
            <a:headEnd/>
            <a:tailEnd/>
          </a:ln>
        </p:spPr>
      </p:pic>
      <p:pic>
        <p:nvPicPr>
          <p:cNvPr id="25" name="Picture 4">
            <a:extLst>
              <a:ext uri="{FF2B5EF4-FFF2-40B4-BE49-F238E27FC236}">
                <a16:creationId xmlns:a16="http://schemas.microsoft.com/office/drawing/2014/main" id="{7555035D-53B5-4154-B68E-F702814FD167}"/>
              </a:ext>
            </a:extLst>
          </p:cNvPr>
          <p:cNvPicPr>
            <a:picLocks noChangeAspect="1" noChangeArrowheads="1"/>
          </p:cNvPicPr>
          <p:nvPr/>
        </p:nvPicPr>
        <p:blipFill rotWithShape="1">
          <a:blip r:embed="rId10" cstate="print"/>
          <a:srcRect l="21015" r="36308" b="19215"/>
          <a:stretch/>
        </p:blipFill>
        <p:spPr bwMode="auto">
          <a:xfrm>
            <a:off x="7720228" y="3534904"/>
            <a:ext cx="881424" cy="870786"/>
          </a:xfrm>
          <a:prstGeom prst="rect">
            <a:avLst/>
          </a:prstGeom>
          <a:noFill/>
          <a:ln w="9525">
            <a:noFill/>
            <a:miter lim="800000"/>
            <a:headEnd/>
            <a:tailEnd/>
          </a:ln>
        </p:spPr>
      </p:pic>
      <p:cxnSp>
        <p:nvCxnSpPr>
          <p:cNvPr id="27" name="Straight Arrow Connector 26">
            <a:extLst>
              <a:ext uri="{FF2B5EF4-FFF2-40B4-BE49-F238E27FC236}">
                <a16:creationId xmlns:a16="http://schemas.microsoft.com/office/drawing/2014/main" id="{E4D2BD8A-F4C3-46DD-A4BB-499685F182E1}"/>
              </a:ext>
            </a:extLst>
          </p:cNvPr>
          <p:cNvCxnSpPr>
            <a:cxnSpLocks/>
          </p:cNvCxnSpPr>
          <p:nvPr/>
        </p:nvCxnSpPr>
        <p:spPr>
          <a:xfrm flipV="1">
            <a:off x="6246380" y="1746014"/>
            <a:ext cx="333808" cy="744243"/>
          </a:xfrm>
          <a:prstGeom prst="straightConnector1">
            <a:avLst/>
          </a:prstGeom>
          <a:ln>
            <a:headEnd type="none" w="med" len="med"/>
            <a:tailEnd type="triangle" w="med" len="med"/>
          </a:ln>
        </p:spPr>
        <p:style>
          <a:lnRef idx="3">
            <a:schemeClr val="accent1"/>
          </a:lnRef>
          <a:fillRef idx="0">
            <a:schemeClr val="accent1"/>
          </a:fillRef>
          <a:effectRef idx="2">
            <a:schemeClr val="accent1"/>
          </a:effectRef>
          <a:fontRef idx="minor">
            <a:schemeClr val="tx1"/>
          </a:fontRef>
        </p:style>
      </p:cxnSp>
      <p:sp>
        <p:nvSpPr>
          <p:cNvPr id="28" name="TextBox 11">
            <a:extLst>
              <a:ext uri="{FF2B5EF4-FFF2-40B4-BE49-F238E27FC236}">
                <a16:creationId xmlns:a16="http://schemas.microsoft.com/office/drawing/2014/main" id="{67276BDD-4846-4133-92D8-B35DB21A78D4}"/>
              </a:ext>
            </a:extLst>
          </p:cNvPr>
          <p:cNvSpPr txBox="1">
            <a:spLocks noChangeArrowheads="1"/>
          </p:cNvSpPr>
          <p:nvPr/>
        </p:nvSpPr>
        <p:spPr bwMode="auto">
          <a:xfrm>
            <a:off x="5065605" y="2395502"/>
            <a:ext cx="1659082" cy="830997"/>
          </a:xfrm>
          <a:prstGeom prst="rect">
            <a:avLst/>
          </a:prstGeom>
          <a:noFill/>
          <a:ln w="9525">
            <a:noFill/>
            <a:miter lim="800000"/>
            <a:headEnd/>
            <a:tailEnd/>
          </a:ln>
        </p:spPr>
        <p:txBody>
          <a:bodyPr wrap="square">
            <a:spAutoFit/>
          </a:bodyPr>
          <a:lstStyle/>
          <a:p>
            <a:r>
              <a:rPr lang="en-US" sz="1200" dirty="0"/>
              <a:t>Strong contribution of stray light from RTIR side face scattering (TRP)</a:t>
            </a:r>
          </a:p>
        </p:txBody>
      </p:sp>
      <p:cxnSp>
        <p:nvCxnSpPr>
          <p:cNvPr id="30" name="Straight Connector 29">
            <a:extLst>
              <a:ext uri="{FF2B5EF4-FFF2-40B4-BE49-F238E27FC236}">
                <a16:creationId xmlns:a16="http://schemas.microsoft.com/office/drawing/2014/main" id="{0EEC6CBE-5166-436A-B171-03DD3CECA7A7}"/>
              </a:ext>
            </a:extLst>
          </p:cNvPr>
          <p:cNvCxnSpPr/>
          <p:nvPr/>
        </p:nvCxnSpPr>
        <p:spPr>
          <a:xfrm>
            <a:off x="4797192" y="666245"/>
            <a:ext cx="14088" cy="361078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B3143E1-ED75-4937-98D7-D62C9BE759FE}"/>
              </a:ext>
            </a:extLst>
          </p:cNvPr>
          <p:cNvCxnSpPr>
            <a:cxnSpLocks/>
            <a:stCxn id="28" idx="3"/>
          </p:cNvCxnSpPr>
          <p:nvPr/>
        </p:nvCxnSpPr>
        <p:spPr>
          <a:xfrm>
            <a:off x="6724687" y="2811001"/>
            <a:ext cx="1468256" cy="258533"/>
          </a:xfrm>
          <a:prstGeom prst="straightConnector1">
            <a:avLst/>
          </a:prstGeom>
          <a:ln>
            <a:headEnd type="none" w="med" len="med"/>
            <a:tailEnd type="triangle" w="med" len="med"/>
          </a:ln>
        </p:spPr>
        <p:style>
          <a:lnRef idx="3">
            <a:schemeClr val="accent1"/>
          </a:lnRef>
          <a:fillRef idx="0">
            <a:schemeClr val="accent1"/>
          </a:fillRef>
          <a:effectRef idx="2">
            <a:schemeClr val="accent1"/>
          </a:effectRef>
          <a:fontRef idx="minor">
            <a:schemeClr val="tx1"/>
          </a:fontRef>
        </p:style>
      </p:cxnSp>
      <p:sp>
        <p:nvSpPr>
          <p:cNvPr id="35" name="Rectangle 34">
            <a:extLst>
              <a:ext uri="{FF2B5EF4-FFF2-40B4-BE49-F238E27FC236}">
                <a16:creationId xmlns:a16="http://schemas.microsoft.com/office/drawing/2014/main" id="{EAD7CC97-647A-46A4-9240-4F819374BBFC}"/>
              </a:ext>
            </a:extLst>
          </p:cNvPr>
          <p:cNvSpPr/>
          <p:nvPr/>
        </p:nvSpPr>
        <p:spPr>
          <a:xfrm>
            <a:off x="7896621" y="3685975"/>
            <a:ext cx="528637" cy="296863"/>
          </a:xfrm>
          <a:prstGeom prst="rect">
            <a:avLst/>
          </a:prstGeom>
          <a:noFill/>
          <a:ln w="12700">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Rectangle 35">
            <a:extLst>
              <a:ext uri="{FF2B5EF4-FFF2-40B4-BE49-F238E27FC236}">
                <a16:creationId xmlns:a16="http://schemas.microsoft.com/office/drawing/2014/main" id="{49BCC344-0566-4B1D-94F8-86FA1D2685AD}"/>
              </a:ext>
            </a:extLst>
          </p:cNvPr>
          <p:cNvSpPr/>
          <p:nvPr/>
        </p:nvSpPr>
        <p:spPr>
          <a:xfrm>
            <a:off x="5048196" y="3373547"/>
            <a:ext cx="1865256" cy="577081"/>
          </a:xfrm>
          <a:prstGeom prst="rect">
            <a:avLst/>
          </a:prstGeom>
        </p:spPr>
        <p:txBody>
          <a:bodyPr wrap="square">
            <a:spAutoFit/>
          </a:bodyPr>
          <a:lstStyle/>
          <a:p>
            <a:r>
              <a:rPr lang="en-US" sz="1050" dirty="0"/>
              <a:t>Can be minimized by:</a:t>
            </a:r>
          </a:p>
          <a:p>
            <a:r>
              <a:rPr lang="en-US" sz="1050" dirty="0"/>
              <a:t>Blackening or polishing side surface (preferred)</a:t>
            </a:r>
          </a:p>
        </p:txBody>
      </p:sp>
      <p:sp>
        <p:nvSpPr>
          <p:cNvPr id="37" name="TextBox 36">
            <a:extLst>
              <a:ext uri="{FF2B5EF4-FFF2-40B4-BE49-F238E27FC236}">
                <a16:creationId xmlns:a16="http://schemas.microsoft.com/office/drawing/2014/main" id="{69F7CE0B-2914-44E1-8AD3-E66194555DD1}"/>
              </a:ext>
            </a:extLst>
          </p:cNvPr>
          <p:cNvSpPr txBox="1"/>
          <p:nvPr/>
        </p:nvSpPr>
        <p:spPr>
          <a:xfrm>
            <a:off x="5426688" y="8572"/>
            <a:ext cx="3305139" cy="738664"/>
          </a:xfrm>
          <a:prstGeom prst="rect">
            <a:avLst/>
          </a:prstGeom>
          <a:solidFill>
            <a:srgbClr val="FFFF00"/>
          </a:solidFill>
        </p:spPr>
        <p:txBody>
          <a:bodyPr wrap="square" rtlCol="0">
            <a:spAutoFit/>
          </a:bodyPr>
          <a:lstStyle/>
          <a:p>
            <a:r>
              <a:rPr lang="en-US" sz="1400" i="1" dirty="0"/>
              <a:t>Most important: Pay close attention to TIR at illumination prism otherwise it is a direct path into projection</a:t>
            </a:r>
          </a:p>
        </p:txBody>
      </p:sp>
    </p:spTree>
    <p:extLst>
      <p:ext uri="{BB962C8B-B14F-4D97-AF65-F5344CB8AC3E}">
        <p14:creationId xmlns:p14="http://schemas.microsoft.com/office/powerpoint/2010/main" val="199249535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8A065-9139-244A-86CE-7E7BF673FC0F}"/>
              </a:ext>
            </a:extLst>
          </p:cNvPr>
          <p:cNvSpPr>
            <a:spLocks noGrp="1"/>
          </p:cNvSpPr>
          <p:nvPr>
            <p:ph type="ctrTitle"/>
          </p:nvPr>
        </p:nvSpPr>
        <p:spPr/>
        <p:txBody>
          <a:bodyPr/>
          <a:lstStyle/>
          <a:p>
            <a:r>
              <a:rPr lang="en-US" dirty="0">
                <a:solidFill>
                  <a:schemeClr val="tx1"/>
                </a:solidFill>
              </a:rPr>
              <a:t>TI DLP</a:t>
            </a:r>
            <a:r>
              <a:rPr lang="en-US" baseline="30000" dirty="0">
                <a:solidFill>
                  <a:schemeClr val="tx1"/>
                </a:solidFill>
              </a:rPr>
              <a:t>® </a:t>
            </a:r>
            <a:r>
              <a:rPr lang="en-US" dirty="0">
                <a:solidFill>
                  <a:schemeClr val="tx1"/>
                </a:solidFill>
              </a:rPr>
              <a:t>Products:</a:t>
            </a:r>
            <a:br>
              <a:rPr lang="en-US" dirty="0"/>
            </a:br>
            <a:r>
              <a:rPr lang="en-US" dirty="0"/>
              <a:t>PLM Development Update</a:t>
            </a:r>
          </a:p>
        </p:txBody>
      </p:sp>
      <p:sp>
        <p:nvSpPr>
          <p:cNvPr id="3" name="Subtitle 2">
            <a:extLst>
              <a:ext uri="{FF2B5EF4-FFF2-40B4-BE49-F238E27FC236}">
                <a16:creationId xmlns:a16="http://schemas.microsoft.com/office/drawing/2014/main" id="{97E82DED-767D-4547-AF13-5AC0A5F27DE6}"/>
              </a:ext>
            </a:extLst>
          </p:cNvPr>
          <p:cNvSpPr>
            <a:spLocks noGrp="1"/>
          </p:cNvSpPr>
          <p:nvPr>
            <p:ph type="subTitle" idx="1"/>
          </p:nvPr>
        </p:nvSpPr>
        <p:spPr/>
        <p:txBody>
          <a:bodyPr/>
          <a:lstStyle/>
          <a:p>
            <a:pPr eaLnBrk="1" hangingPunct="1"/>
            <a:r>
              <a:rPr lang="en-US" dirty="0"/>
              <a:t>09/13/2023</a:t>
            </a:r>
          </a:p>
          <a:p>
            <a:pPr eaLnBrk="1" hangingPunct="1"/>
            <a:r>
              <a:rPr lang="en-US" dirty="0"/>
              <a:t>Kristofer </a:t>
            </a:r>
            <a:r>
              <a:rPr lang="en-US" dirty="0" err="1"/>
              <a:t>Oberascher</a:t>
            </a:r>
            <a:endParaRPr lang="en-US" dirty="0"/>
          </a:p>
          <a:p>
            <a:endParaRPr lang="en-US" dirty="0"/>
          </a:p>
        </p:txBody>
      </p:sp>
      <p:sp>
        <p:nvSpPr>
          <p:cNvPr id="6" name="Slide Number Placeholder 3">
            <a:extLst>
              <a:ext uri="{FF2B5EF4-FFF2-40B4-BE49-F238E27FC236}">
                <a16:creationId xmlns:a16="http://schemas.microsoft.com/office/drawing/2014/main" id="{56335178-A9B7-45FD-BB30-1231C3DA668D}"/>
              </a:ext>
            </a:extLst>
          </p:cNvPr>
          <p:cNvSpPr txBox="1">
            <a:spLocks/>
          </p:cNvSpPr>
          <p:nvPr/>
        </p:nvSpPr>
        <p:spPr bwMode="auto">
          <a:xfrm>
            <a:off x="7010400" y="4920066"/>
            <a:ext cx="2133600" cy="15478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A5AC0A-F4BD-4464-80DC-A88E0D9F781D}" type="slidenum">
              <a:rPr kumimoji="0" lang="en-US" sz="8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929176844"/>
      </p:ext>
    </p:extLst>
  </p:cSld>
  <p:clrMapOvr>
    <a:masterClrMapping/>
  </p:clrMapOvr>
</p:sld>
</file>

<file path=ppt/theme/theme1.xml><?xml version="1.0" encoding="utf-8"?>
<a:theme xmlns:a="http://schemas.openxmlformats.org/drawingml/2006/main" name="FinalPowerpoint">
  <a:themeElements>
    <a:clrScheme name="Custom 1">
      <a:dk1>
        <a:srgbClr val="000000"/>
      </a:dk1>
      <a:lt1>
        <a:srgbClr val="FFFFFF"/>
      </a:lt1>
      <a:dk2>
        <a:srgbClr val="DE0000"/>
      </a:dk2>
      <a:lt2>
        <a:srgbClr val="808080"/>
      </a:lt2>
      <a:accent1>
        <a:srgbClr val="DE0000"/>
      </a:accent1>
      <a:accent2>
        <a:srgbClr val="A4A4A4"/>
      </a:accent2>
      <a:accent3>
        <a:srgbClr val="117788"/>
      </a:accent3>
      <a:accent4>
        <a:srgbClr val="404040"/>
      </a:accent4>
      <a:accent5>
        <a:srgbClr val="4ABED4"/>
      </a:accent5>
      <a:accent6>
        <a:srgbClr val="7F7F7F"/>
      </a:accent6>
      <a:hlink>
        <a:srgbClr val="DE0000"/>
      </a:hlink>
      <a:folHlink>
        <a:srgbClr val="AAAAAA"/>
      </a:folHlink>
    </a:clrScheme>
    <a:fontScheme name="Final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inalPowerpoint 1">
        <a:dk1>
          <a:srgbClr val="000000"/>
        </a:dk1>
        <a:lt1>
          <a:srgbClr val="FFFFFF"/>
        </a:lt1>
        <a:dk2>
          <a:srgbClr val="FF0000"/>
        </a:dk2>
        <a:lt2>
          <a:srgbClr val="808080"/>
        </a:lt2>
        <a:accent1>
          <a:srgbClr val="AAAAAA"/>
        </a:accent1>
        <a:accent2>
          <a:srgbClr val="000000"/>
        </a:accent2>
        <a:accent3>
          <a:srgbClr val="FFFFFF"/>
        </a:accent3>
        <a:accent4>
          <a:srgbClr val="000000"/>
        </a:accent4>
        <a:accent5>
          <a:srgbClr val="D2D2D2"/>
        </a:accent5>
        <a:accent6>
          <a:srgbClr val="000000"/>
        </a:accent6>
        <a:hlink>
          <a:srgbClr val="FF0000"/>
        </a:hlink>
        <a:folHlink>
          <a:srgbClr val="AAAAAA"/>
        </a:folHlink>
      </a:clrScheme>
      <a:clrMap bg1="lt1" tx1="dk1" bg2="lt2" tx2="dk2" accent1="accent1" accent2="accent2" accent3="accent3" accent4="accent4" accent5="accent5" accent6="accent6" hlink="hlink" folHlink="folHlink"/>
    </a:extraClrScheme>
    <a:extraClrScheme>
      <a:clrScheme name="FinalPowerpoint 2">
        <a:dk1>
          <a:srgbClr val="AAAAAA"/>
        </a:dk1>
        <a:lt1>
          <a:srgbClr val="FFFFFF"/>
        </a:lt1>
        <a:dk2>
          <a:srgbClr val="000000"/>
        </a:dk2>
        <a:lt2>
          <a:srgbClr val="FFFFFF"/>
        </a:lt2>
        <a:accent1>
          <a:srgbClr val="AAAAAA"/>
        </a:accent1>
        <a:accent2>
          <a:srgbClr val="FFFFFF"/>
        </a:accent2>
        <a:accent3>
          <a:srgbClr val="AAAAAA"/>
        </a:accent3>
        <a:accent4>
          <a:srgbClr val="DADADA"/>
        </a:accent4>
        <a:accent5>
          <a:srgbClr val="D2D2D2"/>
        </a:accent5>
        <a:accent6>
          <a:srgbClr val="E7E7E7"/>
        </a:accent6>
        <a:hlink>
          <a:srgbClr val="AAAAAA"/>
        </a:hlink>
        <a:folHlink>
          <a:srgbClr val="FF0000"/>
        </a:folHlink>
      </a:clrScheme>
      <a:clrMap bg1="dk2" tx1="lt1" bg2="dk1" tx2="lt2" accent1="accent1" accent2="accent2" accent3="accent3" accent4="accent4" accent5="accent5" accent6="accent6" hlink="hlink" folHlink="folHlink"/>
    </a:extraClrScheme>
    <a:extraClrScheme>
      <a:clrScheme name="FinalPowerpoint 3">
        <a:dk1>
          <a:srgbClr val="808080"/>
        </a:dk1>
        <a:lt1>
          <a:srgbClr val="FFFFFF"/>
        </a:lt1>
        <a:dk2>
          <a:srgbClr val="AAAAAA"/>
        </a:dk2>
        <a:lt2>
          <a:srgbClr val="000000"/>
        </a:lt2>
        <a:accent1>
          <a:srgbClr val="000000"/>
        </a:accent1>
        <a:accent2>
          <a:srgbClr val="AAAAAA"/>
        </a:accent2>
        <a:accent3>
          <a:srgbClr val="D2D2D2"/>
        </a:accent3>
        <a:accent4>
          <a:srgbClr val="DADADA"/>
        </a:accent4>
        <a:accent5>
          <a:srgbClr val="AAAAAA"/>
        </a:accent5>
        <a:accent6>
          <a:srgbClr val="9A9A9A"/>
        </a:accent6>
        <a:hlink>
          <a:srgbClr val="FF0000"/>
        </a:hlink>
        <a:folHlink>
          <a:srgbClr val="FFFFFF"/>
        </a:folHlink>
      </a:clrScheme>
      <a:clrMap bg1="dk2" tx1="lt1" bg2="dk1" tx2="lt2" accent1="accent1" accent2="accent2" accent3="accent3" accent4="accent4" accent5="accent5" accent6="accent6" hlink="hlink" folHlink="folHlink"/>
    </a:extraClrScheme>
    <a:extraClrScheme>
      <a:clrScheme name="FinalPowerpoint 4">
        <a:dk1>
          <a:srgbClr val="000000"/>
        </a:dk1>
        <a:lt1>
          <a:srgbClr val="FF0000"/>
        </a:lt1>
        <a:dk2>
          <a:srgbClr val="FFFFFF"/>
        </a:dk2>
        <a:lt2>
          <a:srgbClr val="000000"/>
        </a:lt2>
        <a:accent1>
          <a:srgbClr val="AAAAAA"/>
        </a:accent1>
        <a:accent2>
          <a:srgbClr val="FFFFFF"/>
        </a:accent2>
        <a:accent3>
          <a:srgbClr val="FFAAAA"/>
        </a:accent3>
        <a:accent4>
          <a:srgbClr val="000000"/>
        </a:accent4>
        <a:accent5>
          <a:srgbClr val="D2D2D2"/>
        </a:accent5>
        <a:accent6>
          <a:srgbClr val="E7E7E7"/>
        </a:accent6>
        <a:hlink>
          <a:srgbClr val="000000"/>
        </a:hlink>
        <a:folHlink>
          <a:srgbClr val="AAAAA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elective disclosure template.potx" id="{F86804E4-9BCF-4C0D-BA48-2F7D66920297}" vid="{A9883CBB-A509-4163-A4AE-82EBC4041FB6}"/>
    </a:ext>
  </a:extLst>
</a:theme>
</file>

<file path=ppt/theme/theme2.xml><?xml version="1.0" encoding="utf-8"?>
<a:theme xmlns:a="http://schemas.openxmlformats.org/drawingml/2006/main" name="2_FinalPowerpoint">
  <a:themeElements>
    <a:clrScheme name="Custom 1">
      <a:dk1>
        <a:srgbClr val="000000"/>
      </a:dk1>
      <a:lt1>
        <a:srgbClr val="FFFFFF"/>
      </a:lt1>
      <a:dk2>
        <a:srgbClr val="DE0000"/>
      </a:dk2>
      <a:lt2>
        <a:srgbClr val="808080"/>
      </a:lt2>
      <a:accent1>
        <a:srgbClr val="DE0000"/>
      </a:accent1>
      <a:accent2>
        <a:srgbClr val="A4A4A4"/>
      </a:accent2>
      <a:accent3>
        <a:srgbClr val="117788"/>
      </a:accent3>
      <a:accent4>
        <a:srgbClr val="404040"/>
      </a:accent4>
      <a:accent5>
        <a:srgbClr val="4ABED4"/>
      </a:accent5>
      <a:accent6>
        <a:srgbClr val="7F7F7F"/>
      </a:accent6>
      <a:hlink>
        <a:srgbClr val="DE0000"/>
      </a:hlink>
      <a:folHlink>
        <a:srgbClr val="AAAAAA"/>
      </a:folHlink>
    </a:clrScheme>
    <a:fontScheme name="Final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1"/>
        </a:solidFill>
        <a:ln w="6350">
          <a:solidFill>
            <a:schemeClr val="tx1"/>
          </a:solidFill>
        </a:ln>
        <a:effectLst>
          <a:outerShdw blurRad="50800" dist="38100" dir="2700000" algn="tl" rotWithShape="0">
            <a:prstClr val="black">
              <a:alpha val="40000"/>
            </a:prstClr>
          </a:outerShdw>
        </a:effectLst>
      </a:spPr>
      <a:bodyPr wrap="square" lIns="45720" rIns="45720" rtlCol="0">
        <a:spAutoFit/>
      </a:bodyPr>
      <a:lstStyle>
        <a:defPPr algn="ctr">
          <a:defRPr sz="800" dirty="0"/>
        </a:defPPr>
      </a:lstStyle>
    </a:txDef>
  </a:objectDefaults>
  <a:extraClrSchemeLst>
    <a:extraClrScheme>
      <a:clrScheme name="FinalPowerpoint 1">
        <a:dk1>
          <a:srgbClr val="000000"/>
        </a:dk1>
        <a:lt1>
          <a:srgbClr val="FFFFFF"/>
        </a:lt1>
        <a:dk2>
          <a:srgbClr val="FF0000"/>
        </a:dk2>
        <a:lt2>
          <a:srgbClr val="808080"/>
        </a:lt2>
        <a:accent1>
          <a:srgbClr val="AAAAAA"/>
        </a:accent1>
        <a:accent2>
          <a:srgbClr val="000000"/>
        </a:accent2>
        <a:accent3>
          <a:srgbClr val="FFFFFF"/>
        </a:accent3>
        <a:accent4>
          <a:srgbClr val="000000"/>
        </a:accent4>
        <a:accent5>
          <a:srgbClr val="D2D2D2"/>
        </a:accent5>
        <a:accent6>
          <a:srgbClr val="000000"/>
        </a:accent6>
        <a:hlink>
          <a:srgbClr val="FF0000"/>
        </a:hlink>
        <a:folHlink>
          <a:srgbClr val="AAAAAA"/>
        </a:folHlink>
      </a:clrScheme>
      <a:clrMap bg1="lt1" tx1="dk1" bg2="lt2" tx2="dk2" accent1="accent1" accent2="accent2" accent3="accent3" accent4="accent4" accent5="accent5" accent6="accent6" hlink="hlink" folHlink="folHlink"/>
    </a:extraClrScheme>
    <a:extraClrScheme>
      <a:clrScheme name="FinalPowerpoint 2">
        <a:dk1>
          <a:srgbClr val="AAAAAA"/>
        </a:dk1>
        <a:lt1>
          <a:srgbClr val="FFFFFF"/>
        </a:lt1>
        <a:dk2>
          <a:srgbClr val="000000"/>
        </a:dk2>
        <a:lt2>
          <a:srgbClr val="FFFFFF"/>
        </a:lt2>
        <a:accent1>
          <a:srgbClr val="AAAAAA"/>
        </a:accent1>
        <a:accent2>
          <a:srgbClr val="FFFFFF"/>
        </a:accent2>
        <a:accent3>
          <a:srgbClr val="AAAAAA"/>
        </a:accent3>
        <a:accent4>
          <a:srgbClr val="DADADA"/>
        </a:accent4>
        <a:accent5>
          <a:srgbClr val="D2D2D2"/>
        </a:accent5>
        <a:accent6>
          <a:srgbClr val="E7E7E7"/>
        </a:accent6>
        <a:hlink>
          <a:srgbClr val="AAAAAA"/>
        </a:hlink>
        <a:folHlink>
          <a:srgbClr val="FF0000"/>
        </a:folHlink>
      </a:clrScheme>
      <a:clrMap bg1="dk2" tx1="lt1" bg2="dk1" tx2="lt2" accent1="accent1" accent2="accent2" accent3="accent3" accent4="accent4" accent5="accent5" accent6="accent6" hlink="hlink" folHlink="folHlink"/>
    </a:extraClrScheme>
    <a:extraClrScheme>
      <a:clrScheme name="FinalPowerpoint 3">
        <a:dk1>
          <a:srgbClr val="808080"/>
        </a:dk1>
        <a:lt1>
          <a:srgbClr val="FFFFFF"/>
        </a:lt1>
        <a:dk2>
          <a:srgbClr val="AAAAAA"/>
        </a:dk2>
        <a:lt2>
          <a:srgbClr val="000000"/>
        </a:lt2>
        <a:accent1>
          <a:srgbClr val="000000"/>
        </a:accent1>
        <a:accent2>
          <a:srgbClr val="AAAAAA"/>
        </a:accent2>
        <a:accent3>
          <a:srgbClr val="D2D2D2"/>
        </a:accent3>
        <a:accent4>
          <a:srgbClr val="DADADA"/>
        </a:accent4>
        <a:accent5>
          <a:srgbClr val="AAAAAA"/>
        </a:accent5>
        <a:accent6>
          <a:srgbClr val="9A9A9A"/>
        </a:accent6>
        <a:hlink>
          <a:srgbClr val="FF0000"/>
        </a:hlink>
        <a:folHlink>
          <a:srgbClr val="FFFFFF"/>
        </a:folHlink>
      </a:clrScheme>
      <a:clrMap bg1="dk2" tx1="lt1" bg2="dk1" tx2="lt2" accent1="accent1" accent2="accent2" accent3="accent3" accent4="accent4" accent5="accent5" accent6="accent6" hlink="hlink" folHlink="folHlink"/>
    </a:extraClrScheme>
    <a:extraClrScheme>
      <a:clrScheme name="FinalPowerpoint 4">
        <a:dk1>
          <a:srgbClr val="000000"/>
        </a:dk1>
        <a:lt1>
          <a:srgbClr val="FF0000"/>
        </a:lt1>
        <a:dk2>
          <a:srgbClr val="FFFFFF"/>
        </a:dk2>
        <a:lt2>
          <a:srgbClr val="000000"/>
        </a:lt2>
        <a:accent1>
          <a:srgbClr val="AAAAAA"/>
        </a:accent1>
        <a:accent2>
          <a:srgbClr val="FFFFFF"/>
        </a:accent2>
        <a:accent3>
          <a:srgbClr val="FFAAAA"/>
        </a:accent3>
        <a:accent4>
          <a:srgbClr val="000000"/>
        </a:accent4>
        <a:accent5>
          <a:srgbClr val="D2D2D2"/>
        </a:accent5>
        <a:accent6>
          <a:srgbClr val="E7E7E7"/>
        </a:accent6>
        <a:hlink>
          <a:srgbClr val="000000"/>
        </a:hlink>
        <a:folHlink>
          <a:srgbClr val="AAAAA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6" id="{D5682432-6E30-4B68-9A2B-8F8D705D0B23}" vid="{3AAB3A25-DBBB-4677-AB12-9AC82C6ECD49}"/>
    </a:ext>
  </a:extLst>
</a:theme>
</file>

<file path=ppt/theme/theme3.xml><?xml version="1.0" encoding="utf-8"?>
<a:theme xmlns:a="http://schemas.openxmlformats.org/drawingml/2006/main" name="Default Theme-new">
  <a:themeElements>
    <a:clrScheme name="Custom 1">
      <a:dk1>
        <a:srgbClr val="000000"/>
      </a:dk1>
      <a:lt1>
        <a:srgbClr val="FFFFFF"/>
      </a:lt1>
      <a:dk2>
        <a:srgbClr val="DE0000"/>
      </a:dk2>
      <a:lt2>
        <a:srgbClr val="808080"/>
      </a:lt2>
      <a:accent1>
        <a:srgbClr val="DE0000"/>
      </a:accent1>
      <a:accent2>
        <a:srgbClr val="A4A4A4"/>
      </a:accent2>
      <a:accent3>
        <a:srgbClr val="117788"/>
      </a:accent3>
      <a:accent4>
        <a:srgbClr val="404040"/>
      </a:accent4>
      <a:accent5>
        <a:srgbClr val="4ABED4"/>
      </a:accent5>
      <a:accent6>
        <a:srgbClr val="7F7F7F"/>
      </a:accent6>
      <a:hlink>
        <a:srgbClr val="DE0000"/>
      </a:hlink>
      <a:folHlink>
        <a:srgbClr val="AAAAAA"/>
      </a:folHlink>
    </a:clrScheme>
    <a:fontScheme name="Final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inalPowerpoint 1">
        <a:dk1>
          <a:srgbClr val="000000"/>
        </a:dk1>
        <a:lt1>
          <a:srgbClr val="FFFFFF"/>
        </a:lt1>
        <a:dk2>
          <a:srgbClr val="FF0000"/>
        </a:dk2>
        <a:lt2>
          <a:srgbClr val="808080"/>
        </a:lt2>
        <a:accent1>
          <a:srgbClr val="AAAAAA"/>
        </a:accent1>
        <a:accent2>
          <a:srgbClr val="000000"/>
        </a:accent2>
        <a:accent3>
          <a:srgbClr val="FFFFFF"/>
        </a:accent3>
        <a:accent4>
          <a:srgbClr val="000000"/>
        </a:accent4>
        <a:accent5>
          <a:srgbClr val="D2D2D2"/>
        </a:accent5>
        <a:accent6>
          <a:srgbClr val="000000"/>
        </a:accent6>
        <a:hlink>
          <a:srgbClr val="FF0000"/>
        </a:hlink>
        <a:folHlink>
          <a:srgbClr val="AAAAAA"/>
        </a:folHlink>
      </a:clrScheme>
      <a:clrMap bg1="lt1" tx1="dk1" bg2="lt2" tx2="dk2" accent1="accent1" accent2="accent2" accent3="accent3" accent4="accent4" accent5="accent5" accent6="accent6" hlink="hlink" folHlink="folHlink"/>
    </a:extraClrScheme>
    <a:extraClrScheme>
      <a:clrScheme name="FinalPowerpoint 2">
        <a:dk1>
          <a:srgbClr val="AAAAAA"/>
        </a:dk1>
        <a:lt1>
          <a:srgbClr val="FFFFFF"/>
        </a:lt1>
        <a:dk2>
          <a:srgbClr val="000000"/>
        </a:dk2>
        <a:lt2>
          <a:srgbClr val="FFFFFF"/>
        </a:lt2>
        <a:accent1>
          <a:srgbClr val="AAAAAA"/>
        </a:accent1>
        <a:accent2>
          <a:srgbClr val="FFFFFF"/>
        </a:accent2>
        <a:accent3>
          <a:srgbClr val="AAAAAA"/>
        </a:accent3>
        <a:accent4>
          <a:srgbClr val="DADADA"/>
        </a:accent4>
        <a:accent5>
          <a:srgbClr val="D2D2D2"/>
        </a:accent5>
        <a:accent6>
          <a:srgbClr val="E7E7E7"/>
        </a:accent6>
        <a:hlink>
          <a:srgbClr val="AAAAAA"/>
        </a:hlink>
        <a:folHlink>
          <a:srgbClr val="FF0000"/>
        </a:folHlink>
      </a:clrScheme>
      <a:clrMap bg1="dk2" tx1="lt1" bg2="dk1" tx2="lt2" accent1="accent1" accent2="accent2" accent3="accent3" accent4="accent4" accent5="accent5" accent6="accent6" hlink="hlink" folHlink="folHlink"/>
    </a:extraClrScheme>
    <a:extraClrScheme>
      <a:clrScheme name="FinalPowerpoint 3">
        <a:dk1>
          <a:srgbClr val="808080"/>
        </a:dk1>
        <a:lt1>
          <a:srgbClr val="FFFFFF"/>
        </a:lt1>
        <a:dk2>
          <a:srgbClr val="AAAAAA"/>
        </a:dk2>
        <a:lt2>
          <a:srgbClr val="000000"/>
        </a:lt2>
        <a:accent1>
          <a:srgbClr val="000000"/>
        </a:accent1>
        <a:accent2>
          <a:srgbClr val="AAAAAA"/>
        </a:accent2>
        <a:accent3>
          <a:srgbClr val="D2D2D2"/>
        </a:accent3>
        <a:accent4>
          <a:srgbClr val="DADADA"/>
        </a:accent4>
        <a:accent5>
          <a:srgbClr val="AAAAAA"/>
        </a:accent5>
        <a:accent6>
          <a:srgbClr val="9A9A9A"/>
        </a:accent6>
        <a:hlink>
          <a:srgbClr val="FF0000"/>
        </a:hlink>
        <a:folHlink>
          <a:srgbClr val="FFFFFF"/>
        </a:folHlink>
      </a:clrScheme>
      <a:clrMap bg1="dk2" tx1="lt1" bg2="dk1" tx2="lt2" accent1="accent1" accent2="accent2" accent3="accent3" accent4="accent4" accent5="accent5" accent6="accent6" hlink="hlink" folHlink="folHlink"/>
    </a:extraClrScheme>
    <a:extraClrScheme>
      <a:clrScheme name="FinalPowerpoint 4">
        <a:dk1>
          <a:srgbClr val="000000"/>
        </a:dk1>
        <a:lt1>
          <a:srgbClr val="FF0000"/>
        </a:lt1>
        <a:dk2>
          <a:srgbClr val="FFFFFF"/>
        </a:dk2>
        <a:lt2>
          <a:srgbClr val="000000"/>
        </a:lt2>
        <a:accent1>
          <a:srgbClr val="AAAAAA"/>
        </a:accent1>
        <a:accent2>
          <a:srgbClr val="FFFFFF"/>
        </a:accent2>
        <a:accent3>
          <a:srgbClr val="FFAAAA"/>
        </a:accent3>
        <a:accent4>
          <a:srgbClr val="000000"/>
        </a:accent4>
        <a:accent5>
          <a:srgbClr val="D2D2D2"/>
        </a:accent5>
        <a:accent6>
          <a:srgbClr val="E7E7E7"/>
        </a:accent6>
        <a:hlink>
          <a:srgbClr val="000000"/>
        </a:hlink>
        <a:folHlink>
          <a:srgbClr val="AAAAA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efault Theme-new" id="{4B444CA8-5089-4C8C-A892-5383A8EDC2CD}" vid="{B9F702C9-368E-4FE6-9D0C-1E6C532F79B3}"/>
    </a:ext>
  </a:extLst>
</a:theme>
</file>

<file path=ppt/theme/theme4.xml><?xml version="1.0" encoding="utf-8"?>
<a:theme xmlns:a="http://schemas.openxmlformats.org/drawingml/2006/main" name="3_FinalPowerpoint">
  <a:themeElements>
    <a:clrScheme name="Custom 1">
      <a:dk1>
        <a:srgbClr val="000000"/>
      </a:dk1>
      <a:lt1>
        <a:srgbClr val="FFFFFF"/>
      </a:lt1>
      <a:dk2>
        <a:srgbClr val="DE0000"/>
      </a:dk2>
      <a:lt2>
        <a:srgbClr val="808080"/>
      </a:lt2>
      <a:accent1>
        <a:srgbClr val="DE0000"/>
      </a:accent1>
      <a:accent2>
        <a:srgbClr val="A4A4A4"/>
      </a:accent2>
      <a:accent3>
        <a:srgbClr val="117788"/>
      </a:accent3>
      <a:accent4>
        <a:srgbClr val="404040"/>
      </a:accent4>
      <a:accent5>
        <a:srgbClr val="4ABED4"/>
      </a:accent5>
      <a:accent6>
        <a:srgbClr val="7F7F7F"/>
      </a:accent6>
      <a:hlink>
        <a:srgbClr val="DE0000"/>
      </a:hlink>
      <a:folHlink>
        <a:srgbClr val="AAAAAA"/>
      </a:folHlink>
    </a:clrScheme>
    <a:fontScheme name="Final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inalPowerpoint 1">
        <a:dk1>
          <a:srgbClr val="000000"/>
        </a:dk1>
        <a:lt1>
          <a:srgbClr val="FFFFFF"/>
        </a:lt1>
        <a:dk2>
          <a:srgbClr val="FF0000"/>
        </a:dk2>
        <a:lt2>
          <a:srgbClr val="808080"/>
        </a:lt2>
        <a:accent1>
          <a:srgbClr val="AAAAAA"/>
        </a:accent1>
        <a:accent2>
          <a:srgbClr val="000000"/>
        </a:accent2>
        <a:accent3>
          <a:srgbClr val="FFFFFF"/>
        </a:accent3>
        <a:accent4>
          <a:srgbClr val="000000"/>
        </a:accent4>
        <a:accent5>
          <a:srgbClr val="D2D2D2"/>
        </a:accent5>
        <a:accent6>
          <a:srgbClr val="000000"/>
        </a:accent6>
        <a:hlink>
          <a:srgbClr val="FF0000"/>
        </a:hlink>
        <a:folHlink>
          <a:srgbClr val="AAAAAA"/>
        </a:folHlink>
      </a:clrScheme>
      <a:clrMap bg1="lt1" tx1="dk1" bg2="lt2" tx2="dk2" accent1="accent1" accent2="accent2" accent3="accent3" accent4="accent4" accent5="accent5" accent6="accent6" hlink="hlink" folHlink="folHlink"/>
    </a:extraClrScheme>
    <a:extraClrScheme>
      <a:clrScheme name="FinalPowerpoint 2">
        <a:dk1>
          <a:srgbClr val="AAAAAA"/>
        </a:dk1>
        <a:lt1>
          <a:srgbClr val="FFFFFF"/>
        </a:lt1>
        <a:dk2>
          <a:srgbClr val="000000"/>
        </a:dk2>
        <a:lt2>
          <a:srgbClr val="FFFFFF"/>
        </a:lt2>
        <a:accent1>
          <a:srgbClr val="AAAAAA"/>
        </a:accent1>
        <a:accent2>
          <a:srgbClr val="FFFFFF"/>
        </a:accent2>
        <a:accent3>
          <a:srgbClr val="AAAAAA"/>
        </a:accent3>
        <a:accent4>
          <a:srgbClr val="DADADA"/>
        </a:accent4>
        <a:accent5>
          <a:srgbClr val="D2D2D2"/>
        </a:accent5>
        <a:accent6>
          <a:srgbClr val="E7E7E7"/>
        </a:accent6>
        <a:hlink>
          <a:srgbClr val="AAAAAA"/>
        </a:hlink>
        <a:folHlink>
          <a:srgbClr val="FF0000"/>
        </a:folHlink>
      </a:clrScheme>
      <a:clrMap bg1="dk2" tx1="lt1" bg2="dk1" tx2="lt2" accent1="accent1" accent2="accent2" accent3="accent3" accent4="accent4" accent5="accent5" accent6="accent6" hlink="hlink" folHlink="folHlink"/>
    </a:extraClrScheme>
    <a:extraClrScheme>
      <a:clrScheme name="FinalPowerpoint 3">
        <a:dk1>
          <a:srgbClr val="808080"/>
        </a:dk1>
        <a:lt1>
          <a:srgbClr val="FFFFFF"/>
        </a:lt1>
        <a:dk2>
          <a:srgbClr val="AAAAAA"/>
        </a:dk2>
        <a:lt2>
          <a:srgbClr val="000000"/>
        </a:lt2>
        <a:accent1>
          <a:srgbClr val="000000"/>
        </a:accent1>
        <a:accent2>
          <a:srgbClr val="AAAAAA"/>
        </a:accent2>
        <a:accent3>
          <a:srgbClr val="D2D2D2"/>
        </a:accent3>
        <a:accent4>
          <a:srgbClr val="DADADA"/>
        </a:accent4>
        <a:accent5>
          <a:srgbClr val="AAAAAA"/>
        </a:accent5>
        <a:accent6>
          <a:srgbClr val="9A9A9A"/>
        </a:accent6>
        <a:hlink>
          <a:srgbClr val="FF0000"/>
        </a:hlink>
        <a:folHlink>
          <a:srgbClr val="FFFFFF"/>
        </a:folHlink>
      </a:clrScheme>
      <a:clrMap bg1="dk2" tx1="lt1" bg2="dk1" tx2="lt2" accent1="accent1" accent2="accent2" accent3="accent3" accent4="accent4" accent5="accent5" accent6="accent6" hlink="hlink" folHlink="folHlink"/>
    </a:extraClrScheme>
    <a:extraClrScheme>
      <a:clrScheme name="FinalPowerpoint 4">
        <a:dk1>
          <a:srgbClr val="000000"/>
        </a:dk1>
        <a:lt1>
          <a:srgbClr val="FF0000"/>
        </a:lt1>
        <a:dk2>
          <a:srgbClr val="FFFFFF"/>
        </a:dk2>
        <a:lt2>
          <a:srgbClr val="000000"/>
        </a:lt2>
        <a:accent1>
          <a:srgbClr val="AAAAAA"/>
        </a:accent1>
        <a:accent2>
          <a:srgbClr val="FFFFFF"/>
        </a:accent2>
        <a:accent3>
          <a:srgbClr val="FFAAAA"/>
        </a:accent3>
        <a:accent4>
          <a:srgbClr val="000000"/>
        </a:accent4>
        <a:accent5>
          <a:srgbClr val="D2D2D2"/>
        </a:accent5>
        <a:accent6>
          <a:srgbClr val="E7E7E7"/>
        </a:accent6>
        <a:hlink>
          <a:srgbClr val="000000"/>
        </a:hlink>
        <a:folHlink>
          <a:srgbClr val="AAAAA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elective disclosure template.potx" id="{F86804E4-9BCF-4C0D-BA48-2F7D66920297}" vid="{A9883CBB-A509-4163-A4AE-82EBC4041FB6}"/>
    </a:ext>
  </a:extLst>
</a:theme>
</file>

<file path=ppt/theme/theme5.xml><?xml version="1.0" encoding="utf-8"?>
<a:theme xmlns:a="http://schemas.openxmlformats.org/drawingml/2006/main" name="4_FinalPowerpoint">
  <a:themeElements>
    <a:clrScheme name="Custom 1">
      <a:dk1>
        <a:srgbClr val="000000"/>
      </a:dk1>
      <a:lt1>
        <a:srgbClr val="FFFFFF"/>
      </a:lt1>
      <a:dk2>
        <a:srgbClr val="DE0000"/>
      </a:dk2>
      <a:lt2>
        <a:srgbClr val="808080"/>
      </a:lt2>
      <a:accent1>
        <a:srgbClr val="DE0000"/>
      </a:accent1>
      <a:accent2>
        <a:srgbClr val="A4A4A4"/>
      </a:accent2>
      <a:accent3>
        <a:srgbClr val="117788"/>
      </a:accent3>
      <a:accent4>
        <a:srgbClr val="404040"/>
      </a:accent4>
      <a:accent5>
        <a:srgbClr val="4ABED4"/>
      </a:accent5>
      <a:accent6>
        <a:srgbClr val="7F7F7F"/>
      </a:accent6>
      <a:hlink>
        <a:srgbClr val="DE0000"/>
      </a:hlink>
      <a:folHlink>
        <a:srgbClr val="AAAAAA"/>
      </a:folHlink>
    </a:clrScheme>
    <a:fontScheme name="Final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inalPowerpoint 1">
        <a:dk1>
          <a:srgbClr val="000000"/>
        </a:dk1>
        <a:lt1>
          <a:srgbClr val="FFFFFF"/>
        </a:lt1>
        <a:dk2>
          <a:srgbClr val="FF0000"/>
        </a:dk2>
        <a:lt2>
          <a:srgbClr val="808080"/>
        </a:lt2>
        <a:accent1>
          <a:srgbClr val="AAAAAA"/>
        </a:accent1>
        <a:accent2>
          <a:srgbClr val="000000"/>
        </a:accent2>
        <a:accent3>
          <a:srgbClr val="FFFFFF"/>
        </a:accent3>
        <a:accent4>
          <a:srgbClr val="000000"/>
        </a:accent4>
        <a:accent5>
          <a:srgbClr val="D2D2D2"/>
        </a:accent5>
        <a:accent6>
          <a:srgbClr val="000000"/>
        </a:accent6>
        <a:hlink>
          <a:srgbClr val="FF0000"/>
        </a:hlink>
        <a:folHlink>
          <a:srgbClr val="AAAAAA"/>
        </a:folHlink>
      </a:clrScheme>
      <a:clrMap bg1="lt1" tx1="dk1" bg2="lt2" tx2="dk2" accent1="accent1" accent2="accent2" accent3="accent3" accent4="accent4" accent5="accent5" accent6="accent6" hlink="hlink" folHlink="folHlink"/>
    </a:extraClrScheme>
    <a:extraClrScheme>
      <a:clrScheme name="FinalPowerpoint 2">
        <a:dk1>
          <a:srgbClr val="AAAAAA"/>
        </a:dk1>
        <a:lt1>
          <a:srgbClr val="FFFFFF"/>
        </a:lt1>
        <a:dk2>
          <a:srgbClr val="000000"/>
        </a:dk2>
        <a:lt2>
          <a:srgbClr val="FFFFFF"/>
        </a:lt2>
        <a:accent1>
          <a:srgbClr val="AAAAAA"/>
        </a:accent1>
        <a:accent2>
          <a:srgbClr val="FFFFFF"/>
        </a:accent2>
        <a:accent3>
          <a:srgbClr val="AAAAAA"/>
        </a:accent3>
        <a:accent4>
          <a:srgbClr val="DADADA"/>
        </a:accent4>
        <a:accent5>
          <a:srgbClr val="D2D2D2"/>
        </a:accent5>
        <a:accent6>
          <a:srgbClr val="E7E7E7"/>
        </a:accent6>
        <a:hlink>
          <a:srgbClr val="AAAAAA"/>
        </a:hlink>
        <a:folHlink>
          <a:srgbClr val="FF0000"/>
        </a:folHlink>
      </a:clrScheme>
      <a:clrMap bg1="dk2" tx1="lt1" bg2="dk1" tx2="lt2" accent1="accent1" accent2="accent2" accent3="accent3" accent4="accent4" accent5="accent5" accent6="accent6" hlink="hlink" folHlink="folHlink"/>
    </a:extraClrScheme>
    <a:extraClrScheme>
      <a:clrScheme name="FinalPowerpoint 3">
        <a:dk1>
          <a:srgbClr val="808080"/>
        </a:dk1>
        <a:lt1>
          <a:srgbClr val="FFFFFF"/>
        </a:lt1>
        <a:dk2>
          <a:srgbClr val="AAAAAA"/>
        </a:dk2>
        <a:lt2>
          <a:srgbClr val="000000"/>
        </a:lt2>
        <a:accent1>
          <a:srgbClr val="000000"/>
        </a:accent1>
        <a:accent2>
          <a:srgbClr val="AAAAAA"/>
        </a:accent2>
        <a:accent3>
          <a:srgbClr val="D2D2D2"/>
        </a:accent3>
        <a:accent4>
          <a:srgbClr val="DADADA"/>
        </a:accent4>
        <a:accent5>
          <a:srgbClr val="AAAAAA"/>
        </a:accent5>
        <a:accent6>
          <a:srgbClr val="9A9A9A"/>
        </a:accent6>
        <a:hlink>
          <a:srgbClr val="FF0000"/>
        </a:hlink>
        <a:folHlink>
          <a:srgbClr val="FFFFFF"/>
        </a:folHlink>
      </a:clrScheme>
      <a:clrMap bg1="dk2" tx1="lt1" bg2="dk1" tx2="lt2" accent1="accent1" accent2="accent2" accent3="accent3" accent4="accent4" accent5="accent5" accent6="accent6" hlink="hlink" folHlink="folHlink"/>
    </a:extraClrScheme>
    <a:extraClrScheme>
      <a:clrScheme name="FinalPowerpoint 4">
        <a:dk1>
          <a:srgbClr val="000000"/>
        </a:dk1>
        <a:lt1>
          <a:srgbClr val="FF0000"/>
        </a:lt1>
        <a:dk2>
          <a:srgbClr val="FFFFFF"/>
        </a:dk2>
        <a:lt2>
          <a:srgbClr val="000000"/>
        </a:lt2>
        <a:accent1>
          <a:srgbClr val="AAAAAA"/>
        </a:accent1>
        <a:accent2>
          <a:srgbClr val="FFFFFF"/>
        </a:accent2>
        <a:accent3>
          <a:srgbClr val="FFAAAA"/>
        </a:accent3>
        <a:accent4>
          <a:srgbClr val="000000"/>
        </a:accent4>
        <a:accent5>
          <a:srgbClr val="D2D2D2"/>
        </a:accent5>
        <a:accent6>
          <a:srgbClr val="E7E7E7"/>
        </a:accent6>
        <a:hlink>
          <a:srgbClr val="000000"/>
        </a:hlink>
        <a:folHlink>
          <a:srgbClr val="AAAAA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0450184F-FECE-4F4E-9465-90FF95DEA0E4}" vid="{4EBE6972-D454-4FA8-9A2F-9FAFE2BB3233}"/>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34427</TotalTime>
  <Words>10608</Words>
  <Application>Microsoft Office PowerPoint</Application>
  <PresentationFormat>On-screen Show (16:9)</PresentationFormat>
  <Paragraphs>1879</Paragraphs>
  <Slides>115</Slides>
  <Notes>13</Notes>
  <HiddenSlides>0</HiddenSlides>
  <MMClips>0</MMClips>
  <ScaleCrop>false</ScaleCrop>
  <HeadingPairs>
    <vt:vector size="8" baseType="variant">
      <vt:variant>
        <vt:lpstr>Fonts Used</vt:lpstr>
      </vt:variant>
      <vt:variant>
        <vt:i4>10</vt:i4>
      </vt:variant>
      <vt:variant>
        <vt:lpstr>Theme</vt:lpstr>
      </vt:variant>
      <vt:variant>
        <vt:i4>5</vt:i4>
      </vt:variant>
      <vt:variant>
        <vt:lpstr>Embedded OLE Servers</vt:lpstr>
      </vt:variant>
      <vt:variant>
        <vt:i4>2</vt:i4>
      </vt:variant>
      <vt:variant>
        <vt:lpstr>Slide Titles</vt:lpstr>
      </vt:variant>
      <vt:variant>
        <vt:i4>115</vt:i4>
      </vt:variant>
    </vt:vector>
  </HeadingPairs>
  <TitlesOfParts>
    <vt:vector size="132" baseType="lpstr">
      <vt:lpstr>MS Mincho</vt:lpstr>
      <vt:lpstr>ＭＳ Ｐゴシック</vt:lpstr>
      <vt:lpstr>Arial</vt:lpstr>
      <vt:lpstr>Calibri</vt:lpstr>
      <vt:lpstr>Cambria Math</vt:lpstr>
      <vt:lpstr>Courier New</vt:lpstr>
      <vt:lpstr>Symbol</vt:lpstr>
      <vt:lpstr>Tahoma</vt:lpstr>
      <vt:lpstr>Times New Roman</vt:lpstr>
      <vt:lpstr>Wingdings</vt:lpstr>
      <vt:lpstr>FinalPowerpoint</vt:lpstr>
      <vt:lpstr>2_FinalPowerpoint</vt:lpstr>
      <vt:lpstr>Default Theme-new</vt:lpstr>
      <vt:lpstr>3_FinalPowerpoint</vt:lpstr>
      <vt:lpstr>4_FinalPowerpoint</vt:lpstr>
      <vt:lpstr>Equation</vt:lpstr>
      <vt:lpstr>Worksheet</vt:lpstr>
      <vt:lpstr>Optical Design Guidelines for DLP® products</vt:lpstr>
      <vt:lpstr>Topics</vt:lpstr>
      <vt:lpstr>Introduction to DLP Technology</vt:lpstr>
      <vt:lpstr>DLP Technology: Millions of Mirrors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Digital Micromirror Devices (DMD) Optical Properties</vt:lpstr>
      <vt:lpstr>Etendue - Important concept</vt:lpstr>
      <vt:lpstr>Etendue: LED source illustration</vt:lpstr>
      <vt:lpstr>About the Pixels</vt:lpstr>
      <vt:lpstr>Corner vs. Bottom Illumination</vt:lpstr>
      <vt:lpstr>DMD Pupil Steering Example: 12° Torsional Manhattan Oriented Pixel</vt:lpstr>
      <vt:lpstr>DMD Pupil Steering Example: 12° Torsional Diamond Oriented Pixel</vt:lpstr>
      <vt:lpstr>Pupil locations for Pixel Architectures</vt:lpstr>
      <vt:lpstr>Matching Source Etendue with DMD </vt:lpstr>
      <vt:lpstr>LED matching to DMD Example</vt:lpstr>
      <vt:lpstr>DMD Efficiency Example: 7.6μm pixel with f/2.4 optics</vt:lpstr>
      <vt:lpstr>What is Diffraction Efficiency?</vt:lpstr>
      <vt:lpstr>DMD (system) Contrast</vt:lpstr>
      <vt:lpstr>Additional DMD (system) Contrast Notes</vt:lpstr>
      <vt:lpstr>Flat State Light</vt:lpstr>
      <vt:lpstr>“The Magic Eye” Technique</vt:lpstr>
      <vt:lpstr>Projection Architectures and Design</vt:lpstr>
      <vt:lpstr>Projector System Layout &amp; Design Options</vt:lpstr>
      <vt:lpstr>Four Basic DLP Projector Architectures</vt:lpstr>
      <vt:lpstr>Light source Illuminator System Design </vt:lpstr>
      <vt:lpstr>PowerPoint Presentation</vt:lpstr>
      <vt:lpstr>Illuminator: LED layout options</vt:lpstr>
      <vt:lpstr>Illuminator: LED layout 4 channel using fly’s eye example</vt:lpstr>
      <vt:lpstr>Common DLP LED optical architectures</vt:lpstr>
      <vt:lpstr>Illuminator: Laser Phosphor Performance products brightness levels</vt:lpstr>
      <vt:lpstr>PowerPoint Presentation</vt:lpstr>
      <vt:lpstr>Collimator design example for LED and LaPh</vt:lpstr>
      <vt:lpstr>LED/Phosphor to Fly’s Eye Array (FEA) / Tunnel</vt:lpstr>
      <vt:lpstr>Illuminator: RGB Laser layout example</vt:lpstr>
      <vt:lpstr>Calculating Etendue of Laser Must calculate for the specific laser being considered. Area and divergence may vary from example below, refer laser datasheet.</vt:lpstr>
      <vt:lpstr>Laser Speckle</vt:lpstr>
      <vt:lpstr>Methods for Reducing Laser Speckle</vt:lpstr>
      <vt:lpstr>Common Laser Architectures w/ despeckling</vt:lpstr>
      <vt:lpstr>Typical illuminator design process for speckle reduction</vt:lpstr>
      <vt:lpstr>Illumination Relay Design </vt:lpstr>
      <vt:lpstr>Light Mixing Options</vt:lpstr>
      <vt:lpstr>Light Mixing Options</vt:lpstr>
      <vt:lpstr>Light Tunnel vs. Fly’s Eye Array Relay Optics</vt:lpstr>
      <vt:lpstr>Crosstalk and Tunneling in FEA and Tunnel</vt:lpstr>
      <vt:lpstr>TIR and RTIR Prism architectures Used to separate illumination and projection light bundles</vt:lpstr>
      <vt:lpstr>Prism Material Selection</vt:lpstr>
      <vt:lpstr>Bottom vs side vs diagonal illumination</vt:lpstr>
      <vt:lpstr>Relay Design Example (tunnel-based)</vt:lpstr>
      <vt:lpstr>Relay Design Example (Fly’s eye array - based)</vt:lpstr>
      <vt:lpstr>Fly’s Eye Array Design Method / Tips</vt:lpstr>
      <vt:lpstr>FEA-based Relay Design Method / Tips</vt:lpstr>
      <vt:lpstr>Field Lens Architecture</vt:lpstr>
      <vt:lpstr>Non-telecentric illumination considerations</vt:lpstr>
      <vt:lpstr>Non-telecentric pupil matching</vt:lpstr>
      <vt:lpstr>Non-telecentric Relay Design Method / Tips</vt:lpstr>
      <vt:lpstr>Anamorphism in Illumination Optics</vt:lpstr>
      <vt:lpstr>Zemax Modeling Tip : Irradiance Analysis</vt:lpstr>
      <vt:lpstr>Zemax Modeling Tip: Far Field Analysis</vt:lpstr>
      <vt:lpstr>Projection Lens Considerations</vt:lpstr>
      <vt:lpstr>Telecentric vs. Non-telecentric</vt:lpstr>
      <vt:lpstr>Trimming lenses in Prism Architectures</vt:lpstr>
      <vt:lpstr>Typical Projection Lens Design Targets</vt:lpstr>
      <vt:lpstr>Throw ratio</vt:lpstr>
      <vt:lpstr>Lens Offset</vt:lpstr>
      <vt:lpstr>Modulation Transfer Function (MTF)</vt:lpstr>
      <vt:lpstr>Example Projection Lens Designs</vt:lpstr>
      <vt:lpstr>Example Projection Lens Performance</vt:lpstr>
      <vt:lpstr>Resolution Enhancement</vt:lpstr>
      <vt:lpstr>What is Super Resolution?</vt:lpstr>
      <vt:lpstr>Actuator Optical Details</vt:lpstr>
      <vt:lpstr>Colorimetry &amp; System Lumens Budgeting</vt:lpstr>
      <vt:lpstr>Radiometry &amp; Photometry</vt:lpstr>
      <vt:lpstr>Colorimetry</vt:lpstr>
      <vt:lpstr>Typical Source Spectra L(λ)</vt:lpstr>
      <vt:lpstr>Color Gamut</vt:lpstr>
      <vt:lpstr>Creating a Lumen Budget</vt:lpstr>
      <vt:lpstr>Lumens Budget Example for LED-based system</vt:lpstr>
      <vt:lpstr>Stray Light Mitigation</vt:lpstr>
      <vt:lpstr>Introduction</vt:lpstr>
      <vt:lpstr>Stray Light due to DMD</vt:lpstr>
      <vt:lpstr>Increasing Illumination Angle</vt:lpstr>
      <vt:lpstr>Off-state light paths at prisms</vt:lpstr>
      <vt:lpstr>Common  RTIR prism stray light paths</vt:lpstr>
      <vt:lpstr>Stray Light Mitigation Techniques (RTIR Prism)</vt:lpstr>
      <vt:lpstr>Stray Light Mitigation Techniques (RTIR Prism)</vt:lpstr>
      <vt:lpstr>Stray Light Mitigation Techniques (Projection Lens)</vt:lpstr>
      <vt:lpstr>Primary Stray Light Path (EXAMPLE)</vt:lpstr>
      <vt:lpstr>Primary Stray Light Path (Example)</vt:lpstr>
      <vt:lpstr>Stray light evaluation (Example)</vt:lpstr>
      <vt:lpstr>Stray light from illumination lens surface (Example)</vt:lpstr>
      <vt:lpstr>Potential Stray Light Path in TIR Prism</vt:lpstr>
      <vt:lpstr>Stray Light Paths in Inline RTIR Architectures</vt:lpstr>
      <vt:lpstr>TI DLP® Products: PLM Development Update</vt:lpstr>
      <vt:lpstr>Amplitude (DMD) and Phase Light Modulation (PLM)</vt:lpstr>
      <vt:lpstr>PLM | Technology</vt:lpstr>
      <vt:lpstr>DLP Products PLM Time Line - Historical</vt:lpstr>
      <vt:lpstr>DLP Products PLM Time Line</vt:lpstr>
      <vt:lpstr>Reliability</vt:lpstr>
      <vt:lpstr>Test Development</vt:lpstr>
      <vt:lpstr>PLM Applications</vt:lpstr>
      <vt:lpstr>Phase Light Modulation</vt:lpstr>
      <vt:lpstr>Image Generation using  Gerchberg-Saxton Algorithm (GS)</vt:lpstr>
      <vt:lpstr>Removing diffraction orders from PLM Image</vt:lpstr>
      <vt:lpstr>PLM Effective Resolution</vt:lpstr>
      <vt:lpstr>PLM-Based HDR</vt:lpstr>
      <vt:lpstr>Small Direct Imaging using PLM</vt:lpstr>
      <vt:lpstr>PLM Direct Imaging Resolution</vt:lpstr>
      <vt:lpstr>DLP support </vt:lpstr>
      <vt:lpstr>Backup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DLP® Optical Design Guidelines for  Enterprise &amp; Cinema Display (ECD) applications</dc:title>
  <dc:creator>Lyubarsky, Alex</dc:creator>
  <cp:lastModifiedBy>Bottone, Tristan</cp:lastModifiedBy>
  <cp:revision>336</cp:revision>
  <dcterms:created xsi:type="dcterms:W3CDTF">2022-05-09T15:56:51Z</dcterms:created>
  <dcterms:modified xsi:type="dcterms:W3CDTF">2024-07-23T15:08:26Z</dcterms:modified>
</cp:coreProperties>
</file>